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3"/>
  </p:notesMasterIdLst>
  <p:sldIdLst>
    <p:sldId id="302" r:id="rId2"/>
    <p:sldId id="426" r:id="rId3"/>
    <p:sldId id="427" r:id="rId4"/>
    <p:sldId id="430" r:id="rId5"/>
    <p:sldId id="428" r:id="rId6"/>
    <p:sldId id="429" r:id="rId7"/>
    <p:sldId id="431" r:id="rId8"/>
    <p:sldId id="457" r:id="rId9"/>
    <p:sldId id="458" r:id="rId10"/>
    <p:sldId id="459" r:id="rId11"/>
    <p:sldId id="460" r:id="rId12"/>
    <p:sldId id="461" r:id="rId13"/>
    <p:sldId id="433" r:id="rId14"/>
    <p:sldId id="434" r:id="rId15"/>
    <p:sldId id="435" r:id="rId16"/>
    <p:sldId id="462" r:id="rId17"/>
    <p:sldId id="463" r:id="rId18"/>
    <p:sldId id="464" r:id="rId19"/>
    <p:sldId id="465" r:id="rId20"/>
    <p:sldId id="436" r:id="rId21"/>
    <p:sldId id="437" r:id="rId22"/>
    <p:sldId id="438" r:id="rId23"/>
    <p:sldId id="466" r:id="rId24"/>
    <p:sldId id="439" r:id="rId25"/>
    <p:sldId id="440" r:id="rId26"/>
    <p:sldId id="451" r:id="rId27"/>
    <p:sldId id="452" r:id="rId28"/>
    <p:sldId id="455" r:id="rId29"/>
    <p:sldId id="453" r:id="rId30"/>
    <p:sldId id="454" r:id="rId31"/>
    <p:sldId id="44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1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99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10/10/24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10/10/24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10/10/24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10/10/24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10/10/24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10/10/24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10/10/24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10/10/24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10/10/24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10/10/24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10/10/24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10/10/24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10/10/24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3373"/>
          </a:xfrm>
        </p:spPr>
        <p:txBody>
          <a:bodyPr>
            <a:normAutofit/>
          </a:bodyPr>
          <a:lstStyle/>
          <a:p>
            <a:r>
              <a:rPr lang="en-US" dirty="0"/>
              <a:t>Spring </a:t>
            </a:r>
            <a:r>
              <a:rPr lang="en-US"/>
              <a:t>Data JPA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691771-861E-4E31-A037-2130ADE37919}"/>
              </a:ext>
            </a:extLst>
          </p:cNvPr>
          <p:cNvSpPr/>
          <p:nvPr/>
        </p:nvSpPr>
        <p:spPr>
          <a:xfrm>
            <a:off x="6096000" y="6424768"/>
            <a:ext cx="60706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https://docs.spring.io/spring-data/jpa/docs/current/reference/html/#reference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701965-1C16-4A14-8FD6-6A73F019B8EC}"/>
              </a:ext>
            </a:extLst>
          </p:cNvPr>
          <p:cNvSpPr/>
          <p:nvPr/>
        </p:nvSpPr>
        <p:spPr>
          <a:xfrm>
            <a:off x="5579535" y="6043769"/>
            <a:ext cx="6472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https://docs.spring.io/spring-data/jpa/docs/2.4.3/reference/html/#jpa.query-methods</a:t>
            </a:r>
          </a:p>
        </p:txBody>
      </p:sp>
    </p:spTree>
    <p:extLst>
      <p:ext uri="{BB962C8B-B14F-4D97-AF65-F5344CB8AC3E}">
        <p14:creationId xmlns:p14="http://schemas.microsoft.com/office/powerpoint/2010/main" val="251364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Query </a:t>
            </a:r>
            <a:r>
              <a:rPr lang="ko-KR" altLang="en-US" sz="2400"/>
              <a:t>메소드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인터페이스에 쿼리 메소드를 정의하여 비즈니스 필요한 </a:t>
            </a:r>
            <a:r>
              <a:rPr lang="ko-KR" altLang="en-US" sz="2000" b="1"/>
              <a:t>쿼리 생성</a:t>
            </a:r>
            <a:endParaRPr lang="en-US" altLang="ko-KR" sz="2000" b="1"/>
          </a:p>
          <a:p>
            <a:pPr lvl="1"/>
            <a:r>
              <a:rPr lang="en-US" sz="1800"/>
              <a:t>findByName</a:t>
            </a:r>
            <a:r>
              <a:rPr lang="ko-KR" altLang="en-US" sz="1800"/>
              <a:t>과 같은 메소드는 </a:t>
            </a:r>
            <a:r>
              <a:rPr lang="en-US" altLang="ko-KR" sz="1800"/>
              <a:t>framework</a:t>
            </a:r>
            <a:r>
              <a:rPr lang="ko-KR" altLang="en-US" sz="1800"/>
              <a:t>가 미리 준비할 수 없음</a:t>
            </a:r>
            <a:endParaRPr lang="en-US" altLang="ko-KR" sz="1800"/>
          </a:p>
          <a:p>
            <a:pPr lvl="1"/>
            <a:r>
              <a:rPr lang="ko-KR" altLang="en-US" sz="1800"/>
              <a:t>사용자 테이블</a:t>
            </a:r>
            <a:r>
              <a:rPr lang="en-US" altLang="ko-KR" sz="1800"/>
              <a:t>(</a:t>
            </a:r>
            <a:r>
              <a:rPr lang="ko-KR" altLang="en-US" sz="1800"/>
              <a:t>엔티티</a:t>
            </a:r>
            <a:r>
              <a:rPr lang="en-US" altLang="ko-KR" sz="1800"/>
              <a:t>)</a:t>
            </a:r>
            <a:r>
              <a:rPr lang="ko-KR" altLang="en-US" sz="1800"/>
              <a:t>에</a:t>
            </a:r>
            <a:r>
              <a:rPr lang="en-US" altLang="ko-KR" sz="1800"/>
              <a:t> "Name"</a:t>
            </a:r>
            <a:r>
              <a:rPr lang="ko-KR" altLang="en-US" sz="1800"/>
              <a:t>이라는 필드</a:t>
            </a:r>
            <a:r>
              <a:rPr lang="en-US" altLang="ko-KR" sz="1800"/>
              <a:t>(</a:t>
            </a:r>
            <a:r>
              <a:rPr lang="ko-KR" altLang="en-US" sz="1800"/>
              <a:t>컬럼</a:t>
            </a:r>
            <a:r>
              <a:rPr lang="en-US" altLang="ko-KR" sz="1800"/>
              <a:t>)</a:t>
            </a:r>
            <a:r>
              <a:rPr lang="ko-KR" altLang="en-US" sz="1800"/>
              <a:t>이 있을지 예측할 수 없으며 </a:t>
            </a:r>
            <a:r>
              <a:rPr lang="en-US" altLang="ko-KR" sz="1800"/>
              <a:t>"Name"</a:t>
            </a:r>
            <a:r>
              <a:rPr lang="ko-KR" altLang="en-US" sz="1800"/>
              <a:t>을</a:t>
            </a:r>
            <a:r>
              <a:rPr lang="en-US" altLang="ko-KR" sz="1800"/>
              <a:t> </a:t>
            </a:r>
            <a:r>
              <a:rPr lang="ko-KR" altLang="en-US" sz="1800"/>
              <a:t>통해 엔티티를 조회할지 말지를 알 수 없음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ko-KR" altLang="en-US" sz="1800"/>
              <a:t>스프링 데이터 </a:t>
            </a:r>
            <a:r>
              <a:rPr lang="en-US" altLang="ko-KR" sz="1800"/>
              <a:t>jpa</a:t>
            </a:r>
            <a:r>
              <a:rPr lang="ko-KR" altLang="en-US" sz="1800"/>
              <a:t>는 또 하나의 장점</a:t>
            </a:r>
            <a:r>
              <a:rPr lang="en-US" altLang="ko-KR" sz="1800"/>
              <a:t>: </a:t>
            </a:r>
            <a:r>
              <a:rPr lang="ko-KR" altLang="en-US" sz="1800"/>
              <a:t>엔티티의 필드명이 변경되면 인터페이스에 정의한 메소드 이름도 함께 변경해줘야 함</a:t>
            </a:r>
            <a:r>
              <a:rPr lang="en-US" altLang="ko-KR" sz="1800"/>
              <a:t>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</a:t>
            </a:r>
            <a:r>
              <a:rPr lang="ko-KR" altLang="en-US" sz="1800"/>
              <a:t>그렇지 않으면 어플리케이션을 시작하는 시점에 오류가 발생</a:t>
            </a:r>
            <a:r>
              <a:rPr lang="en-US" altLang="ko-KR" sz="1800"/>
              <a:t>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/>
              <a:t>어플리케이션 로딩 시점에 오류를 인지할 수 있음</a:t>
            </a:r>
            <a:endParaRPr lang="en-US" altLang="ko-KR" sz="180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4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Query </a:t>
            </a:r>
            <a:r>
              <a:rPr lang="ko-KR" altLang="en-US" sz="2400"/>
              <a:t>메소드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인터페이스에 쿼리 메소드를 정의하여 비즈니스 필요한 </a:t>
            </a:r>
            <a:r>
              <a:rPr lang="ko-KR" altLang="en-US" sz="2000" b="1"/>
              <a:t>쿼리 생성</a:t>
            </a:r>
            <a:endParaRPr lang="en-US" altLang="ko-KR" sz="2000" b="1"/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/>
              <a:t>findBy… </a:t>
            </a:r>
            <a:r>
              <a:rPr lang="ko-KR" altLang="en-US" sz="2000" b="1"/>
              <a:t>뒤에는 카멜케이스로 표기</a:t>
            </a:r>
            <a:endParaRPr lang="en-US" altLang="ko-KR" sz="2000" b="1"/>
          </a:p>
          <a:p>
            <a:r>
              <a:rPr lang="ko-KR" altLang="en-US" sz="2000" b="1"/>
              <a:t>단</a:t>
            </a:r>
            <a:r>
              <a:rPr lang="en-US" altLang="ko-KR" sz="2000" b="1"/>
              <a:t>, </a:t>
            </a:r>
            <a:r>
              <a:rPr lang="ko-KR" altLang="en-US" sz="2000" b="1"/>
              <a:t>메소드명을 정할때는 실제 실행될 쿼리를 함께 고려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F99268-D261-4C1D-A651-C55549FF481E}"/>
              </a:ext>
            </a:extLst>
          </p:cNvPr>
          <p:cNvSpPr/>
          <p:nvPr/>
        </p:nvSpPr>
        <p:spPr>
          <a:xfrm>
            <a:off x="888998" y="4228793"/>
            <a:ext cx="753533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select u from User u where </a:t>
            </a:r>
            <a:r>
              <a:rPr lang="en-US" altLang="ko-KR" dirty="0" err="1">
                <a:solidFill>
                  <a:srgbClr val="FF0000"/>
                </a:solidFill>
              </a:rPr>
              <a:t>u.</a:t>
            </a:r>
            <a:r>
              <a:rPr lang="en-US" altLang="ko-KR" dirty="0" err="1">
                <a:solidFill>
                  <a:srgbClr val="0000FF"/>
                </a:solidFill>
              </a:rPr>
              <a:t>emailAddress</a:t>
            </a:r>
            <a:r>
              <a:rPr lang="en-US" altLang="ko-KR" dirty="0">
                <a:solidFill>
                  <a:srgbClr val="FF0000"/>
                </a:solidFill>
              </a:rPr>
              <a:t> = ?1 and </a:t>
            </a:r>
            <a:r>
              <a:rPr lang="en-US" altLang="ko-KR" dirty="0" err="1">
                <a:solidFill>
                  <a:srgbClr val="FF0000"/>
                </a:solidFill>
              </a:rPr>
              <a:t>u.</a:t>
            </a:r>
            <a:r>
              <a:rPr lang="en-US" altLang="ko-KR" dirty="0" err="1">
                <a:solidFill>
                  <a:srgbClr val="7030A0"/>
                </a:solidFill>
              </a:rPr>
              <a:t>lastname</a:t>
            </a:r>
            <a:r>
              <a:rPr lang="en-US" altLang="ko-KR" dirty="0">
                <a:solidFill>
                  <a:srgbClr val="FF0000"/>
                </a:solidFill>
              </a:rPr>
              <a:t> = ?2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2C696A-ED08-4A98-835A-A8260A123797}"/>
              </a:ext>
            </a:extLst>
          </p:cNvPr>
          <p:cNvSpPr/>
          <p:nvPr/>
        </p:nvSpPr>
        <p:spPr>
          <a:xfrm>
            <a:off x="888998" y="3664908"/>
            <a:ext cx="753533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userRepository</a:t>
            </a:r>
            <a:r>
              <a:rPr lang="en-US" altLang="ko-KR" dirty="0"/>
              <a:t>. </a:t>
            </a:r>
            <a:r>
              <a:rPr lang="en-US" altLang="ko-KR" dirty="0" err="1"/>
              <a:t>findBy</a:t>
            </a:r>
            <a:r>
              <a:rPr lang="en-US" altLang="ko-KR" dirty="0" err="1">
                <a:solidFill>
                  <a:srgbClr val="0000FF"/>
                </a:solidFill>
              </a:rPr>
              <a:t>EmailAddress</a:t>
            </a:r>
            <a:r>
              <a:rPr lang="en-US" altLang="ko-KR" dirty="0" err="1"/>
              <a:t>And</a:t>
            </a:r>
            <a:r>
              <a:rPr lang="en-US" altLang="ko-KR" dirty="0" err="1">
                <a:solidFill>
                  <a:srgbClr val="7030A0"/>
                </a:solidFill>
              </a:rPr>
              <a:t>Lastname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982D0-0D2F-4A2F-AF0A-199ED63D4053}"/>
              </a:ext>
            </a:extLst>
          </p:cNvPr>
          <p:cNvSpPr txBox="1"/>
          <p:nvPr/>
        </p:nvSpPr>
        <p:spPr>
          <a:xfrm>
            <a:off x="8556162" y="422879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케이스 유의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9F195B-1457-4FE1-B092-8B89C8CD5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998" y="1426526"/>
            <a:ext cx="920001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SpringDataMemberRepository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JpaRepository&lt;Member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Long&gt;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List&lt;Member&gt;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name)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6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Query </a:t>
            </a:r>
            <a:r>
              <a:rPr lang="ko-KR" altLang="en-US" sz="2400"/>
              <a:t>메소드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 lnSpcReduction="10000"/>
          </a:bodyPr>
          <a:lstStyle/>
          <a:p>
            <a:r>
              <a:rPr lang="en-US" altLang="ko-KR" sz="2000" b="1"/>
              <a:t>Query </a:t>
            </a:r>
            <a:r>
              <a:rPr lang="ko-KR" altLang="en-US" sz="2000" b="1"/>
              <a:t>메소드에 포함할 수 있는 키워드</a:t>
            </a:r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/>
              <a:t>주의</a:t>
            </a:r>
            <a:r>
              <a:rPr lang="en-US" altLang="ko-KR" sz="2000" b="1"/>
              <a:t>: QueryDSL</a:t>
            </a:r>
            <a:r>
              <a:rPr lang="ko-KR" altLang="en-US" sz="2000" b="1"/>
              <a:t>을 이용한 동적쿼리와는 다름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12</a:t>
            </a:fld>
            <a:endParaRPr 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65DAAE9-8912-4CC4-BAAC-EFFAB4E89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07003"/>
              </p:ext>
            </p:extLst>
          </p:nvPr>
        </p:nvGraphicFramePr>
        <p:xfrm>
          <a:off x="873392" y="1444728"/>
          <a:ext cx="9752834" cy="43654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2634">
                  <a:extLst>
                    <a:ext uri="{9D8B030D-6E8A-4147-A177-3AD203B41FA5}">
                      <a16:colId xmlns:a16="http://schemas.microsoft.com/office/drawing/2014/main" val="1757864442"/>
                    </a:ext>
                  </a:extLst>
                </a:gridCol>
                <a:gridCol w="4559280">
                  <a:extLst>
                    <a:ext uri="{9D8B030D-6E8A-4147-A177-3AD203B41FA5}">
                      <a16:colId xmlns:a16="http://schemas.microsoft.com/office/drawing/2014/main" val="2010246423"/>
                    </a:ext>
                  </a:extLst>
                </a:gridCol>
                <a:gridCol w="3390920">
                  <a:extLst>
                    <a:ext uri="{9D8B030D-6E8A-4147-A177-3AD203B41FA5}">
                      <a16:colId xmlns:a16="http://schemas.microsoft.com/office/drawing/2014/main" val="3491747161"/>
                    </a:ext>
                  </a:extLst>
                </a:gridCol>
              </a:tblGrid>
              <a:tr h="300092"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메서드 이름 키워드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샘플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설명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597549546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And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findByEmailAndUserId(String email, String userId)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여러필드를 </a:t>
                      </a:r>
                      <a:r>
                        <a:rPr lang="en-US" altLang="ko-KR" sz="1500">
                          <a:effectLst/>
                        </a:rPr>
                        <a:t>and </a:t>
                      </a:r>
                      <a:r>
                        <a:rPr lang="ko-KR" altLang="en-US" sz="1500">
                          <a:effectLst/>
                        </a:rPr>
                        <a:t>로 검색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3339841957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Or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findByEmailOrUserId(String email, String userId)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여러필드를 </a:t>
                      </a:r>
                      <a:r>
                        <a:rPr lang="en-US" altLang="ko-KR" sz="1500">
                          <a:effectLst/>
                        </a:rPr>
                        <a:t>or </a:t>
                      </a:r>
                      <a:r>
                        <a:rPr lang="ko-KR" altLang="en-US" sz="1500">
                          <a:effectLst/>
                        </a:rPr>
                        <a:t>로 검색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2939636596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Between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findByCreatedAtBetween(Date fromDate, Date toDate)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필드의 두 값 사이에 있는 항목 검색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1148164610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LessThan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findByAgeGraterThanEqual(int age)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작은 항목 검색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2098226343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GreaterThanEqual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findByAgeGraterThanEqual(int age)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크거나 같은 항목 검색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3126424968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Like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findByNameLike(String name)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like </a:t>
                      </a:r>
                      <a:r>
                        <a:rPr lang="ko-KR" altLang="en-US" sz="1500">
                          <a:effectLst/>
                        </a:rPr>
                        <a:t>검색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1374467859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IsNull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findByJobIsNull()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null </a:t>
                      </a:r>
                      <a:r>
                        <a:rPr lang="ko-KR" altLang="en-US" sz="1500">
                          <a:effectLst/>
                        </a:rPr>
                        <a:t>인 항목 검색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969123063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In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findByJob(String … jobs)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여러 값중에 하나인 항목 검색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2674021221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OrderBy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findByEmailOrderByNameAsc(String email)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검색 결과를 정렬하여 전달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244859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01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Query Creation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/>
              <a:t>Query Builder Mechanism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AA63835-8F36-4598-B607-CD2668245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9" y="1312708"/>
            <a:ext cx="10123284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PersonRepository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findByEmailAddressAndLastname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EmailAddress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emailAddress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Enables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distinct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query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findDistinctPeopleByLastnameOrFirstname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firstname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findPeopleDistinctByLastnameOrFirstname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firstname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Enabling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ignoring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individual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property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findByLastnameIgnoreCase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Enabling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ignoring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suitable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properties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findByLastnameAndFirstnameAllIgnoreCase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firstname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Enabling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ORDER BY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query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findByLastnameOrderByFirstnameAsc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findByLastnameOrderByFirstnameDesc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35F1DD-A097-458B-BB6F-FAC051E90314}"/>
              </a:ext>
            </a:extLst>
          </p:cNvPr>
          <p:cNvSpPr/>
          <p:nvPr/>
        </p:nvSpPr>
        <p:spPr>
          <a:xfrm>
            <a:off x="643470" y="6166048"/>
            <a:ext cx="10123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지원하는 키워드 보기</a:t>
            </a:r>
            <a:r>
              <a:rPr lang="en-US" altLang="ko-KR" sz="1400" dirty="0"/>
              <a:t>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en-US" altLang="ko-KR" sz="1400"/>
              <a:t>https://docs.spring.io/spring-data/jpa/docs/2.4.3/reference/html/#jpa.query-methods.query-creation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860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Query Creation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/>
              <a:t>Query Builder Mechanism</a:t>
            </a:r>
            <a:endParaRPr lang="en-US" altLang="ko-KR" sz="2000" b="1" dirty="0"/>
          </a:p>
          <a:p>
            <a:pPr lvl="1"/>
            <a:r>
              <a:rPr lang="ko-KR" altLang="en-US" sz="1800"/>
              <a:t>쿼리 메소드 이름을 해석하는 것은 </a:t>
            </a:r>
            <a:r>
              <a:rPr lang="en-US" altLang="ko-KR" sz="1800"/>
              <a:t>subject and predicate(</a:t>
            </a:r>
            <a:r>
              <a:rPr lang="ko-KR" altLang="en-US" sz="1800"/>
              <a:t>주어와 술부</a:t>
            </a:r>
            <a:r>
              <a:rPr lang="en-US" altLang="ko-KR" sz="1800"/>
              <a:t>)</a:t>
            </a:r>
            <a:r>
              <a:rPr lang="ko-KR" altLang="en-US" sz="1800"/>
              <a:t>로 나뉨</a:t>
            </a:r>
            <a:endParaRPr lang="en-US" altLang="ko-KR" sz="1800"/>
          </a:p>
          <a:p>
            <a:pPr lvl="1"/>
            <a:r>
              <a:rPr lang="ko-KR" altLang="en-US" sz="1800"/>
              <a:t>쿼리 </a:t>
            </a:r>
            <a:r>
              <a:rPr lang="ko-KR" altLang="en-US" sz="1800" dirty="0"/>
              <a:t>메소드 이름을 </a:t>
            </a:r>
            <a:r>
              <a:rPr lang="ko-KR" altLang="en-US" sz="1800" dirty="0" err="1"/>
              <a:t>파싱하는</a:t>
            </a:r>
            <a:r>
              <a:rPr lang="ko-KR" altLang="en-US" sz="1800" dirty="0"/>
              <a:t> 것은 두 단계로 구분</a:t>
            </a:r>
            <a:endParaRPr lang="en-US" altLang="ko-KR" sz="1800" dirty="0"/>
          </a:p>
          <a:p>
            <a:pPr lvl="2"/>
            <a:r>
              <a:rPr lang="en-US" dirty="0"/>
              <a:t>find…By, exists…By: </a:t>
            </a:r>
            <a:r>
              <a:rPr lang="ko-KR" altLang="en-US"/>
              <a:t>쿼리의 목적</a:t>
            </a:r>
            <a:r>
              <a:rPr lang="en-US" altLang="ko-KR"/>
              <a:t>(</a:t>
            </a:r>
            <a:r>
              <a:rPr lang="ko-KR" altLang="en-US"/>
              <a:t>주제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두 </a:t>
            </a:r>
            <a:r>
              <a:rPr lang="ko-KR" altLang="en-US"/>
              <a:t>번째 파트는 술어의 형성</a:t>
            </a: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14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B421EB-B464-4FB4-B423-48C68F87F66C}"/>
              </a:ext>
            </a:extLst>
          </p:cNvPr>
          <p:cNvSpPr/>
          <p:nvPr/>
        </p:nvSpPr>
        <p:spPr>
          <a:xfrm>
            <a:off x="8266930" y="1916527"/>
            <a:ext cx="339451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990000"/>
                </a:solidFill>
                <a:latin typeface="Monaco"/>
              </a:rPr>
              <a:t>findByEmailAddressAndLastname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6972854-DC7E-4011-9C3B-31C52131D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336930"/>
              </p:ext>
            </p:extLst>
          </p:nvPr>
        </p:nvGraphicFramePr>
        <p:xfrm>
          <a:off x="1583619" y="3127708"/>
          <a:ext cx="7458781" cy="3420390"/>
        </p:xfrm>
        <a:graphic>
          <a:graphicData uri="http://schemas.openxmlformats.org/drawingml/2006/table">
            <a:tbl>
              <a:tblPr/>
              <a:tblGrid>
                <a:gridCol w="7458781">
                  <a:extLst>
                    <a:ext uri="{9D8B030D-6E8A-4147-A177-3AD203B41FA5}">
                      <a16:colId xmlns:a16="http://schemas.microsoft.com/office/drawing/2014/main" val="2826089812"/>
                    </a:ext>
                  </a:extLst>
                </a:gridCol>
              </a:tblGrid>
              <a:tr h="2731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Keyword</a:t>
                      </a:r>
                    </a:p>
                  </a:txBody>
                  <a:tcPr marL="55080" marR="55080" marT="27540" marB="27540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97042"/>
                  </a:ext>
                </a:extLst>
              </a:tr>
              <a:tr h="8116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find…By, read…By, get…By, query…By, search…By, stream…By</a:t>
                      </a:r>
                    </a:p>
                  </a:txBody>
                  <a:tcPr marL="55080" marR="55080" marT="27540" marB="27540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228135"/>
                  </a:ext>
                </a:extLst>
              </a:tr>
              <a:tr h="2731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exists…By</a:t>
                      </a:r>
                    </a:p>
                  </a:txBody>
                  <a:tcPr marL="55080" marR="55080" marT="27540" marB="27540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72934"/>
                  </a:ext>
                </a:extLst>
              </a:tr>
              <a:tr h="2731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count…By</a:t>
                      </a:r>
                    </a:p>
                  </a:txBody>
                  <a:tcPr marL="55080" marR="55080" marT="27540" marB="27540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650679"/>
                  </a:ext>
                </a:extLst>
              </a:tr>
              <a:tr h="2731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delete…By, remove…By</a:t>
                      </a:r>
                    </a:p>
                  </a:txBody>
                  <a:tcPr marL="55080" marR="55080" marT="27540" marB="27540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334490"/>
                  </a:ext>
                </a:extLst>
              </a:tr>
              <a:tr h="59025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…First&lt;number&gt;…, …Top&lt;number&gt;…</a:t>
                      </a:r>
                    </a:p>
                  </a:txBody>
                  <a:tcPr marL="55080" marR="55080" marT="27540" marB="27540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474830"/>
                  </a:ext>
                </a:extLst>
              </a:tr>
              <a:tr h="70093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…Distinct…</a:t>
                      </a:r>
                    </a:p>
                  </a:txBody>
                  <a:tcPr marL="55080" marR="55080" marT="27540" marB="27540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54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5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Property Expressions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엔티티의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객체이름으로 쿼리 생성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Query Creation</a:t>
            </a:r>
            <a:r>
              <a:rPr lang="ko-KR" altLang="en-US" sz="1800" dirty="0"/>
              <a:t>에서 언급한 바와 더불어 </a:t>
            </a:r>
            <a:r>
              <a:rPr lang="ko-KR" altLang="en-US" sz="1800" dirty="0">
                <a:solidFill>
                  <a:srgbClr val="0000FF"/>
                </a:solidFill>
              </a:rPr>
              <a:t>중첩된 속성</a:t>
            </a:r>
            <a:r>
              <a:rPr lang="ko-KR" altLang="en-US" sz="1800" dirty="0"/>
              <a:t>에 대한 쿼리 생성 가능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Person</a:t>
            </a:r>
            <a:r>
              <a:rPr lang="ko-KR" altLang="en-US" sz="1800" dirty="0"/>
              <a:t>은 </a:t>
            </a:r>
            <a:r>
              <a:rPr lang="en-US" altLang="ko-KR" sz="1800" dirty="0"/>
              <a:t>Address</a:t>
            </a:r>
            <a:r>
              <a:rPr lang="ko-KR" altLang="en-US" sz="1800" dirty="0"/>
              <a:t>를 가짐</a:t>
            </a:r>
            <a:r>
              <a:rPr lang="en-US" altLang="ko-KR" sz="1800" dirty="0"/>
              <a:t>. Address</a:t>
            </a:r>
            <a:r>
              <a:rPr lang="ko-KR" altLang="en-US" sz="1800" dirty="0"/>
              <a:t>는 </a:t>
            </a:r>
            <a:r>
              <a:rPr lang="en-US" altLang="ko-KR" sz="1800" dirty="0" err="1"/>
              <a:t>ZipCode</a:t>
            </a:r>
            <a:r>
              <a:rPr lang="ko-KR" altLang="en-US" sz="1800" dirty="0"/>
              <a:t>를 가짐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 err="1">
                <a:sym typeface="Wingdings" panose="05000000000000000000" pitchFamily="2" charset="2"/>
              </a:rPr>
              <a:t>p.address.zipCode</a:t>
            </a:r>
            <a:r>
              <a:rPr lang="ko-KR" altLang="en-US" sz="1800" dirty="0">
                <a:sym typeface="Wingdings" panose="05000000000000000000" pitchFamily="2" charset="2"/>
              </a:rPr>
              <a:t> 속성 탐색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>
                <a:sym typeface="Wingdings" panose="05000000000000000000" pitchFamily="2" charset="2"/>
              </a:rPr>
              <a:t>최초에는 </a:t>
            </a:r>
            <a:r>
              <a:rPr lang="en-US" altLang="ko-KR" sz="1600">
                <a:sym typeface="Wingdings" panose="05000000000000000000" pitchFamily="2" charset="2"/>
              </a:rPr>
              <a:t>Person</a:t>
            </a:r>
            <a:r>
              <a:rPr lang="ko-KR" altLang="en-US" sz="1600">
                <a:sym typeface="Wingdings" panose="05000000000000000000" pitchFamily="2" charset="2"/>
              </a:rPr>
              <a:t>엔티티에 </a:t>
            </a:r>
            <a:r>
              <a:rPr lang="en-US" altLang="ko-KR" sz="1600" dirty="0" err="1">
                <a:sym typeface="Wingdings" panose="05000000000000000000" pitchFamily="2" charset="2"/>
              </a:rPr>
              <a:t>AddressZipCode</a:t>
            </a:r>
            <a:r>
              <a:rPr lang="ko-KR" altLang="en-US" sz="1600" dirty="0">
                <a:sym typeface="Wingdings" panose="05000000000000000000" pitchFamily="2" charset="2"/>
              </a:rPr>
              <a:t>가 있는지를 탐색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있다면 이를 이용하여 쿼리생성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dirty="0">
                <a:sym typeface="Wingdings" panose="05000000000000000000" pitchFamily="2" charset="2"/>
              </a:rPr>
              <a:t>없다면 </a:t>
            </a:r>
            <a:r>
              <a:rPr lang="en-US" altLang="ko-KR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Address</a:t>
            </a:r>
            <a:r>
              <a:rPr lang="en-US" altLang="ko-KR" sz="1600" dirty="0" err="1">
                <a:solidFill>
                  <a:srgbClr val="0000FF"/>
                </a:solidFill>
                <a:sym typeface="Wingdings" panose="05000000000000000000" pitchFamily="2" charset="2"/>
              </a:rPr>
              <a:t>ZipCode</a:t>
            </a:r>
            <a:r>
              <a:rPr lang="ko-KR" altLang="en-US" sz="1600" dirty="0">
                <a:sym typeface="Wingdings" panose="05000000000000000000" pitchFamily="2" charset="2"/>
              </a:rPr>
              <a:t>를</a:t>
            </a:r>
            <a:r>
              <a:rPr lang="ko-KR" altLang="en-US" sz="1600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ym typeface="Wingdings" panose="05000000000000000000" pitchFamily="2" charset="2"/>
              </a:rPr>
              <a:t>Address.Zipcode</a:t>
            </a:r>
            <a:r>
              <a:rPr lang="ko-KR" altLang="en-US" sz="1600" dirty="0">
                <a:sym typeface="Wingdings" panose="05000000000000000000" pitchFamily="2" charset="2"/>
              </a:rPr>
              <a:t>로 해석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카멜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케이스에 따라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sz="1600">
                <a:sym typeface="Wingdings" panose="05000000000000000000" pitchFamily="2" charset="2"/>
              </a:rPr>
              <a:t>사실 </a:t>
            </a:r>
            <a:r>
              <a:rPr lang="en-US" altLang="ko-KR" sz="1600">
                <a:solidFill>
                  <a:srgbClr val="FF0000"/>
                </a:solidFill>
                <a:sym typeface="Wingdings" panose="05000000000000000000" pitchFamily="2" charset="2"/>
              </a:rPr>
              <a:t>AddressZip</a:t>
            </a:r>
            <a:r>
              <a:rPr lang="ko-KR" altLang="en-US" sz="1600">
                <a:sym typeface="Wingdings" panose="05000000000000000000" pitchFamily="2" charset="2"/>
              </a:rPr>
              <a:t>과 </a:t>
            </a:r>
            <a:r>
              <a:rPr lang="en-US" altLang="ko-KR" sz="1600" dirty="0">
                <a:solidFill>
                  <a:srgbClr val="0000FF"/>
                </a:solidFill>
                <a:sym typeface="Wingdings" panose="05000000000000000000" pitchFamily="2" charset="2"/>
              </a:rPr>
              <a:t>Code</a:t>
            </a:r>
            <a:r>
              <a:rPr lang="ko-KR" altLang="en-US" sz="1600" dirty="0">
                <a:sym typeface="Wingdings" panose="05000000000000000000" pitchFamily="2" charset="2"/>
              </a:rPr>
              <a:t>와 같이 중간 과정에서 가능성이 있는 모든 케이스 검사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표현의 명확성을 위해 아래와 같이 메소드 이름에 하이픈 사용 가능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15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EDA098-8A30-4C0C-90A5-A0728629B811}"/>
              </a:ext>
            </a:extLst>
          </p:cNvPr>
          <p:cNvSpPr/>
          <p:nvPr/>
        </p:nvSpPr>
        <p:spPr>
          <a:xfrm>
            <a:off x="1019869" y="1898134"/>
            <a:ext cx="512518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Monaco"/>
              </a:rPr>
              <a:t>List&lt;Person</a:t>
            </a:r>
            <a:r>
              <a:rPr lang="en-US" altLang="ko-KR">
                <a:solidFill>
                  <a:srgbClr val="222222"/>
                </a:solidFill>
                <a:latin typeface="Monaco"/>
              </a:rPr>
              <a:t>&gt; </a:t>
            </a:r>
            <a:r>
              <a:rPr lang="en-US" altLang="ko-KR" b="1">
                <a:solidFill>
                  <a:srgbClr val="990000"/>
                </a:solidFill>
                <a:latin typeface="Monaco"/>
              </a:rPr>
              <a:t>findByAddressZipCode</a:t>
            </a:r>
            <a:r>
              <a:rPr lang="en-US" altLang="ko-KR">
                <a:solidFill>
                  <a:srgbClr val="222222"/>
                </a:solidFill>
                <a:latin typeface="Monaco"/>
              </a:rPr>
              <a:t>(String </a:t>
            </a:r>
            <a:r>
              <a:rPr lang="en-US" altLang="ko-KR" dirty="0" err="1">
                <a:solidFill>
                  <a:srgbClr val="222222"/>
                </a:solidFill>
                <a:latin typeface="Monaco"/>
              </a:rPr>
              <a:t>zipCode</a:t>
            </a:r>
            <a:r>
              <a:rPr lang="en-US" altLang="ko-KR" dirty="0">
                <a:solidFill>
                  <a:srgbClr val="222222"/>
                </a:solidFill>
                <a:latin typeface="Monaco"/>
              </a:rPr>
              <a:t>);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0C026E-CAA8-4E1B-A09D-E4B1C8E71C6B}"/>
              </a:ext>
            </a:extLst>
          </p:cNvPr>
          <p:cNvSpPr/>
          <p:nvPr/>
        </p:nvSpPr>
        <p:spPr>
          <a:xfrm>
            <a:off x="1096070" y="5022335"/>
            <a:ext cx="524060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Monaco"/>
              </a:rPr>
              <a:t>List&lt;Person&gt; </a:t>
            </a:r>
            <a:r>
              <a:rPr lang="en-US" altLang="ko-KR" b="1" dirty="0" err="1">
                <a:solidFill>
                  <a:srgbClr val="990000"/>
                </a:solidFill>
                <a:latin typeface="Monaco"/>
              </a:rPr>
              <a:t>findByAddress_</a:t>
            </a:r>
            <a:r>
              <a:rPr lang="en-US" altLang="ko-KR" b="1" err="1">
                <a:solidFill>
                  <a:srgbClr val="990000"/>
                </a:solidFill>
                <a:latin typeface="Monaco"/>
              </a:rPr>
              <a:t>ZipCode</a:t>
            </a:r>
            <a:r>
              <a:rPr lang="en-US" altLang="ko-KR">
                <a:solidFill>
                  <a:srgbClr val="222222"/>
                </a:solidFill>
                <a:latin typeface="Monaco"/>
              </a:rPr>
              <a:t>(String </a:t>
            </a:r>
            <a:r>
              <a:rPr lang="en-US" altLang="ko-KR" dirty="0" err="1">
                <a:solidFill>
                  <a:srgbClr val="222222"/>
                </a:solidFill>
                <a:latin typeface="Monaco"/>
              </a:rPr>
              <a:t>zipCode</a:t>
            </a:r>
            <a:r>
              <a:rPr lang="en-US" altLang="ko-KR" dirty="0">
                <a:solidFill>
                  <a:srgbClr val="222222"/>
                </a:solidFill>
                <a:latin typeface="Monaco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9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실습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SpringDataMemberRepository </a:t>
            </a:r>
            <a:r>
              <a:rPr lang="ko-KR" altLang="en-US" sz="2000" b="1"/>
              <a:t>테스트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16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64FA8E1-28F0-453D-AD98-E717FC20E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92" y="1381689"/>
            <a:ext cx="185178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ddl-auto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update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76C40D-142D-47E0-BE91-7480251BF480}"/>
              </a:ext>
            </a:extLst>
          </p:cNvPr>
          <p:cNvSpPr/>
          <p:nvPr/>
        </p:nvSpPr>
        <p:spPr>
          <a:xfrm>
            <a:off x="694592" y="4033180"/>
            <a:ext cx="10612316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/>
              <a:t>INSERT INTO ITEM(DTYPE, ITEM_ID, NAME, PRICE, STOCK_QUANTITY, AUTHOR, ISBN) VALUES('B', 1,'spring',</a:t>
            </a:r>
            <a:r>
              <a:rPr lang="en-US" altLang="ko-KR" sz="1400"/>
              <a:t> 3</a:t>
            </a:r>
            <a:r>
              <a:rPr lang="ko-KR" altLang="en-US" sz="1400"/>
              <a:t>0000, 100,'tobi','1111-1111');</a:t>
            </a:r>
          </a:p>
          <a:p>
            <a:r>
              <a:rPr lang="ko-KR" altLang="en-US" sz="1400"/>
              <a:t>INSERT INTO ITEM(DTYPE, ITEM_ID, NAME, PRICE, STOCK_QUANTITY, AUTHOR, ISBN) VALUES('B', 2,'spring boot', 10000, 50,'test','2222-2222');</a:t>
            </a:r>
          </a:p>
          <a:p>
            <a:r>
              <a:rPr lang="ko-KR" altLang="en-US" sz="1400"/>
              <a:t>INSERT INTO ITEM(DTYPE, ITEM_ID, NAME, PRICE, STOCK_QUANTITY, AUTHOR, ISBN) VALUES('B', 3,'jpa', 2</a:t>
            </a:r>
            <a:r>
              <a:rPr lang="en-US" altLang="ko-KR" sz="1400"/>
              <a:t>0</a:t>
            </a:r>
            <a:r>
              <a:rPr lang="ko-KR" altLang="en-US" sz="1400"/>
              <a:t>000, 100,'code','3333-3333');</a:t>
            </a:r>
          </a:p>
          <a:p>
            <a:r>
              <a:rPr lang="ko-KR" altLang="en-US" sz="1400"/>
              <a:t>INSERT INTO ITEM(DTYPE, ITEM_ID, NAME, PRICE, STOCK_QUANTITY, AUTHOR, ISBN) VALUES('B', 4,'react', </a:t>
            </a:r>
            <a:r>
              <a:rPr lang="en-US" altLang="ko-KR" sz="1400"/>
              <a:t>25</a:t>
            </a:r>
            <a:r>
              <a:rPr lang="ko-KR" altLang="en-US" sz="1400"/>
              <a:t>000, 100,'important','4444-4444');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2CECC-9A6F-4CBA-8FA5-C3420EF1D841}"/>
              </a:ext>
            </a:extLst>
          </p:cNvPr>
          <p:cNvSpPr txBox="1"/>
          <p:nvPr/>
        </p:nvSpPr>
        <p:spPr>
          <a:xfrm>
            <a:off x="632773" y="3595143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DB</a:t>
            </a:r>
            <a:r>
              <a:rPr lang="ko-KR" altLang="en-US"/>
              <a:t>에 아래의 쿼리를 실행하여 테스트 데이터 입력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0BE3F7B-B486-41EF-A17A-754D3BA53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3" y="1367539"/>
            <a:ext cx="3698448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jpa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hibernate.hbm2ddl.auto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update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#    hibernate:</a:t>
            </a:r>
            <a:b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#      ddl-auto: update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6AEEA-C3E0-4EEF-B2E1-02B2CD25CE30}"/>
              </a:ext>
            </a:extLst>
          </p:cNvPr>
          <p:cNvSpPr txBox="1"/>
          <p:nvPr/>
        </p:nvSpPr>
        <p:spPr>
          <a:xfrm>
            <a:off x="2409397" y="2698401"/>
            <a:ext cx="443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DB</a:t>
            </a:r>
            <a:r>
              <a:rPr lang="ko-KR" altLang="en-US"/>
              <a:t>에러가 날 경우 </a:t>
            </a:r>
            <a:r>
              <a:rPr lang="en-US" altLang="ko-KR"/>
              <a:t>update</a:t>
            </a:r>
            <a:r>
              <a:rPr lang="ko-KR" altLang="en-US"/>
              <a:t>를 위와 같이 적용</a:t>
            </a:r>
          </a:p>
        </p:txBody>
      </p:sp>
    </p:spTree>
    <p:extLst>
      <p:ext uri="{BB962C8B-B14F-4D97-AF65-F5344CB8AC3E}">
        <p14:creationId xmlns:p14="http://schemas.microsoft.com/office/powerpoint/2010/main" val="39648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실습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springDataMemberRepository </a:t>
            </a:r>
            <a:r>
              <a:rPr lang="ko-KR" altLang="en-US" sz="2000" b="1"/>
              <a:t>테스트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17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A520791-9169-4421-BF8B-FDA1738DA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49" y="1379913"/>
            <a:ext cx="9186041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@Transactional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@SpringBootTest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SpringDataMemberRepositoryTest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@Autowired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SpringDataMemberRepository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springDataMemberRepository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이름으로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검색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테스트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List&lt;Member&gt; members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springDataMemberRepository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.findByName(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"member1"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members.stream().forEach(m-&gt; 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m.getName()))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8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실습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ITEM</a:t>
            </a:r>
            <a:r>
              <a:rPr lang="ko-KR" altLang="en-US" sz="2000" b="1"/>
              <a:t>테이블을 관리하는 </a:t>
            </a:r>
            <a:r>
              <a:rPr lang="en-US" altLang="ko-KR" sz="2000" b="1"/>
              <a:t>SpringDataItemRepository </a:t>
            </a:r>
            <a:r>
              <a:rPr lang="ko-KR" altLang="en-US" sz="2000" b="1"/>
              <a:t>인터페이스를 정의하고 아래의 테스트를 통해 쿼리 메소드를 검증해보자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/>
              <a:t>특정가격 이상의 모든 상품 조회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특정 키워드를 포함하는 모든 상품 조회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특정 키워드를 포함하고 특정가격이하 상품을 가격기준으로 오름차순정렬 결과 조회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18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8B9714-EAC3-447C-8641-D7D413F02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352" y="3131778"/>
            <a:ext cx="6494085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특정가격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이상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상품검색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이름포함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상품검색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이름포함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이하가격으로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조회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가격기준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오름차순정렬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22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실습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FA6A502-EAB2-4E83-86A1-C6EA47C76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95" y="927767"/>
            <a:ext cx="8884163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SpringDataItemRepository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JpaRepository&lt;Item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Long&gt;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List&lt;Item&gt;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findByPriceGreaterThanEqual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price)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List&lt;Item&gt;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findByNameLike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name)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List&lt;Item&gt;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findByNameLikeAndPriceLessThanEqualOrderByPriceAsc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name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price)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8028F22-DEF2-43D4-8816-FC55219E6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95" y="2391570"/>
            <a:ext cx="1159561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특정가격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이상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상품검색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List&lt;Item&gt; items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springDataItemRepository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.findByPriceGreaterThanEqual(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20000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items.stream().forEach(i-&gt; System.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"i.getPrice() = 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i.getPrice()))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이름포함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상품검색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List&lt;Item&gt; items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springDataItemRepository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.findByNameLike(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"spring%"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items.stream().forEach(i-&gt; System.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"i.getName() = 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i.getName()))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이름포함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이하가격으로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조회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가격기준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오름차순정렬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List&lt;Item&gt; items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springDataItemRepository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.findByNameLikeAndPriceLessThanEqualOrderByPriceAsc(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"spring%"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30000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items.stream().forEach(i-&gt; System.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"i.getName() = 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i.getName()))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8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Spring Data JPA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개요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JPA</a:t>
            </a:r>
            <a:r>
              <a:rPr lang="ko-KR" altLang="en-US" sz="1800" dirty="0"/>
              <a:t>를 통해 엔티티를 생성하면 기본</a:t>
            </a:r>
            <a:r>
              <a:rPr lang="en-US" altLang="ko-KR" sz="1800" dirty="0"/>
              <a:t> CRUD</a:t>
            </a:r>
            <a:r>
              <a:rPr lang="ko-KR" altLang="en-US" sz="1800" dirty="0"/>
              <a:t>는 제공해주지만 이를 곧바로 </a:t>
            </a:r>
            <a:r>
              <a:rPr lang="en-US" altLang="ko-KR" sz="1800" dirty="0"/>
              <a:t>service </a:t>
            </a:r>
            <a:r>
              <a:rPr lang="ko-KR" altLang="en-US" sz="1800" dirty="0"/>
              <a:t>계층에서 사용하지 않고</a:t>
            </a:r>
            <a:r>
              <a:rPr lang="en-US" altLang="ko-KR" sz="1800" dirty="0"/>
              <a:t> </a:t>
            </a:r>
            <a:r>
              <a:rPr lang="ko-KR" altLang="en-US" sz="1800" dirty="0"/>
              <a:t>이를 조합하여 </a:t>
            </a:r>
            <a:r>
              <a:rPr lang="en-US" altLang="ko-KR" sz="1800" dirty="0"/>
              <a:t>DAO</a:t>
            </a:r>
            <a:r>
              <a:rPr lang="ko-KR" altLang="en-US" sz="1800" dirty="0"/>
              <a:t>에서 각각의 메소드를 생성해야 함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 err="1"/>
              <a:t>식별자뿐만</a:t>
            </a:r>
            <a:r>
              <a:rPr lang="ko-KR" altLang="en-US" sz="1800" dirty="0"/>
              <a:t> 아니라 </a:t>
            </a:r>
            <a:r>
              <a:rPr lang="en-US" altLang="ko-KR" sz="1800" dirty="0" err="1"/>
              <a:t>byUserName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byAddress</a:t>
            </a:r>
            <a:r>
              <a:rPr lang="en-US" altLang="ko-KR" sz="1800" dirty="0"/>
              <a:t> </a:t>
            </a:r>
            <a:r>
              <a:rPr lang="ko-KR" altLang="en-US" sz="1800" dirty="0"/>
              <a:t>등 실제 작성해야 할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/>
              <a:t>로직은 여전히 존재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+ </a:t>
            </a:r>
            <a:r>
              <a:rPr lang="ko-KR" altLang="en-US" sz="1800" dirty="0"/>
              <a:t>엔티티 매니저</a:t>
            </a:r>
            <a:r>
              <a:rPr lang="en-US" altLang="ko-KR" sz="1800" dirty="0"/>
              <a:t>, </a:t>
            </a:r>
            <a:r>
              <a:rPr lang="ko-KR" altLang="en-US" sz="1800" dirty="0"/>
              <a:t>엔티티 매니저 </a:t>
            </a:r>
            <a:r>
              <a:rPr lang="ko-KR" altLang="en-US" sz="1800" dirty="0" err="1"/>
              <a:t>팩토리</a:t>
            </a:r>
            <a:r>
              <a:rPr lang="en-US" altLang="ko-KR" sz="1800" dirty="0"/>
              <a:t>, </a:t>
            </a:r>
            <a:r>
              <a:rPr lang="ko-KR" altLang="en-US" sz="1800" dirty="0"/>
              <a:t>트랜잭션 관리 등</a:t>
            </a:r>
            <a:r>
              <a:rPr lang="en-US" altLang="ko-KR" sz="1800" dirty="0"/>
              <a:t>, JPA</a:t>
            </a:r>
            <a:r>
              <a:rPr lang="ko-KR" altLang="en-US" sz="1800" dirty="0"/>
              <a:t>를 사용하기 위한 공통적인 절차가 필요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Spring Data JPA</a:t>
            </a:r>
            <a:r>
              <a:rPr lang="ko-KR" altLang="en-US" sz="1800" dirty="0"/>
              <a:t>는 </a:t>
            </a:r>
            <a:r>
              <a:rPr lang="en-US" altLang="ko-KR" sz="1800" dirty="0"/>
              <a:t>JPA</a:t>
            </a:r>
            <a:r>
              <a:rPr lang="ko-KR" altLang="en-US" sz="1800" dirty="0"/>
              <a:t>를 쉽게 사용할 수 있도록 돕는 모듈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D07371-D7B3-4AA1-BCCB-2BFBA32E7B43}"/>
              </a:ext>
            </a:extLst>
          </p:cNvPr>
          <p:cNvSpPr/>
          <p:nvPr/>
        </p:nvSpPr>
        <p:spPr>
          <a:xfrm>
            <a:off x="1024466" y="2399791"/>
            <a:ext cx="2641600" cy="122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127B84-D9BB-491E-B27F-C832BAADE880}"/>
              </a:ext>
            </a:extLst>
          </p:cNvPr>
          <p:cNvSpPr/>
          <p:nvPr/>
        </p:nvSpPr>
        <p:spPr>
          <a:xfrm>
            <a:off x="4483630" y="2399791"/>
            <a:ext cx="2641600" cy="122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CE685D-4E30-4796-B322-0864AB372974}"/>
              </a:ext>
            </a:extLst>
          </p:cNvPr>
          <p:cNvSpPr/>
          <p:nvPr/>
        </p:nvSpPr>
        <p:spPr>
          <a:xfrm>
            <a:off x="8315849" y="2271804"/>
            <a:ext cx="2641600" cy="257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dao</a:t>
            </a:r>
            <a:endParaRPr lang="en-US" altLang="ko-KR" dirty="0"/>
          </a:p>
          <a:p>
            <a:r>
              <a:rPr lang="en-US" altLang="ko-KR" dirty="0" err="1"/>
              <a:t>findById</a:t>
            </a:r>
            <a:r>
              <a:rPr lang="en-US" altLang="ko-KR" dirty="0"/>
              <a:t>(Long id){</a:t>
            </a:r>
          </a:p>
          <a:p>
            <a:r>
              <a:rPr lang="en-US" altLang="ko-KR" dirty="0"/>
              <a:t>return </a:t>
            </a:r>
            <a:r>
              <a:rPr lang="en-US" altLang="ko-KR" dirty="0" err="1"/>
              <a:t>em.persist</a:t>
            </a:r>
            <a:r>
              <a:rPr lang="en-US" altLang="ko-KR" dirty="0"/>
              <a:t>(id)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deleteById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…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30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Special parameter handling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Pageable, Slice, and Sort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Pageable</a:t>
            </a:r>
            <a:r>
              <a:rPr lang="ko-KR" altLang="en-US" sz="1800" dirty="0"/>
              <a:t>과 </a:t>
            </a:r>
            <a:r>
              <a:rPr lang="en-US" altLang="ko-KR" sz="1800" dirty="0"/>
              <a:t>Sort</a:t>
            </a:r>
            <a:r>
              <a:rPr lang="ko-KR" altLang="en-US" sz="1800" dirty="0"/>
              <a:t>라는 특별한 </a:t>
            </a:r>
            <a:r>
              <a:rPr lang="ko-KR" altLang="en-US" sz="1800"/>
              <a:t>타입이 존재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리턴의 종류도 다양</a:t>
            </a:r>
            <a:r>
              <a:rPr lang="en-US" altLang="ko-KR" sz="1800"/>
              <a:t>: Page, Slice, List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정렬방법</a:t>
            </a:r>
            <a:endParaRPr lang="en-US" altLang="ko-KR" sz="1800"/>
          </a:p>
          <a:p>
            <a:pPr lvl="2">
              <a:lnSpc>
                <a:spcPct val="150000"/>
              </a:lnSpc>
            </a:pPr>
            <a:r>
              <a:rPr lang="ko-KR" altLang="en-US"/>
              <a:t>쿼리 메소드의 </a:t>
            </a:r>
            <a:r>
              <a:rPr lang="en-US" altLang="ko-KR"/>
              <a:t>OrderBy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 Sort Parameter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20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674F13-F8DE-4B6B-AAFF-698C9A00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51" y="1846071"/>
            <a:ext cx="7135287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Slice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D0E94B-6534-4A26-BED6-285E53C539BE}"/>
              </a:ext>
            </a:extLst>
          </p:cNvPr>
          <p:cNvSpPr/>
          <p:nvPr/>
        </p:nvSpPr>
        <p:spPr>
          <a:xfrm>
            <a:off x="6230236" y="3877396"/>
            <a:ext cx="476072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>
                <a:solidFill>
                  <a:srgbClr val="FF0000"/>
                </a:solidFill>
              </a:rPr>
              <a:t>org.springframework.data.domain</a:t>
            </a:r>
            <a:r>
              <a:rPr lang="en-US" altLang="ko-KR"/>
              <a:t>.Pageable</a:t>
            </a:r>
          </a:p>
        </p:txBody>
      </p:sp>
    </p:spTree>
    <p:extLst>
      <p:ext uri="{BB962C8B-B14F-4D97-AF65-F5344CB8AC3E}">
        <p14:creationId xmlns:p14="http://schemas.microsoft.com/office/powerpoint/2010/main" val="41631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Special parameter handling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Pageable </a:t>
            </a:r>
            <a:r>
              <a:rPr lang="ko-KR" altLang="en-US" sz="2000" b="1"/>
              <a:t>예제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PagingAndSortingRepository</a:t>
            </a:r>
            <a:r>
              <a:rPr lang="ko-KR" altLang="en-US" sz="1800" dirty="0"/>
              <a:t>의 </a:t>
            </a:r>
            <a:r>
              <a:rPr lang="ko-KR" altLang="en-US" sz="1800"/>
              <a:t>상속으로 </a:t>
            </a:r>
            <a:r>
              <a:rPr lang="en-US" altLang="ko-KR" sz="1800"/>
              <a:t>findAll</a:t>
            </a:r>
            <a:r>
              <a:rPr lang="en-US" altLang="ko-KR" sz="1800" dirty="0"/>
              <a:t>(Pageable pageable), </a:t>
            </a:r>
            <a:r>
              <a:rPr lang="en-US" altLang="ko-KR" sz="1800" dirty="0" err="1"/>
              <a:t>findAll</a:t>
            </a:r>
            <a:r>
              <a:rPr lang="en-US" altLang="ko-KR" sz="1800" dirty="0"/>
              <a:t>(Sort sort) </a:t>
            </a:r>
            <a:r>
              <a:rPr lang="ko-KR" altLang="en-US" sz="1800"/>
              <a:t>사용 가능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new Pageable(page, size) </a:t>
            </a:r>
            <a:r>
              <a:rPr lang="ko-KR" altLang="en-US" sz="1800"/>
              <a:t>는 </a:t>
            </a:r>
            <a:r>
              <a:rPr lang="en-US" altLang="ko-KR" sz="1800"/>
              <a:t>Deprecated </a:t>
            </a:r>
            <a:r>
              <a:rPr lang="ko-KR" altLang="en-US" sz="1800"/>
              <a:t>됨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21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1A6E61-48D5-4A7D-A500-05384CAD2CE8}"/>
              </a:ext>
            </a:extLst>
          </p:cNvPr>
          <p:cNvSpPr/>
          <p:nvPr/>
        </p:nvSpPr>
        <p:spPr>
          <a:xfrm>
            <a:off x="6887322" y="6398685"/>
            <a:ext cx="47741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https://www.baeldung.com/spring-data-jpa-pagination-sorting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3C04AEE-2EFE-45CF-B1BD-97489C55B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823" y="1362616"/>
            <a:ext cx="1075486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페이징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테스트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Pageable firstPage = PageRequest.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페이지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size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를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2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로 설정했을 때 첫 번째 페이지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 secondPage = PageRequest.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페이지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size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를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2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로 설정했을 때 두 번째 페이지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Page&lt;Item&gt; firstItems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springDataItemRepository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.findAll(firstPage)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firstItems.stream().forEach(i-&gt; 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"i.getName()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i.getName()))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"============================="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Page&lt;Item&gt; secondItems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springDataItemRepository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.findAll(secondPage)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secondItems.stream().forEach(i-&gt; 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"i.getName()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i.getName()))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47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Special parameter handling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PageRequest.of</a:t>
            </a:r>
            <a:r>
              <a:rPr lang="en-US" altLang="ko-KR" sz="2000" b="1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Pagenation</a:t>
            </a:r>
            <a:r>
              <a:rPr lang="ko-KR" altLang="en-US" sz="1800" dirty="0"/>
              <a:t>은 </a:t>
            </a:r>
            <a:r>
              <a:rPr lang="en-US" altLang="ko-KR" sz="1800" dirty="0"/>
              <a:t>Sorting</a:t>
            </a:r>
            <a:r>
              <a:rPr lang="ko-KR" altLang="en-US" sz="1800" dirty="0"/>
              <a:t>을 함께 제공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22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1A6E61-48D5-4A7D-A500-05384CAD2CE8}"/>
              </a:ext>
            </a:extLst>
          </p:cNvPr>
          <p:cNvSpPr/>
          <p:nvPr/>
        </p:nvSpPr>
        <p:spPr>
          <a:xfrm>
            <a:off x="6887322" y="6398685"/>
            <a:ext cx="47741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https://www.baeldung.com/spring-data-jpa-pagination-sorting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D82C319-560A-4730-8700-311A48AA4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64849"/>
              </p:ext>
            </p:extLst>
          </p:nvPr>
        </p:nvGraphicFramePr>
        <p:xfrm>
          <a:off x="1129600" y="1869396"/>
          <a:ext cx="10181866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41666">
                  <a:extLst>
                    <a:ext uri="{9D8B030D-6E8A-4147-A177-3AD203B41FA5}">
                      <a16:colId xmlns:a16="http://schemas.microsoft.com/office/drawing/2014/main" val="3303975447"/>
                    </a:ext>
                  </a:extLst>
                </a:gridCol>
                <a:gridCol w="4140200">
                  <a:extLst>
                    <a:ext uri="{9D8B030D-6E8A-4147-A177-3AD203B41FA5}">
                      <a16:colId xmlns:a16="http://schemas.microsoft.com/office/drawing/2014/main" val="1664433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of()</a:t>
                      </a:r>
                      <a:endParaRPr lang="en-US" dirty="0">
                        <a:solidFill>
                          <a:srgbClr val="555555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설명</a:t>
                      </a:r>
                      <a:endParaRPr lang="ko-KR" altLang="en-US" dirty="0">
                        <a:solidFill>
                          <a:srgbClr val="555555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175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PageRequest.of(int page, int size)</a:t>
                      </a:r>
                      <a:endParaRPr lang="fr-FR" dirty="0">
                        <a:solidFill>
                          <a:srgbClr val="555555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페이지 번호</a:t>
                      </a:r>
                      <a:r>
                        <a:rPr lang="en-US" altLang="ko-KR" dirty="0">
                          <a:effectLst/>
                        </a:rPr>
                        <a:t>(0</a:t>
                      </a:r>
                      <a:r>
                        <a:rPr lang="ko-KR" altLang="en-US" dirty="0">
                          <a:effectLst/>
                        </a:rPr>
                        <a:t>부터 시작</a:t>
                      </a:r>
                      <a:r>
                        <a:rPr lang="en-US" altLang="ko-KR" dirty="0">
                          <a:effectLst/>
                        </a:rPr>
                        <a:t>), </a:t>
                      </a:r>
                      <a:r>
                        <a:rPr lang="ko-KR" altLang="en-US" dirty="0">
                          <a:effectLst/>
                        </a:rPr>
                        <a:t>페이지당 </a:t>
                      </a:r>
                      <a:r>
                        <a:rPr lang="ko-KR" altLang="en-US" dirty="0" err="1">
                          <a:effectLst/>
                        </a:rPr>
                        <a:t>데이터의수</a:t>
                      </a:r>
                      <a:endParaRPr lang="ko-KR" altLang="en-US" dirty="0">
                        <a:solidFill>
                          <a:srgbClr val="555555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544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PageRequest.of</a:t>
                      </a:r>
                      <a:endParaRPr lang="en-US" dirty="0">
                        <a:effectLst/>
                      </a:endParaRPr>
                    </a:p>
                    <a:p>
                      <a:r>
                        <a:rPr lang="en-US" dirty="0">
                          <a:effectLst/>
                        </a:rPr>
                        <a:t>(int page, int size,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Sort.Direction</a:t>
                      </a:r>
                      <a:r>
                        <a:rPr lang="en-US" dirty="0">
                          <a:effectLst/>
                        </a:rPr>
                        <a:t> direction, String ...props)</a:t>
                      </a:r>
                      <a:endParaRPr lang="en-US" dirty="0">
                        <a:solidFill>
                          <a:srgbClr val="555555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페이지 번호</a:t>
                      </a:r>
                      <a:r>
                        <a:rPr lang="en-US" altLang="ko-KR" dirty="0">
                          <a:effectLst/>
                        </a:rPr>
                        <a:t>, </a:t>
                      </a:r>
                      <a:r>
                        <a:rPr lang="ko-KR" altLang="en-US" dirty="0">
                          <a:effectLst/>
                        </a:rPr>
                        <a:t>페이지당 데이터의 수</a:t>
                      </a:r>
                      <a:r>
                        <a:rPr lang="en-US" altLang="ko-KR" dirty="0">
                          <a:effectLst/>
                        </a:rPr>
                        <a:t>, </a:t>
                      </a:r>
                      <a:r>
                        <a:rPr lang="ko-KR" altLang="en-US" dirty="0">
                          <a:effectLst/>
                        </a:rPr>
                        <a:t>정렬 방향</a:t>
                      </a:r>
                      <a:r>
                        <a:rPr lang="en-US" altLang="ko-KR" dirty="0">
                          <a:effectLst/>
                        </a:rPr>
                        <a:t>, </a:t>
                      </a:r>
                      <a:r>
                        <a:rPr lang="ko-KR" altLang="en-US" dirty="0">
                          <a:effectLst/>
                        </a:rPr>
                        <a:t>속성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ko-KR" altLang="en-US" dirty="0">
                          <a:effectLst/>
                        </a:rPr>
                        <a:t>칼럼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  <a:r>
                        <a:rPr lang="ko-KR" altLang="en-US" dirty="0">
                          <a:effectLst/>
                        </a:rPr>
                        <a:t>들</a:t>
                      </a:r>
                      <a:endParaRPr lang="ko-KR" altLang="en-US" dirty="0">
                        <a:solidFill>
                          <a:srgbClr val="555555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07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PageRequest.of(int page, int size, Sort sort)</a:t>
                      </a:r>
                      <a:endParaRPr lang="fr-FR" dirty="0">
                        <a:solidFill>
                          <a:srgbClr val="555555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페이지 번호</a:t>
                      </a:r>
                      <a:r>
                        <a:rPr lang="en-US" altLang="ko-KR" dirty="0">
                          <a:effectLst/>
                        </a:rPr>
                        <a:t>, </a:t>
                      </a:r>
                      <a:r>
                        <a:rPr lang="ko-KR" altLang="en-US" dirty="0">
                          <a:effectLst/>
                        </a:rPr>
                        <a:t>페이지당 데이터의 수</a:t>
                      </a:r>
                      <a:r>
                        <a:rPr lang="en-US" altLang="ko-KR" dirty="0">
                          <a:effectLst/>
                        </a:rPr>
                        <a:t>, </a:t>
                      </a:r>
                      <a:r>
                        <a:rPr lang="ko-KR" altLang="en-US" dirty="0">
                          <a:effectLst/>
                        </a:rPr>
                        <a:t>정렬방향</a:t>
                      </a:r>
                      <a:endParaRPr lang="ko-KR" altLang="en-US" dirty="0">
                        <a:solidFill>
                          <a:srgbClr val="555555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427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70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Special parameter handling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srgbClr val="0000FF"/>
                </a:solidFill>
              </a:rPr>
              <a:t>반환 타입</a:t>
            </a:r>
            <a:r>
              <a:rPr lang="ko-KR" altLang="en-US" sz="2000" b="1"/>
              <a:t>에 따른 페이징 결과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/>
          </a:p>
          <a:p>
            <a:pPr>
              <a:lnSpc>
                <a:spcPct val="150000"/>
              </a:lnSpc>
            </a:pPr>
            <a:r>
              <a:rPr lang="ko-KR" altLang="en-US" sz="2000" b="1"/>
              <a:t>쿼리 결과 확인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23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1A6E61-48D5-4A7D-A500-05384CAD2CE8}"/>
              </a:ext>
            </a:extLst>
          </p:cNvPr>
          <p:cNvSpPr/>
          <p:nvPr/>
        </p:nvSpPr>
        <p:spPr>
          <a:xfrm>
            <a:off x="6887322" y="6398685"/>
            <a:ext cx="47741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https://www.baeldung.com/spring-data-jpa-pagination-sorting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7B70CE3-D208-46C6-88A9-ACF68F79A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38" y="2640567"/>
            <a:ext cx="953658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Page_Slice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PageRequest pageRequest = PageRequest.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(Sort.Direction.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ASC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"price"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Page&lt;Item&gt; pageBy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springDataItemRepository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.findPageBy(pageRequest)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"=================================================="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Slice&lt;Item&gt; sliceBy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springDataItemRepository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.findSliceBy(pageRequest)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746B5C4-6131-4981-A73D-F73C505B9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38" y="1315548"/>
            <a:ext cx="841768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SpringDataItemRepository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JpaRepository&lt;Item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Long&gt;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Page&lt;Item&gt;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findPageBy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(Pageable pageable)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Slice&lt;Item&gt;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findSliceBy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(Pageable pageable)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Special parameter handling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반환 타입에 따른 </a:t>
            </a:r>
            <a:r>
              <a:rPr lang="ko-KR" altLang="en-US" sz="2000" b="1" dirty="0" err="1"/>
              <a:t>페이징</a:t>
            </a:r>
            <a:r>
              <a:rPr lang="ko-KR" altLang="en-US" sz="2000" b="1" dirty="0"/>
              <a:t> 결과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Page&lt;T&gt;: </a:t>
            </a:r>
            <a:r>
              <a:rPr lang="ko-KR" altLang="en-US" sz="1800" dirty="0"/>
              <a:t>총 레코드 수를 포함한 </a:t>
            </a:r>
            <a:r>
              <a:rPr lang="ko-KR" altLang="en-US" sz="1800" dirty="0" err="1"/>
              <a:t>페이징</a:t>
            </a:r>
            <a:r>
              <a:rPr lang="ko-KR" altLang="en-US" sz="1800" dirty="0"/>
              <a:t> 결과를 받을 때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사용 가능한 데이터의 총 개수</a:t>
            </a:r>
            <a:r>
              <a:rPr lang="en-US" altLang="ko-KR" sz="1600" dirty="0"/>
              <a:t>(count)</a:t>
            </a:r>
            <a:r>
              <a:rPr lang="ko-KR" altLang="en-US" sz="1600" dirty="0"/>
              <a:t>와</a:t>
            </a:r>
            <a:r>
              <a:rPr lang="en-US" altLang="ko-KR" sz="1600" dirty="0"/>
              <a:t> </a:t>
            </a:r>
            <a:r>
              <a:rPr lang="ko-KR" altLang="en-US" sz="1600" dirty="0"/>
              <a:t>전체 페이지 수 파악 가능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예를 들어 게시판의 페이징의 경우 전체 페이지 수를 알아야 화면에 표시할 수 있음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Slice&lt;T&gt;: Page extends Slice 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count </a:t>
            </a:r>
            <a:r>
              <a:rPr lang="ko-KR" altLang="en-US" sz="1600" dirty="0"/>
              <a:t>쿼리는 지양하는 것이 좋음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예를 들어 테이블에 특정 레코드의 저장 유무를 파악하기 위해 </a:t>
            </a:r>
            <a:r>
              <a:rPr lang="en-US" altLang="ko-KR" sz="1600" dirty="0"/>
              <a:t>count</a:t>
            </a:r>
            <a:r>
              <a:rPr lang="ko-KR" altLang="en-US" sz="1600" dirty="0"/>
              <a:t>쿼리의 결과가 </a:t>
            </a:r>
            <a:r>
              <a:rPr lang="en-US" altLang="ko-KR" sz="1600" dirty="0"/>
              <a:t>1</a:t>
            </a:r>
            <a:r>
              <a:rPr lang="ko-KR" altLang="en-US" sz="1600" dirty="0"/>
              <a:t>인지 확인하는 것보다 </a:t>
            </a:r>
            <a:r>
              <a:rPr lang="en-US" altLang="ko-KR" sz="1600" dirty="0" err="1"/>
              <a:t>exsists</a:t>
            </a:r>
            <a:r>
              <a:rPr lang="ko-KR" altLang="en-US" sz="1600" dirty="0"/>
              <a:t>를 사용하는 것이 성능상 좋음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단지 다음 페이지가 존재하는지 </a:t>
            </a:r>
            <a:r>
              <a:rPr lang="ko-KR" altLang="en-US" sz="1600"/>
              <a:t>유무만 파악할 경우</a:t>
            </a:r>
            <a:r>
              <a:rPr lang="en-US" altLang="ko-KR" sz="1600"/>
              <a:t>(</a:t>
            </a:r>
            <a:r>
              <a:rPr lang="ko-KR" altLang="en-US" sz="1600"/>
              <a:t>쇼핑몰에 </a:t>
            </a:r>
            <a:r>
              <a:rPr lang="ko-KR" altLang="en-US" sz="1600">
                <a:solidFill>
                  <a:srgbClr val="0000FF"/>
                </a:solidFill>
              </a:rPr>
              <a:t>더보기</a:t>
            </a:r>
            <a:r>
              <a:rPr lang="ko-KR" altLang="en-US" sz="1600"/>
              <a:t>와 같은 기능</a:t>
            </a:r>
            <a:r>
              <a:rPr lang="en-US" altLang="ko-KR" sz="1600"/>
              <a:t>) Slice</a:t>
            </a:r>
            <a:r>
              <a:rPr lang="ko-KR" altLang="en-US" sz="1600"/>
              <a:t>가 더 좋음</a:t>
            </a:r>
            <a:endParaRPr lang="en-US" altLang="ko-KR" sz="1600"/>
          </a:p>
          <a:p>
            <a:pPr lvl="2">
              <a:lnSpc>
                <a:spcPct val="150000"/>
              </a:lnSpc>
            </a:pPr>
            <a:r>
              <a:rPr lang="en-US" altLang="ko-KR" sz="1600"/>
              <a:t>Pageable</a:t>
            </a:r>
            <a:r>
              <a:rPr lang="ko-KR" altLang="en-US" sz="1600"/>
              <a:t>을 통해서 정렬을 할 수 있지만</a:t>
            </a:r>
            <a:r>
              <a:rPr lang="en-US" altLang="ko-KR" sz="1600"/>
              <a:t>, </a:t>
            </a:r>
            <a:r>
              <a:rPr lang="ko-KR" altLang="en-US" sz="1600"/>
              <a:t>정렬만 하는 경우 </a:t>
            </a:r>
            <a:r>
              <a:rPr lang="en-US" altLang="ko-KR" sz="1600"/>
              <a:t>Sort</a:t>
            </a:r>
            <a:r>
              <a:rPr lang="ko-KR" altLang="en-US" sz="1600"/>
              <a:t>를 사용하는 것이 좋음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800"/>
              <a:t>List</a:t>
            </a:r>
            <a:r>
              <a:rPr lang="en-US" altLang="ko-KR" sz="1800" dirty="0"/>
              <a:t>&lt;T</a:t>
            </a:r>
            <a:r>
              <a:rPr lang="en-US" altLang="ko-KR" sz="1800"/>
              <a:t>&gt;: Page, Slice </a:t>
            </a:r>
            <a:r>
              <a:rPr lang="ko-KR" altLang="en-US" sz="1800"/>
              <a:t>대신 </a:t>
            </a:r>
            <a:r>
              <a:rPr lang="en-US" altLang="ko-KR" sz="1800"/>
              <a:t>List </a:t>
            </a:r>
            <a:r>
              <a:rPr lang="ko-KR" altLang="en-US" sz="1800"/>
              <a:t>를 사용하게 되면 결과를 단순 </a:t>
            </a:r>
            <a:r>
              <a:rPr lang="en-US" altLang="ko-KR" sz="1800"/>
              <a:t>List</a:t>
            </a:r>
            <a:r>
              <a:rPr lang="ko-KR" altLang="en-US" sz="1800"/>
              <a:t>로도 받을 수 있음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1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Limiting Query Results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쿼리 결과 제한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first</a:t>
            </a:r>
            <a:r>
              <a:rPr lang="ko-KR" altLang="en-US" sz="1800" dirty="0"/>
              <a:t>나 </a:t>
            </a:r>
            <a:r>
              <a:rPr lang="en-US" altLang="ko-KR" sz="1800" dirty="0"/>
              <a:t>top </a:t>
            </a:r>
            <a:r>
              <a:rPr lang="ko-KR" altLang="en-US" sz="1800" dirty="0"/>
              <a:t>키워드를 사용하여 검색 결과 중 일부만 조회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페이징이나 </a:t>
            </a:r>
            <a:r>
              <a:rPr lang="ko-KR" altLang="en-US" sz="1800" dirty="0" err="1"/>
              <a:t>슬라이싱을</a:t>
            </a:r>
            <a:r>
              <a:rPr lang="ko-KR" altLang="en-US" sz="1800" dirty="0"/>
              <a:t> 함께 사용할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제한이 적용된 조회 결과에서 수행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25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FDB2BDB-EAF8-4C14-861B-53FCAD479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1859339"/>
            <a:ext cx="8045792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First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ByOrderByLastnameAsc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Top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ByOrderByAgeDesc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&lt;User&gt; query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First10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ByLastname(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Slice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&lt;User&gt; find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Top3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ByLastname(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&lt;User&gt; find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First10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ByLastname(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&lt;User&gt; find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Top10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ByLastname(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8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Lock </a:t>
            </a:r>
            <a:r>
              <a:rPr lang="ko-KR" altLang="en-US" sz="2000" b="1" dirty="0"/>
              <a:t>모드 설정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여러 트랜잭션에 의해 레코드가 수정될 경우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동시성 문제</a:t>
            </a:r>
            <a:r>
              <a:rPr lang="ko-KR" altLang="en-US" sz="1800" dirty="0"/>
              <a:t>로 인해 데이터 유실</a:t>
            </a:r>
            <a:r>
              <a:rPr lang="en-US" altLang="ko-KR" sz="1800" dirty="0"/>
              <a:t> </a:t>
            </a:r>
            <a:r>
              <a:rPr lang="ko-KR" altLang="en-US" sz="1800" dirty="0"/>
              <a:t>혹은 일관성이 깨지는 문제가 발생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26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B138F0-EC9C-4DAD-9C21-6079C219E627}"/>
              </a:ext>
            </a:extLst>
          </p:cNvPr>
          <p:cNvSpPr/>
          <p:nvPr/>
        </p:nvSpPr>
        <p:spPr>
          <a:xfrm>
            <a:off x="7716014" y="6356350"/>
            <a:ext cx="3918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https://www.baeldung.com/jpa-pessimistic-locking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32AED2-22C2-4F38-94D8-7FFE54608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466" y="2220837"/>
            <a:ext cx="561390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UserRepository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Repository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Plain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query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method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LockModeType.READ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findByLastname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5EC1D58-687B-4DD4-82C3-9FCB08AF2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466" y="3857790"/>
            <a:ext cx="3466013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enum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LockModeType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WRITE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OPTIMISTIC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OPTIMISTIC_FORCE_INCREMENT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PESSIMISTIC_READ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PESSIMISTIC_WRITE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PESSIMISTIC_FORCE_INCREMENT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LockModeType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9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Lock </a:t>
            </a:r>
            <a:r>
              <a:rPr lang="ko-KR" altLang="en-US" sz="2000" b="1"/>
              <a:t>종류</a:t>
            </a:r>
            <a:r>
              <a:rPr lang="en-US" altLang="ko-KR" sz="2000" b="1"/>
              <a:t>(</a:t>
            </a:r>
            <a:r>
              <a:rPr lang="ko-KR" altLang="en-US" sz="2000" b="1">
                <a:solidFill>
                  <a:srgbClr val="FF0000"/>
                </a:solidFill>
              </a:rPr>
              <a:t>언제</a:t>
            </a:r>
            <a:r>
              <a:rPr lang="ko-KR" altLang="en-US" sz="2000" b="1"/>
              <a:t> 동시성 문제가 있는지 점검 혹은 잠금을 것인가</a:t>
            </a:r>
            <a:r>
              <a:rPr lang="en-US" altLang="ko-KR" sz="2000" b="1"/>
              <a:t>?)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낙관적 잠금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ko-KR" altLang="en-US" sz="1700" dirty="0"/>
              <a:t>트랜잭션간 동시성 문제는 거의 발생되지 </a:t>
            </a:r>
            <a:r>
              <a:rPr lang="ko-KR" altLang="en-US" sz="1700" dirty="0" err="1"/>
              <a:t>않을껄</a:t>
            </a:r>
            <a:r>
              <a:rPr lang="en-US" altLang="ko-KR" sz="1700" dirty="0"/>
              <a:t>?</a:t>
            </a:r>
          </a:p>
          <a:p>
            <a:pPr lvl="2">
              <a:lnSpc>
                <a:spcPct val="150000"/>
              </a:lnSpc>
            </a:pPr>
            <a:r>
              <a:rPr lang="ko-KR" altLang="en-US" sz="1700" dirty="0" err="1">
                <a:solidFill>
                  <a:srgbClr val="FF0000"/>
                </a:solidFill>
              </a:rPr>
              <a:t>커밋</a:t>
            </a:r>
            <a:r>
              <a:rPr lang="ko-KR" altLang="en-US" sz="1700" dirty="0">
                <a:solidFill>
                  <a:srgbClr val="FF0000"/>
                </a:solidFill>
              </a:rPr>
              <a:t> 전</a:t>
            </a:r>
            <a:r>
              <a:rPr lang="en-US" altLang="ko-KR" sz="1700" dirty="0"/>
              <a:t>, </a:t>
            </a:r>
            <a:r>
              <a:rPr lang="ko-KR" altLang="en-US" sz="1700" dirty="0"/>
              <a:t>각 트랜잭션은 다른 트랜잭션이 나의 트랜잭션에서 수정된 사항을 변경하지 않았는지 확인</a:t>
            </a:r>
            <a:endParaRPr lang="en-US" altLang="ko-KR" sz="1700" dirty="0"/>
          </a:p>
          <a:p>
            <a:pPr lvl="2">
              <a:lnSpc>
                <a:spcPct val="150000"/>
              </a:lnSpc>
            </a:pPr>
            <a:r>
              <a:rPr lang="ko-KR" altLang="en-US" sz="1700" dirty="0"/>
              <a:t>만약 수정에서 충돌이 발생한다면 </a:t>
            </a:r>
            <a:r>
              <a:rPr lang="en-US" altLang="ko-KR" sz="1700" dirty="0"/>
              <a:t>Rollback</a:t>
            </a:r>
          </a:p>
          <a:p>
            <a:pPr lvl="2">
              <a:lnSpc>
                <a:spcPct val="150000"/>
              </a:lnSpc>
            </a:pPr>
            <a:r>
              <a:rPr lang="ko-KR" altLang="en-US" sz="1700" u="sng" dirty="0"/>
              <a:t>읽기</a:t>
            </a:r>
            <a:r>
              <a:rPr lang="en-US" altLang="ko-KR" sz="1700" u="sng" dirty="0"/>
              <a:t>, </a:t>
            </a:r>
            <a:r>
              <a:rPr lang="ko-KR" altLang="en-US" sz="1700" u="sng" dirty="0"/>
              <a:t>쓰기에 제약을 두는 것이 아닌</a:t>
            </a:r>
            <a:r>
              <a:rPr lang="ko-KR" altLang="en-US" sz="1700" dirty="0"/>
              <a:t> 충돌 감지 </a:t>
            </a:r>
            <a:r>
              <a:rPr lang="ko-KR" altLang="en-US" sz="1700"/>
              <a:t>수준의 처리</a:t>
            </a:r>
            <a:r>
              <a:rPr lang="en-US" altLang="ko-KR" sz="1700"/>
              <a:t>(</a:t>
            </a:r>
            <a:r>
              <a:rPr lang="ko-KR" altLang="en-US" sz="1700"/>
              <a:t>사실 잠그는 것은 아님</a:t>
            </a:r>
            <a:r>
              <a:rPr lang="en-US" altLang="ko-KR" sz="1700"/>
              <a:t>)</a:t>
            </a:r>
            <a:endParaRPr lang="en-US" altLang="ko-KR" sz="17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비관적 잠금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ko-KR" altLang="en-US" sz="1700" dirty="0"/>
              <a:t>보나마나 동시성 문제가 </a:t>
            </a:r>
            <a:r>
              <a:rPr lang="ko-KR" altLang="en-US" sz="1700" dirty="0" err="1"/>
              <a:t>발생할꺼야</a:t>
            </a:r>
            <a:endParaRPr lang="en-US" altLang="ko-KR" sz="1700" dirty="0"/>
          </a:p>
          <a:p>
            <a:pPr lvl="2">
              <a:lnSpc>
                <a:spcPct val="150000"/>
              </a:lnSpc>
            </a:pPr>
            <a:r>
              <a:rPr lang="en-US" altLang="ko-KR" sz="1700" dirty="0">
                <a:solidFill>
                  <a:srgbClr val="FF0000"/>
                </a:solidFill>
              </a:rPr>
              <a:t>write</a:t>
            </a:r>
            <a:r>
              <a:rPr lang="ko-KR" altLang="en-US" sz="1700" dirty="0">
                <a:solidFill>
                  <a:srgbClr val="FF0000"/>
                </a:solidFill>
              </a:rPr>
              <a:t> 전</a:t>
            </a:r>
            <a:r>
              <a:rPr lang="en-US" altLang="ko-KR" sz="1700" dirty="0"/>
              <a:t>,</a:t>
            </a:r>
            <a:r>
              <a:rPr lang="ko-KR" altLang="en-US" sz="1700" dirty="0"/>
              <a:t> 먼저 권한을 얻음</a:t>
            </a:r>
            <a:endParaRPr lang="en-US" altLang="ko-KR" sz="1700" dirty="0"/>
          </a:p>
          <a:p>
            <a:pPr lvl="2">
              <a:lnSpc>
                <a:spcPct val="150000"/>
              </a:lnSpc>
            </a:pPr>
            <a:r>
              <a:rPr lang="ko-KR" altLang="en-US" sz="1700" dirty="0"/>
              <a:t>만약 권한을 얻지 못하면 수정할 </a:t>
            </a:r>
            <a:r>
              <a:rPr lang="ko-KR" altLang="en-US" sz="1700"/>
              <a:t>수 없음</a:t>
            </a:r>
            <a:endParaRPr lang="en-US" altLang="ko-KR" sz="17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낙관적 </a:t>
            </a:r>
            <a:r>
              <a:rPr lang="ko-KR" altLang="en-US" sz="1800" dirty="0" err="1"/>
              <a:t>락은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커밋</a:t>
            </a:r>
            <a:r>
              <a:rPr lang="ko-KR" altLang="en-US" sz="1800" dirty="0"/>
              <a:t> 전에 충돌을 감지</a:t>
            </a:r>
            <a:r>
              <a:rPr lang="en-US" altLang="ko-KR" sz="1800" dirty="0"/>
              <a:t>. </a:t>
            </a:r>
            <a:r>
              <a:rPr lang="ko-KR" altLang="en-US" sz="1800" dirty="0"/>
              <a:t>만약</a:t>
            </a:r>
            <a:r>
              <a:rPr lang="en-US" altLang="ko-KR" sz="1800" dirty="0"/>
              <a:t>, </a:t>
            </a:r>
            <a:r>
              <a:rPr lang="ko-KR" altLang="en-US" sz="1800" dirty="0"/>
              <a:t>충돌이 자주 </a:t>
            </a:r>
            <a:r>
              <a:rPr lang="ko-KR" altLang="en-US" sz="1800"/>
              <a:t>발생하면</a:t>
            </a:r>
            <a:r>
              <a:rPr lang="en-US" altLang="ko-KR" sz="1800"/>
              <a:t>?( ex. </a:t>
            </a:r>
            <a:r>
              <a:rPr lang="ko-KR" altLang="en-US" sz="1800"/>
              <a:t>쇼핑몰 트랙픽 폭증</a:t>
            </a:r>
            <a:r>
              <a:rPr lang="en-US" altLang="ko-KR" sz="1800"/>
              <a:t>)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충돌 감지</a:t>
            </a:r>
            <a:r>
              <a:rPr lang="en-US" altLang="ko-KR" sz="1800" dirty="0">
                <a:sym typeface="Wingdings" panose="05000000000000000000" pitchFamily="2" charset="2"/>
              </a:rPr>
              <a:t>+ </a:t>
            </a:r>
            <a:r>
              <a:rPr lang="ko-KR" altLang="en-US" sz="1800" dirty="0">
                <a:sym typeface="Wingdings" panose="05000000000000000000" pitchFamily="2" charset="2"/>
              </a:rPr>
              <a:t>예외처리 </a:t>
            </a:r>
            <a:r>
              <a:rPr lang="en-US" altLang="ko-KR" sz="1800" dirty="0">
                <a:sym typeface="Wingdings" panose="05000000000000000000" pitchFamily="2" charset="2"/>
              </a:rPr>
              <a:t>+ Rollback  </a:t>
            </a:r>
            <a:r>
              <a:rPr lang="ko-KR" altLang="en-US" sz="1800" dirty="0">
                <a:sym typeface="Wingdings" panose="05000000000000000000" pitchFamily="2" charset="2"/>
              </a:rPr>
              <a:t>차라리 엄격하게 접근 권한을 관리하자</a:t>
            </a:r>
            <a:r>
              <a:rPr lang="en-US" altLang="ko-KR" sz="1800" dirty="0"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sym typeface="Wingdings" panose="05000000000000000000" pitchFamily="2" charset="2"/>
              </a:rPr>
              <a:t>비관적 </a:t>
            </a:r>
            <a:r>
              <a:rPr lang="ko-KR" altLang="en-US" sz="1800" dirty="0" err="1">
                <a:sym typeface="Wingdings" panose="05000000000000000000" pitchFamily="2" charset="2"/>
              </a:rPr>
              <a:t>락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27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B138F0-EC9C-4DAD-9C21-6079C219E627}"/>
              </a:ext>
            </a:extLst>
          </p:cNvPr>
          <p:cNvSpPr/>
          <p:nvPr/>
        </p:nvSpPr>
        <p:spPr>
          <a:xfrm>
            <a:off x="4157224" y="6390196"/>
            <a:ext cx="76807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https://docs.jboss.org/hibernate/orm/5.4/userguide/html_single/Hibernate_User_Guide.html#locking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196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Lock </a:t>
            </a:r>
            <a:r>
              <a:rPr lang="ko-KR" altLang="en-US" sz="2000" b="1" dirty="0"/>
              <a:t>종류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Exclusive lock (</a:t>
            </a:r>
            <a:r>
              <a:rPr lang="ko-KR" altLang="en-US" sz="1800" dirty="0"/>
              <a:t>배타적 잠금</a:t>
            </a:r>
            <a:r>
              <a:rPr lang="en-US" altLang="ko-KR" sz="1800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쓰기 잠금</a:t>
            </a:r>
            <a:endParaRPr lang="en-US" altLang="ko-KR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특정 트랜잭션에서 데이터를 변경하고자 할 때</a:t>
            </a:r>
            <a:r>
              <a:rPr lang="en-US" altLang="ko-KR" dirty="0"/>
              <a:t>(write) 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테이블 </a:t>
            </a:r>
            <a:r>
              <a:rPr lang="en-US" altLang="ko-KR" dirty="0"/>
              <a:t>or </a:t>
            </a:r>
            <a:r>
              <a:rPr lang="ko-KR" altLang="en-US" dirty="0"/>
              <a:t>레코드를 다른 </a:t>
            </a:r>
            <a:r>
              <a:rPr lang="ko-KR" altLang="en-US" dirty="0" err="1"/>
              <a:t>트랙잭션에서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읽거나 쓰지 못하게 막음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Shared lock (</a:t>
            </a:r>
            <a:r>
              <a:rPr lang="ko-KR" altLang="en-US" sz="1800" dirty="0"/>
              <a:t>공유 잠금</a:t>
            </a:r>
            <a:r>
              <a:rPr lang="en-US" altLang="ko-KR" sz="1800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읽기 잠금</a:t>
            </a:r>
            <a:endParaRPr lang="en-US" altLang="ko-KR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특정 트랜잭션에서 데이터를 읽고자 할 때</a:t>
            </a:r>
            <a:r>
              <a:rPr lang="en-US" altLang="ko-KR" dirty="0"/>
              <a:t>(read), </a:t>
            </a:r>
            <a:r>
              <a:rPr lang="ko-KR" altLang="en-US" dirty="0">
                <a:solidFill>
                  <a:srgbClr val="FF0000"/>
                </a:solidFill>
              </a:rPr>
              <a:t>다른 트랜잭션도 함께 읽을 수 있도록 허용</a:t>
            </a:r>
            <a:endParaRPr lang="en-US" altLang="ko-KR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/>
              <a:t>동시성은 쓰기동작에서 발생하므로 읽는 동작은 관대하게</a:t>
            </a:r>
            <a:r>
              <a:rPr lang="en-US" altLang="ko-KR"/>
              <a:t>..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변경은 허용하지 않음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28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B138F0-EC9C-4DAD-9C21-6079C219E627}"/>
              </a:ext>
            </a:extLst>
          </p:cNvPr>
          <p:cNvSpPr/>
          <p:nvPr/>
        </p:nvSpPr>
        <p:spPr>
          <a:xfrm>
            <a:off x="4157224" y="6390196"/>
            <a:ext cx="76807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https://docs.jboss.org/hibernate/orm/5.4/userguide/html_single/Hibernate_User_Guide.html#locking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79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Optimistic locking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JPA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@Version</a:t>
            </a:r>
            <a:r>
              <a:rPr lang="ko-KR" altLang="en-US" sz="1800" dirty="0"/>
              <a:t>이나 </a:t>
            </a:r>
            <a:r>
              <a:rPr lang="en-US" altLang="ko-KR" sz="1800" dirty="0"/>
              <a:t>timestamp</a:t>
            </a:r>
            <a:r>
              <a:rPr lang="ko-KR" altLang="en-US" sz="1800" dirty="0"/>
              <a:t>를 이용하여 낙관적 </a:t>
            </a:r>
            <a:r>
              <a:rPr lang="ko-KR" altLang="en-US" sz="1800" dirty="0" err="1"/>
              <a:t>락을</a:t>
            </a:r>
            <a:r>
              <a:rPr lang="ko-KR" altLang="en-US" sz="1800" dirty="0"/>
              <a:t> 구현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특정 필드에 </a:t>
            </a:r>
            <a:r>
              <a:rPr lang="en-US" altLang="ko-KR" sz="1800" dirty="0"/>
              <a:t>@Version</a:t>
            </a:r>
            <a:r>
              <a:rPr lang="ko-KR" altLang="en-US" sz="1800" dirty="0"/>
              <a:t>이 붙은 필드를 추가</a:t>
            </a:r>
            <a:r>
              <a:rPr lang="en-US" altLang="ko-KR" sz="1800" dirty="0"/>
              <a:t>(</a:t>
            </a:r>
            <a:r>
              <a:rPr lang="ko-KR" altLang="en-US" sz="1800" dirty="0"/>
              <a:t>엔티티 클래스에 </a:t>
            </a:r>
            <a:r>
              <a:rPr lang="ko-KR" altLang="en-US" sz="1800" u="sng" dirty="0"/>
              <a:t>하나</a:t>
            </a:r>
            <a:r>
              <a:rPr lang="ko-KR" altLang="en-US" sz="1800" dirty="0"/>
              <a:t>의 </a:t>
            </a:r>
            <a:r>
              <a:rPr lang="en-US" altLang="ko-KR" sz="1800" dirty="0"/>
              <a:t>@Version </a:t>
            </a:r>
            <a:r>
              <a:rPr lang="ko-KR" altLang="en-US" sz="1800" dirty="0"/>
              <a:t>명시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29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B138F0-EC9C-4DAD-9C21-6079C219E627}"/>
              </a:ext>
            </a:extLst>
          </p:cNvPr>
          <p:cNvSpPr/>
          <p:nvPr/>
        </p:nvSpPr>
        <p:spPr>
          <a:xfrm>
            <a:off x="4157224" y="6390196"/>
            <a:ext cx="76807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https://docs.jboss.org/hibernate/orm/5.4/userguide/html_single/Hibernate_User_Guide.html#locking</a:t>
            </a:r>
            <a:endParaRPr lang="ko-KR" altLang="en-US" sz="1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DD6BFEF-164C-4369-A025-C32641987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924" y="2231637"/>
            <a:ext cx="4325223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GeneratedValue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"`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`"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Version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Getters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and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setters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omitted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brevity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733174F-23A4-4F56-88E1-888504C9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130" y="3070178"/>
            <a:ext cx="2989332" cy="167764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Droid Sa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inherit"/>
              </a:rPr>
              <a:t>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inherit"/>
              </a:rPr>
              <a:t>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inherit"/>
              </a:rPr>
              <a:t> 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Droid Sans Mono"/>
              </a:rPr>
              <a:t>Integer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Droid Sans Mono"/>
              </a:rPr>
              <a:t>short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inherit"/>
              </a:rPr>
              <a:t>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inherit"/>
              </a:rPr>
              <a:t>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inherit"/>
              </a:rPr>
              <a:t> 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Droid Sans Mono"/>
              </a:rPr>
              <a:t>Short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Droid Sans Mono"/>
              </a:rPr>
              <a:t>long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inherit"/>
              </a:rPr>
              <a:t>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inherit"/>
              </a:rPr>
              <a:t>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inherit"/>
              </a:rPr>
              <a:t> 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Droid Sans Mono"/>
              </a:rPr>
              <a:t>Long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Droid Sans Mono"/>
              </a:rPr>
              <a:t>java.sql.Timestamp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Noto Serif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33B77-26BC-4212-B38B-1DC1CB1402DB}"/>
              </a:ext>
            </a:extLst>
          </p:cNvPr>
          <p:cNvSpPr txBox="1"/>
          <p:nvPr/>
        </p:nvSpPr>
        <p:spPr>
          <a:xfrm>
            <a:off x="6477000" y="2667000"/>
            <a:ext cx="314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@Version</a:t>
            </a:r>
            <a:r>
              <a:rPr lang="ko-KR" altLang="en-US" dirty="0"/>
              <a:t>을 붙일 수 있는 타입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18694-C447-4CED-9532-D47D1BFBC7C3}"/>
              </a:ext>
            </a:extLst>
          </p:cNvPr>
          <p:cNvSpPr txBox="1"/>
          <p:nvPr/>
        </p:nvSpPr>
        <p:spPr>
          <a:xfrm>
            <a:off x="2183302" y="6297356"/>
            <a:ext cx="21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@Version </a:t>
            </a:r>
            <a:r>
              <a:rPr lang="ko-KR" altLang="en-US"/>
              <a:t>사용 예시</a:t>
            </a:r>
          </a:p>
        </p:txBody>
      </p:sp>
    </p:spTree>
    <p:extLst>
      <p:ext uri="{BB962C8B-B14F-4D97-AF65-F5344CB8AC3E}">
        <p14:creationId xmlns:p14="http://schemas.microsoft.com/office/powerpoint/2010/main" val="335659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Spring Data JPA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sz="2000" b="1"/>
              <a:t>Repository </a:t>
            </a:r>
            <a:r>
              <a:rPr lang="ko-KR" altLang="en-US" sz="2000" b="1"/>
              <a:t>계층구조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r>
              <a:rPr lang="en-US" altLang="ko-KR" sz="1800"/>
              <a:t>Repository</a:t>
            </a:r>
            <a:r>
              <a:rPr lang="en-US" altLang="ko-KR" sz="1800" dirty="0"/>
              <a:t>: </a:t>
            </a:r>
            <a:r>
              <a:rPr lang="ko-KR" altLang="en-US" sz="1800" dirty="0"/>
              <a:t>최상위</a:t>
            </a:r>
            <a:r>
              <a:rPr lang="en-US" altLang="ko-KR" sz="1800" dirty="0"/>
              <a:t> </a:t>
            </a:r>
            <a:r>
              <a:rPr lang="ko-KR" altLang="en-US" sz="1800" dirty="0"/>
              <a:t>인터페이스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CrudRepositry</a:t>
            </a:r>
            <a:r>
              <a:rPr lang="en-US" altLang="ko-KR" sz="1800" dirty="0"/>
              <a:t>: CRUD </a:t>
            </a:r>
            <a:r>
              <a:rPr lang="ko-KR" altLang="en-US" sz="1800" dirty="0"/>
              <a:t>관련 기능 명세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PagingAndSortingRepository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페이징</a:t>
            </a:r>
            <a:r>
              <a:rPr lang="ko-KR" altLang="en-US" sz="1800" dirty="0"/>
              <a:t> 및 </a:t>
            </a:r>
            <a:r>
              <a:rPr lang="en-US" altLang="ko-KR" sz="1800" dirty="0"/>
              <a:t>sorting </a:t>
            </a:r>
            <a:r>
              <a:rPr lang="ko-KR" altLang="en-US" sz="1800" dirty="0"/>
              <a:t>관련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JpaRepositry</a:t>
            </a:r>
            <a:r>
              <a:rPr lang="en-US" altLang="ko-KR" sz="1800" dirty="0"/>
              <a:t>: JPA</a:t>
            </a:r>
            <a:r>
              <a:rPr lang="ko-KR" altLang="en-US" sz="1800" dirty="0"/>
              <a:t> </a:t>
            </a:r>
            <a:r>
              <a:rPr lang="ko-KR" altLang="en-US" sz="1800"/>
              <a:t>특화 기능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</a:t>
            </a:fld>
            <a:endParaRPr lang="en-US"/>
          </a:p>
        </p:txBody>
      </p:sp>
      <p:pic>
        <p:nvPicPr>
          <p:cNvPr id="1026" name="Picture 2" descr="Difference between JpaRepository and CrudRepository">
            <a:extLst>
              <a:ext uri="{FF2B5EF4-FFF2-40B4-BE49-F238E27FC236}">
                <a16:creationId xmlns:a16="http://schemas.microsoft.com/office/drawing/2014/main" id="{3E93424A-B025-4D4A-86AB-B57963F8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946" y="1978559"/>
            <a:ext cx="4225372" cy="404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FA9E73-018C-4A48-A64C-0EB870AEBD9B}"/>
              </a:ext>
            </a:extLst>
          </p:cNvPr>
          <p:cNvSpPr txBox="1"/>
          <p:nvPr/>
        </p:nvSpPr>
        <p:spPr>
          <a:xfrm>
            <a:off x="530551" y="3937000"/>
            <a:ext cx="5818259" cy="6463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단순히 </a:t>
            </a:r>
            <a:r>
              <a:rPr lang="en-US" altLang="ko-KR">
                <a:solidFill>
                  <a:schemeClr val="tx1"/>
                </a:solidFill>
              </a:rPr>
              <a:t>CRUD</a:t>
            </a:r>
            <a:r>
              <a:rPr lang="ko-KR" altLang="en-US">
                <a:solidFill>
                  <a:schemeClr val="tx1"/>
                </a:solidFill>
              </a:rPr>
              <a:t> 작업만 한다면 </a:t>
            </a:r>
            <a:r>
              <a:rPr lang="en-US" altLang="ko-KR">
                <a:solidFill>
                  <a:schemeClr val="tx1"/>
                </a:solidFill>
              </a:rPr>
              <a:t>CrudRepository,</a:t>
            </a:r>
          </a:p>
          <a:p>
            <a:r>
              <a:rPr lang="ko-KR" altLang="en-US">
                <a:solidFill>
                  <a:schemeClr val="tx1"/>
                </a:solidFill>
              </a:rPr>
              <a:t>페이징</a:t>
            </a:r>
            <a:r>
              <a:rPr lang="en-US" altLang="ko-KR">
                <a:solidFill>
                  <a:schemeClr val="tx1"/>
                </a:solidFill>
              </a:rPr>
              <a:t>, sorting, jpa </a:t>
            </a:r>
            <a:r>
              <a:rPr lang="ko-KR" altLang="en-US">
                <a:solidFill>
                  <a:schemeClr val="tx1"/>
                </a:solidFill>
              </a:rPr>
              <a:t>특화기능을 사용한다면 </a:t>
            </a:r>
            <a:r>
              <a:rPr lang="en-US" altLang="ko-KR">
                <a:solidFill>
                  <a:schemeClr val="tx1"/>
                </a:solidFill>
              </a:rPr>
              <a:t>JpaRepository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LockModeType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30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B138F0-EC9C-4DAD-9C21-6079C219E627}"/>
              </a:ext>
            </a:extLst>
          </p:cNvPr>
          <p:cNvSpPr/>
          <p:nvPr/>
        </p:nvSpPr>
        <p:spPr>
          <a:xfrm>
            <a:off x="4157224" y="6390196"/>
            <a:ext cx="76807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https://docs.jboss.org/hibernate/orm/5.4/userguide/html_single/Hibernate_User_Guide.html#locking</a:t>
            </a:r>
            <a:endParaRPr lang="ko-KR" altLang="en-US" sz="1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A22273-E76A-42DA-A93E-E4F4D8139EAB}"/>
              </a:ext>
            </a:extLst>
          </p:cNvPr>
          <p:cNvGraphicFramePr>
            <a:graphicFrameLocks noGrp="1"/>
          </p:cNvGraphicFramePr>
          <p:nvPr/>
        </p:nvGraphicFramePr>
        <p:xfrm>
          <a:off x="829733" y="1481666"/>
          <a:ext cx="10126135" cy="330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134">
                  <a:extLst>
                    <a:ext uri="{9D8B030D-6E8A-4147-A177-3AD203B41FA5}">
                      <a16:colId xmlns:a16="http://schemas.microsoft.com/office/drawing/2014/main" val="3847797475"/>
                    </a:ext>
                  </a:extLst>
                </a:gridCol>
                <a:gridCol w="3437466">
                  <a:extLst>
                    <a:ext uri="{9D8B030D-6E8A-4147-A177-3AD203B41FA5}">
                      <a16:colId xmlns:a16="http://schemas.microsoft.com/office/drawing/2014/main" val="2190469948"/>
                    </a:ext>
                  </a:extLst>
                </a:gridCol>
                <a:gridCol w="5071535">
                  <a:extLst>
                    <a:ext uri="{9D8B030D-6E8A-4147-A177-3AD203B41FA5}">
                      <a16:colId xmlns:a16="http://schemas.microsoft.com/office/drawing/2014/main" val="260780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Type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LockModeType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LockMode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33362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OPTIMISTIC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락</a:t>
                      </a:r>
                      <a:r>
                        <a:rPr lang="ko-KR" altLang="en-US" sz="1800" dirty="0"/>
                        <a:t> 사용 안함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873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OPTIMISTIC 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Write</a:t>
                      </a:r>
                      <a:r>
                        <a:rPr lang="ko-KR" altLang="en-US" sz="1800" dirty="0"/>
                        <a:t>와 더불어 </a:t>
                      </a:r>
                      <a:r>
                        <a:rPr lang="en-US" altLang="ko-KR" sz="1800" dirty="0"/>
                        <a:t>Read </a:t>
                      </a:r>
                      <a:r>
                        <a:rPr lang="ko-KR" altLang="en-US" sz="1800" dirty="0"/>
                        <a:t>에서도 긍정적 </a:t>
                      </a:r>
                      <a:r>
                        <a:rPr lang="ko-KR" altLang="en-US" sz="1800" dirty="0" err="1"/>
                        <a:t>락</a:t>
                      </a:r>
                      <a:r>
                        <a:rPr lang="ko-KR" altLang="en-US" sz="1800" dirty="0"/>
                        <a:t>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94092"/>
                  </a:ext>
                </a:extLst>
              </a:tr>
              <a:tr h="3127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OPTIMISTIC_FORCE_INCREMENT 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엔티티가 수정되지 않더라도 자동으로 버전 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135595"/>
                  </a:ext>
                </a:extLst>
              </a:tr>
              <a:tr h="2598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READ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OPTIMISTIC</a:t>
                      </a:r>
                      <a:r>
                        <a:rPr lang="ko-KR" altLang="en-US" sz="1800" dirty="0"/>
                        <a:t>과 같음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570733"/>
                  </a:ext>
                </a:extLst>
              </a:tr>
              <a:tr h="2068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WRITE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OPTIMISTIC_FORCE_INCREMENT</a:t>
                      </a:r>
                      <a:r>
                        <a:rPr lang="ko-KR" altLang="en-US" sz="1800" dirty="0"/>
                        <a:t>와 같음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277894"/>
                  </a:ext>
                </a:extLst>
              </a:tr>
              <a:tr h="153851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PESSIMISTIC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PESSIMISTIC_READ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shared lock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7517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PESSIMISTIC_WRITE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Exclusive Lock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861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PESSIMISTIC_FORCE_INCREMENT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Exclusive Lock +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 자동 증가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69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29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Customizing Individual Repositories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데이터 </a:t>
            </a:r>
            <a:r>
              <a:rPr lang="en-US" altLang="ko-KR" sz="2000" b="1" dirty="0"/>
              <a:t>JPA</a:t>
            </a:r>
            <a:r>
              <a:rPr lang="ko-KR" altLang="en-US" sz="2000" b="1" dirty="0"/>
              <a:t>가 제공해주는 것이 충분하지 않을 때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Ex) </a:t>
            </a:r>
            <a:r>
              <a:rPr lang="en-US" altLang="ko-KR" sz="1800" dirty="0" err="1"/>
              <a:t>QueryDSL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800"/>
              <a:t>아래 예시에서 </a:t>
            </a:r>
            <a:r>
              <a:rPr lang="en-US" altLang="ko-KR" sz="1800"/>
              <a:t>CustomizedUserRepository</a:t>
            </a:r>
            <a:r>
              <a:rPr lang="ko-KR" altLang="en-US" sz="1800"/>
              <a:t>와 더불어 </a:t>
            </a:r>
            <a:r>
              <a:rPr lang="en-US" altLang="ko-KR" sz="1800"/>
              <a:t>CustomizedUserRepository2</a:t>
            </a:r>
            <a:r>
              <a:rPr lang="ko-KR" altLang="en-US" sz="1800"/>
              <a:t>를 만들었다면 다중 상속 가능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31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120E7B-7C04-4424-B712-B17AC5C3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726099"/>
            <a:ext cx="10176933" cy="40164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CustomizedUserRepository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someCustomMethod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(User user)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CustomizedUserRepositoryImpl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CustomizedUserRepository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someCustomMethod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(User user) {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Your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custom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implementation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UserRepository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CrudRepository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CustomizedUserRepository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Declare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query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methods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here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3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Spring Data JPA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/>
              <a:t>Spring Data</a:t>
            </a:r>
          </a:p>
          <a:p>
            <a:endParaRPr lang="en-US" sz="20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328693-23BA-40EE-851A-E8245A9027A4}"/>
              </a:ext>
            </a:extLst>
          </p:cNvPr>
          <p:cNvSpPr/>
          <p:nvPr/>
        </p:nvSpPr>
        <p:spPr>
          <a:xfrm>
            <a:off x="8350258" y="6394209"/>
            <a:ext cx="312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https://innovationm.co/spring-data-jpa/</a:t>
            </a:r>
            <a:endParaRPr lang="ko-KR" altLang="en-US" sz="1400" dirty="0"/>
          </a:p>
        </p:txBody>
      </p:sp>
      <p:pic>
        <p:nvPicPr>
          <p:cNvPr id="3076" name="Picture 4" descr="https://innovationm.co/wp-content/uploads/2018/05/Spring-Details-624x346.jpg">
            <a:extLst>
              <a:ext uri="{FF2B5EF4-FFF2-40B4-BE49-F238E27FC236}">
                <a16:creationId xmlns:a16="http://schemas.microsoft.com/office/drawing/2014/main" id="{EDB210D2-CC7F-4AE5-8B35-31DFDC1A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82" y="1366307"/>
            <a:ext cx="7796918" cy="432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BB9832-08A5-4232-8F49-412A672BC784}"/>
              </a:ext>
            </a:extLst>
          </p:cNvPr>
          <p:cNvSpPr/>
          <p:nvPr/>
        </p:nvSpPr>
        <p:spPr>
          <a:xfrm>
            <a:off x="625082" y="5915934"/>
            <a:ext cx="711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spring-data에</a:t>
            </a:r>
            <a:r>
              <a:rPr lang="ko-KR" altLang="en-US" dirty="0"/>
              <a:t> 포함된 다양한 모듈</a:t>
            </a:r>
            <a:r>
              <a:rPr lang="en-US" altLang="ko-KR" dirty="0"/>
              <a:t>: </a:t>
            </a:r>
            <a:r>
              <a:rPr lang="ko-KR" altLang="en-US" dirty="0"/>
              <a:t>https://spring.io/projects/spring-data</a:t>
            </a:r>
          </a:p>
        </p:txBody>
      </p:sp>
    </p:spTree>
    <p:extLst>
      <p:ext uri="{BB962C8B-B14F-4D97-AF65-F5344CB8AC3E}">
        <p14:creationId xmlns:p14="http://schemas.microsoft.com/office/powerpoint/2010/main" val="150071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err="1">
                <a:solidFill>
                  <a:prstClr val="black"/>
                </a:solidFill>
              </a:rPr>
              <a:t>CrudRepository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CrudRepository</a:t>
            </a:r>
            <a:r>
              <a:rPr lang="en-US" altLang="ko-KR" sz="2000" b="1" dirty="0"/>
              <a:t> Interface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CRUD</a:t>
            </a:r>
            <a:r>
              <a:rPr lang="ko-KR" altLang="en-US" sz="1800" dirty="0"/>
              <a:t>와 관련된 다양한 기능 명세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62CA62B-4DB1-434C-AC9E-F0C417004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928" y="1832035"/>
            <a:ext cx="7071295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CrudRepository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ID&gt;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Optional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findById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primaryKey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Iterable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findAll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delete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existsById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primaryKey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…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more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functionality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omitted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err="1">
                <a:solidFill>
                  <a:prstClr val="black"/>
                </a:solidFill>
              </a:rPr>
              <a:t>CrudRepository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Example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인터페이스만 정의하면 데이터 </a:t>
            </a:r>
            <a:r>
              <a:rPr lang="en-US" altLang="ko-KR" sz="1800" dirty="0"/>
              <a:t>JPA</a:t>
            </a:r>
            <a:r>
              <a:rPr lang="ko-KR" altLang="en-US" sz="1800" dirty="0"/>
              <a:t>가 필요한 구현체를 만들어서 빈으로 등록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데이터 </a:t>
            </a:r>
            <a:r>
              <a:rPr lang="en-US" altLang="ko-KR" sz="1800" dirty="0"/>
              <a:t>JPA</a:t>
            </a:r>
            <a:r>
              <a:rPr lang="ko-KR" altLang="en-US" sz="1800" dirty="0"/>
              <a:t>가 기본적으로 제공하지 않는 쿼리에 대해서만 추가적으로 멤버함수로 정의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위에서 </a:t>
            </a:r>
            <a:r>
              <a:rPr lang="en-US" altLang="ko-KR" sz="1800" dirty="0"/>
              <a:t>User</a:t>
            </a:r>
            <a:r>
              <a:rPr lang="ko-KR" altLang="en-US" sz="1800" dirty="0"/>
              <a:t>는 엔티티</a:t>
            </a:r>
            <a:r>
              <a:rPr lang="en-US" altLang="ko-KR" sz="1800" dirty="0"/>
              <a:t>, Long</a:t>
            </a:r>
            <a:r>
              <a:rPr lang="ko-KR" altLang="en-US" sz="1800" dirty="0"/>
              <a:t>은 엔티티의 식별자 타입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countByLastname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deleteByLastname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sym typeface="Wingdings" panose="05000000000000000000" pitchFamily="2" charset="2"/>
              </a:rPr>
              <a:t> 쿼리 메소드</a:t>
            </a:r>
            <a:endParaRPr lang="en-US" altLang="ko-KR" sz="1800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AB0C9A3-B525-45BA-B1EA-C59A8A9A0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268" y="2152873"/>
            <a:ext cx="678910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CrudRepository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countByLastname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1834A79-7239-475B-8F51-D3F495764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267" y="3496733"/>
            <a:ext cx="6789103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CrudRepository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deleteByLastname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removeByLastname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4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err="1"/>
              <a:t>PagingAndSortingRepository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PagingAndSortingRepository</a:t>
            </a:r>
            <a:r>
              <a:rPr lang="en-US" altLang="ko-KR" sz="2000" b="1" dirty="0"/>
              <a:t> Interface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페이징과 정렬 기능 관련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6E63F2-F981-4FB3-A491-D11005999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267" y="1729200"/>
            <a:ext cx="893077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PagingAndSortingRepository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CrudRepository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Iterable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findAll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findAll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A18C9C1-373F-4E82-81AF-98F55B597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267" y="3550630"/>
            <a:ext cx="8930778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PagingAndSortingRepository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…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access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bean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repository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.findAll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PageRequest.of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2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JpaRepository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b="1"/>
              <a:t>사용법</a:t>
            </a:r>
            <a:r>
              <a:rPr lang="en-US" altLang="ko-KR" sz="2000" b="1"/>
              <a:t> 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r>
              <a:rPr lang="ko-KR" altLang="en-US" sz="1800"/>
              <a:t> </a:t>
            </a:r>
            <a:r>
              <a:rPr lang="en-US" altLang="ko-KR" sz="1800"/>
              <a:t>JpaRepository </a:t>
            </a:r>
            <a:r>
              <a:rPr lang="ko-KR" altLang="en-US" sz="1800"/>
              <a:t>인터페이스를 상속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/>
              <a:t>엔티티 타입과 식별자 타입 명시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인터페이스에 따로 </a:t>
            </a:r>
            <a:r>
              <a:rPr lang="en-US" altLang="ko-KR" sz="1800"/>
              <a:t>@Repository</a:t>
            </a:r>
            <a:r>
              <a:rPr lang="ko-KR" altLang="en-US" sz="1800"/>
              <a:t>등의 어노테이션을 추가할 필요 없음</a:t>
            </a:r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118F10-6BB8-47A9-8277-3DB279606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937" y="2771863"/>
            <a:ext cx="920001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SpringDataMemberRepository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JpaRepository&lt;Member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Long&gt;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3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JpaRepository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b="1"/>
              <a:t>사용법</a:t>
            </a:r>
            <a:r>
              <a:rPr lang="en-US" altLang="ko-KR" sz="2000" b="1"/>
              <a:t> </a:t>
            </a:r>
            <a:r>
              <a:rPr lang="ko-KR" altLang="en-US" sz="2000" b="1"/>
              <a:t>적용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r>
              <a:rPr lang="ko-KR" altLang="en-US" sz="1800"/>
              <a:t> </a:t>
            </a:r>
            <a:r>
              <a:rPr lang="en-US" altLang="ko-KR" sz="1800"/>
              <a:t>MemberSerivce</a:t>
            </a:r>
            <a:r>
              <a:rPr lang="ko-KR" altLang="en-US" sz="1800"/>
              <a:t>에 </a:t>
            </a:r>
            <a:r>
              <a:rPr lang="en-US" altLang="ko-KR" sz="1800"/>
              <a:t>memberRepository </a:t>
            </a:r>
            <a:r>
              <a:rPr lang="ko-KR" altLang="en-US" sz="1800"/>
              <a:t>타입 변경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findOne </a:t>
            </a:r>
            <a:r>
              <a:rPr lang="ko-KR" altLang="en-US" sz="1800"/>
              <a:t>변경</a:t>
            </a:r>
            <a:endParaRPr lang="en-US" altLang="ko-KR" sz="1800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CCC6870-143D-4039-8762-FF7E88456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603" y="1745998"/>
            <a:ext cx="571182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MemberRepository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9306B39-FAD9-4F35-9E5A-DD5564074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603" y="2782669"/>
            <a:ext cx="686598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SpringDataMemberRepository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9DAED0-946C-4B92-A80F-856CA7B04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603" y="4197465"/>
            <a:ext cx="5168916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findOne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MemberId){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.findOne(MemberId)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469C615-94E2-4C67-9661-6EA3698F2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603" y="5586422"/>
            <a:ext cx="5733173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findOne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MemberId){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.findById(MemberId).get()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EEECF44-27D2-4AC7-8780-587821DCD4A9}"/>
              </a:ext>
            </a:extLst>
          </p:cNvPr>
          <p:cNvSpPr/>
          <p:nvPr/>
        </p:nvSpPr>
        <p:spPr>
          <a:xfrm>
            <a:off x="3950189" y="2445979"/>
            <a:ext cx="287867" cy="312225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414B7F0B-862D-4CDA-9B30-0B5F2E2423B7}"/>
              </a:ext>
            </a:extLst>
          </p:cNvPr>
          <p:cNvSpPr/>
          <p:nvPr/>
        </p:nvSpPr>
        <p:spPr>
          <a:xfrm>
            <a:off x="3810978" y="5190692"/>
            <a:ext cx="287867" cy="312225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4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5214</TotalTime>
  <Words>3294</Words>
  <Application>Microsoft Macintosh PowerPoint</Application>
  <PresentationFormat>와이드스크린</PresentationFormat>
  <Paragraphs>494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Arial Unicode MS</vt:lpstr>
      <vt:lpstr>inherit</vt:lpstr>
      <vt:lpstr>Spoqa Han Sans</vt:lpstr>
      <vt:lpstr>Arial</vt:lpstr>
      <vt:lpstr>Calibri</vt:lpstr>
      <vt:lpstr>Calibri Light</vt:lpstr>
      <vt:lpstr>Courier New</vt:lpstr>
      <vt:lpstr>Monaco</vt:lpstr>
      <vt:lpstr>Noto Serif</vt:lpstr>
      <vt:lpstr>Wingdings</vt:lpstr>
      <vt:lpstr>Office 테마</vt:lpstr>
      <vt:lpstr>Spring Data JPA</vt:lpstr>
      <vt:lpstr>Spring Data JPA</vt:lpstr>
      <vt:lpstr>Spring Data JPA</vt:lpstr>
      <vt:lpstr>Spring Data JPA</vt:lpstr>
      <vt:lpstr>CrudRepository</vt:lpstr>
      <vt:lpstr>CrudRepository</vt:lpstr>
      <vt:lpstr>PagingAndSortingRepository</vt:lpstr>
      <vt:lpstr>JpaRepository</vt:lpstr>
      <vt:lpstr>JpaRepository</vt:lpstr>
      <vt:lpstr>Query 메소드</vt:lpstr>
      <vt:lpstr>Query 메소드</vt:lpstr>
      <vt:lpstr>Query 메소드</vt:lpstr>
      <vt:lpstr>Query Creation</vt:lpstr>
      <vt:lpstr>Query Creation</vt:lpstr>
      <vt:lpstr>Property Expressions</vt:lpstr>
      <vt:lpstr>실습</vt:lpstr>
      <vt:lpstr>실습</vt:lpstr>
      <vt:lpstr>실습</vt:lpstr>
      <vt:lpstr>실습</vt:lpstr>
      <vt:lpstr>Special parameter handling</vt:lpstr>
      <vt:lpstr>Special parameter handling</vt:lpstr>
      <vt:lpstr>Special parameter handling</vt:lpstr>
      <vt:lpstr>Special parameter handling</vt:lpstr>
      <vt:lpstr>Special parameter handling</vt:lpstr>
      <vt:lpstr>Limiting Query Results</vt:lpstr>
      <vt:lpstr>Locking</vt:lpstr>
      <vt:lpstr>Locking</vt:lpstr>
      <vt:lpstr>Locking</vt:lpstr>
      <vt:lpstr>Locking</vt:lpstr>
      <vt:lpstr>Locking</vt:lpstr>
      <vt:lpstr>Customizing Individual Repositories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김진우</cp:lastModifiedBy>
  <cp:revision>4779</cp:revision>
  <dcterms:created xsi:type="dcterms:W3CDTF">2020-03-06T01:35:43Z</dcterms:created>
  <dcterms:modified xsi:type="dcterms:W3CDTF">2024-10-10T06:11:13Z</dcterms:modified>
  <cp:version>1000.0000.01</cp:version>
</cp:coreProperties>
</file>