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12" r:id="rId2"/>
    <p:sldId id="527" r:id="rId3"/>
    <p:sldId id="531" r:id="rId4"/>
    <p:sldId id="530" r:id="rId5"/>
    <p:sldId id="533" r:id="rId6"/>
    <p:sldId id="534" r:id="rId7"/>
    <p:sldId id="535" r:id="rId8"/>
    <p:sldId id="536" r:id="rId9"/>
    <p:sldId id="537" r:id="rId10"/>
    <p:sldId id="547" r:id="rId11"/>
    <p:sldId id="538" r:id="rId12"/>
    <p:sldId id="539" r:id="rId13"/>
    <p:sldId id="540" r:id="rId14"/>
    <p:sldId id="548" r:id="rId15"/>
    <p:sldId id="549" r:id="rId16"/>
    <p:sldId id="541" r:id="rId17"/>
    <p:sldId id="543" r:id="rId18"/>
    <p:sldId id="542" r:id="rId19"/>
    <p:sldId id="544" r:id="rId20"/>
    <p:sldId id="545" r:id="rId21"/>
    <p:sldId id="546" r:id="rId22"/>
    <p:sldId id="5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1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en-US" altLang="ko-KR" b="1" dirty="0"/>
              <a:t>JPQL(</a:t>
            </a:r>
            <a:r>
              <a:rPr lang="ko-KR" altLang="en-US" b="1" dirty="0"/>
              <a:t>객체지향 쿼리 언어</a:t>
            </a:r>
            <a:r>
              <a:rPr lang="en-US" altLang="ko-KR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286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TypedQuery</a:t>
            </a:r>
            <a:r>
              <a:rPr lang="en-US" dirty="0"/>
              <a:t>, Query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26119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작성한 </a:t>
            </a:r>
            <a:r>
              <a:rPr lang="en-US" altLang="ko-KR" sz="2000" dirty="0"/>
              <a:t>JPQL</a:t>
            </a:r>
            <a:r>
              <a:rPr lang="ko-KR" altLang="en-US" sz="2000" dirty="0"/>
              <a:t>을 실행하려면 쿼리 객체를 만들어야 함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타입을 명시할 수 있을 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타입을 명시할 수 없을 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7442" y="609132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프로젝션에서</a:t>
            </a:r>
            <a:r>
              <a:rPr lang="ko-KR" altLang="en-US" dirty="0"/>
              <a:t> 처리하는 방법 추가 설명</a:t>
            </a:r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1720C1-3539-4D02-A277-9A2EAA06F6AA}"/>
              </a:ext>
            </a:extLst>
          </p:cNvPr>
          <p:cNvSpPr/>
          <p:nvPr/>
        </p:nvSpPr>
        <p:spPr>
          <a:xfrm>
            <a:off x="1043020" y="3689895"/>
            <a:ext cx="10618428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Query </a:t>
            </a:r>
            <a:r>
              <a:rPr lang="en-US" altLang="ko-KR" sz="2000" dirty="0" err="1"/>
              <a:t>query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em.createQuery</a:t>
            </a:r>
            <a:r>
              <a:rPr lang="en-US" altLang="ko-KR" sz="2000" dirty="0"/>
              <a:t>("select </a:t>
            </a:r>
            <a:r>
              <a:rPr lang="en-US" altLang="ko-KR" sz="2000" dirty="0" err="1"/>
              <a:t>m.username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m.age</a:t>
            </a:r>
            <a:r>
              <a:rPr lang="en-US" altLang="ko-KR" sz="2000" dirty="0"/>
              <a:t> from Member m");</a:t>
            </a:r>
          </a:p>
          <a:p>
            <a:r>
              <a:rPr lang="en-US" altLang="ko-KR" sz="2000" dirty="0"/>
              <a:t>List </a:t>
            </a:r>
            <a:r>
              <a:rPr lang="en-US" altLang="ko-KR" sz="2000" dirty="0" err="1"/>
              <a:t>resultList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query.getResultList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for(Object o: </a:t>
            </a:r>
            <a:r>
              <a:rPr lang="en-US" altLang="ko-KR" sz="2000" dirty="0" err="1"/>
              <a:t>resultList</a:t>
            </a:r>
            <a:r>
              <a:rPr lang="en-US" altLang="ko-KR" sz="2000" dirty="0"/>
              <a:t>){</a:t>
            </a:r>
          </a:p>
          <a:p>
            <a:pPr lvl="1"/>
            <a:r>
              <a:rPr lang="en-US" altLang="ko-KR" sz="2000" dirty="0"/>
              <a:t>Object[] result = (Object[]) o; </a:t>
            </a:r>
            <a:r>
              <a:rPr lang="en-US" altLang="ko-KR" sz="2000" dirty="0">
                <a:solidFill>
                  <a:srgbClr val="00B050"/>
                </a:solidFill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</a:rPr>
              <a:t>결과가 둘 이상이면 </a:t>
            </a:r>
            <a:r>
              <a:rPr lang="en-US" altLang="ko-KR" sz="2000" dirty="0">
                <a:solidFill>
                  <a:srgbClr val="00B050"/>
                </a:solidFill>
              </a:rPr>
              <a:t>Object[] </a:t>
            </a:r>
            <a:r>
              <a:rPr lang="ko-KR" altLang="en-US" sz="2000" dirty="0">
                <a:solidFill>
                  <a:srgbClr val="00B050"/>
                </a:solidFill>
              </a:rPr>
              <a:t>반환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하나면 </a:t>
            </a:r>
            <a:r>
              <a:rPr lang="en-US" altLang="ko-KR" sz="2000" dirty="0">
                <a:solidFill>
                  <a:srgbClr val="00B050"/>
                </a:solidFill>
              </a:rPr>
              <a:t>Object </a:t>
            </a:r>
            <a:r>
              <a:rPr lang="ko-KR" altLang="en-US" sz="2000" dirty="0">
                <a:solidFill>
                  <a:srgbClr val="00B050"/>
                </a:solidFill>
              </a:rPr>
              <a:t>반환</a:t>
            </a:r>
          </a:p>
          <a:p>
            <a:pPr lvl="1"/>
            <a:r>
              <a:rPr lang="en-US" altLang="ko-KR" sz="2000" dirty="0" err="1"/>
              <a:t>System.out.println</a:t>
            </a:r>
            <a:r>
              <a:rPr lang="en-US" altLang="ko-KR" sz="2000" dirty="0"/>
              <a:t>("name = " + result[0]);</a:t>
            </a:r>
          </a:p>
          <a:p>
            <a:pPr lvl="1"/>
            <a:r>
              <a:rPr lang="en-US" altLang="ko-KR" sz="2000" dirty="0" err="1"/>
              <a:t>System.out.println</a:t>
            </a:r>
            <a:r>
              <a:rPr lang="en-US" altLang="ko-KR" sz="2000" dirty="0"/>
              <a:t>("age = " + result[1]);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1A43A8-70E6-413F-8E17-B5BBD4EC3BD1}"/>
              </a:ext>
            </a:extLst>
          </p:cNvPr>
          <p:cNvSpPr/>
          <p:nvPr/>
        </p:nvSpPr>
        <p:spPr>
          <a:xfrm>
            <a:off x="1043019" y="1773519"/>
            <a:ext cx="10618429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TypedQuery</a:t>
            </a:r>
            <a:r>
              <a:rPr lang="en-US" altLang="ko-KR" sz="2000" dirty="0"/>
              <a:t>&lt;String&gt; query = </a:t>
            </a:r>
            <a:r>
              <a:rPr lang="en-US" altLang="ko-KR" sz="2000" dirty="0" err="1"/>
              <a:t>em.createQuery</a:t>
            </a:r>
            <a:r>
              <a:rPr lang="en-US" altLang="ko-KR" sz="2000" dirty="0"/>
              <a:t>("SELECT </a:t>
            </a:r>
            <a:r>
              <a:rPr lang="en-US" altLang="ko-KR" sz="2000" dirty="0" err="1"/>
              <a:t>m.username</a:t>
            </a:r>
            <a:r>
              <a:rPr lang="en-US" altLang="ko-KR" sz="2000" dirty="0"/>
              <a:t> from Member m", </a:t>
            </a:r>
            <a:r>
              <a:rPr lang="en-US" altLang="ko-KR" sz="2000" dirty="0" err="1"/>
              <a:t>String.class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List&lt;String&gt; </a:t>
            </a:r>
            <a:r>
              <a:rPr lang="en-US" altLang="ko-KR" sz="2000" dirty="0" err="1"/>
              <a:t>resultList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query.getResultList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err="1"/>
              <a:t>resultList.stream</a:t>
            </a:r>
            <a:r>
              <a:rPr lang="en-US" altLang="ko-KR" sz="2000" dirty="0"/>
              <a:t>().</a:t>
            </a:r>
            <a:r>
              <a:rPr lang="en-US" altLang="ko-KR" sz="2000" dirty="0" err="1"/>
              <a:t>forEach</a:t>
            </a:r>
            <a:r>
              <a:rPr lang="en-US" altLang="ko-KR" sz="2000" dirty="0"/>
              <a:t>(v-&gt;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("name = " + v));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1EB55-354E-48CE-A243-97F9C6F8B65B}"/>
              </a:ext>
            </a:extLst>
          </p:cNvPr>
          <p:cNvSpPr txBox="1"/>
          <p:nvPr/>
        </p:nvSpPr>
        <p:spPr>
          <a:xfrm>
            <a:off x="9652885" y="1030667"/>
            <a:ext cx="200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r>
              <a:rPr lang="ko-KR" altLang="en-US" dirty="0"/>
              <a:t>객체에</a:t>
            </a:r>
            <a:endParaRPr lang="en-US" altLang="ko-KR" dirty="0"/>
          </a:p>
          <a:p>
            <a:r>
              <a:rPr lang="en-US" altLang="ko-KR" dirty="0"/>
              <a:t>age</a:t>
            </a:r>
            <a:r>
              <a:rPr lang="ko-KR" altLang="en-US" dirty="0"/>
              <a:t>가 있는지 확인</a:t>
            </a:r>
          </a:p>
        </p:txBody>
      </p:sp>
    </p:spTree>
    <p:extLst>
      <p:ext uri="{BB962C8B-B14F-4D97-AF65-F5344CB8AC3E}">
        <p14:creationId xmlns:p14="http://schemas.microsoft.com/office/powerpoint/2010/main" val="2624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조회 </a:t>
            </a:r>
            <a:r>
              <a:rPr lang="en-US" dirty="0"/>
              <a:t>API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err="1"/>
              <a:t>query.getResultList</a:t>
            </a:r>
            <a:r>
              <a:rPr lang="en-US" altLang="ko-KR" sz="20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결과가 하나 이상인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리스트를 반환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u="sng" dirty="0"/>
              <a:t>결과가 없으면 </a:t>
            </a:r>
            <a:r>
              <a:rPr lang="en-US" altLang="ko-KR" sz="1800" u="sng" dirty="0"/>
              <a:t>null</a:t>
            </a:r>
            <a:r>
              <a:rPr lang="ko-KR" altLang="en-US" sz="1800" u="sng" dirty="0"/>
              <a:t>반환</a:t>
            </a:r>
            <a:endParaRPr lang="en-US" altLang="ko-KR" sz="2400" u="sng" dirty="0"/>
          </a:p>
          <a:p>
            <a:pPr algn="just">
              <a:lnSpc>
                <a:spcPct val="150000"/>
              </a:lnSpc>
            </a:pPr>
            <a:r>
              <a:rPr lang="en-US" altLang="ko-KR" sz="2000" dirty="0" err="1"/>
              <a:t>query.getSingleResult</a:t>
            </a:r>
            <a:r>
              <a:rPr lang="en-US" altLang="ko-KR" sz="2000" dirty="0"/>
              <a:t>()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결과가 정확히 하나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단일 객체를 반환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정확히 하나가 아니면</a:t>
            </a:r>
            <a:r>
              <a:rPr lang="en-US" altLang="ko-KR" sz="1800" dirty="0"/>
              <a:t>(</a:t>
            </a:r>
            <a:r>
              <a:rPr lang="ko-KR" altLang="en-US" sz="1800" dirty="0"/>
              <a:t>결과가 없거나 </a:t>
            </a:r>
            <a:r>
              <a:rPr lang="en-US" altLang="ko-KR" sz="1800" dirty="0"/>
              <a:t>or </a:t>
            </a:r>
            <a:r>
              <a:rPr lang="ko-KR" altLang="en-US" sz="1800" dirty="0"/>
              <a:t>한 개를 초과할 때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ko-KR" altLang="en-US" sz="1800"/>
              <a:t>예외 발생</a:t>
            </a:r>
            <a:r>
              <a:rPr lang="en-US" altLang="ko-KR" sz="1800"/>
              <a:t>. </a:t>
            </a:r>
            <a:r>
              <a:rPr lang="ko-KR" altLang="en-US" sz="1800"/>
              <a:t>주의</a:t>
            </a:r>
            <a:r>
              <a:rPr lang="en-US" altLang="ko-KR" sz="1800"/>
              <a:t>!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없으면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NoResultException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둘 이상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NonUniqueResultException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스프링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en-US" altLang="ko-KR" dirty="0">
                <a:sym typeface="Wingdings" panose="05000000000000000000" pitchFamily="2" charset="2"/>
              </a:rPr>
              <a:t>JPA</a:t>
            </a:r>
            <a:r>
              <a:rPr lang="ko-KR" altLang="en-US" dirty="0">
                <a:sym typeface="Wingdings" panose="05000000000000000000" pitchFamily="2" charset="2"/>
              </a:rPr>
              <a:t>를 쓰면 이 경우 </a:t>
            </a:r>
            <a:r>
              <a:rPr lang="en-US" altLang="ko-KR" dirty="0">
                <a:sym typeface="Wingdings" panose="05000000000000000000" pitchFamily="2" charset="2"/>
              </a:rPr>
              <a:t>null </a:t>
            </a:r>
            <a:r>
              <a:rPr lang="ko-KR" altLang="en-US" dirty="0">
                <a:sym typeface="Wingdings" panose="05000000000000000000" pitchFamily="2" charset="2"/>
              </a:rPr>
              <a:t>반환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파라미터</a:t>
            </a:r>
            <a:r>
              <a:rPr lang="en-US" altLang="ko-KR" dirty="0"/>
              <a:t> </a:t>
            </a:r>
            <a:r>
              <a:rPr lang="ko-KR" altLang="en-US" dirty="0"/>
              <a:t>바인딩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이름 기준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추천</a:t>
            </a:r>
            <a:r>
              <a:rPr lang="en-US" altLang="ko-KR" sz="2000" b="1" dirty="0"/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위치 기준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비추천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중간에 변경될 시 수정이 불편</a:t>
            </a:r>
            <a:r>
              <a:rPr lang="en-US" altLang="ko-KR" sz="2000" b="1" dirty="0"/>
              <a:t>)</a:t>
            </a:r>
            <a:endParaRPr lang="en-US" altLang="ko-KR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3679" y="4192123"/>
            <a:ext cx="1103930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 where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m.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=?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EBF6D5F-DA20-4F4E-9E22-540FCDDE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79" y="1445225"/>
            <a:ext cx="1047100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TypedQuery&lt;Member&gt; query = em.createQuery(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m from Member m where m.username=:memberName"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	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query.setParameter(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"lee"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result= query.getSingleResult()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.println(result.getUsername())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SELECT </a:t>
            </a:r>
            <a:r>
              <a:rPr lang="ko-KR" altLang="en-US" sz="2000" b="1" dirty="0"/>
              <a:t>절에 조회할 대상을 지정하는 것을 </a:t>
            </a:r>
            <a:r>
              <a:rPr lang="ko-KR" altLang="en-US" sz="2000" b="1" dirty="0" err="1"/>
              <a:t>프로젝션</a:t>
            </a:r>
            <a:r>
              <a:rPr lang="en-US" altLang="ko-KR" sz="2000" b="1" dirty="0"/>
              <a:t>(Projection) </a:t>
            </a:r>
            <a:r>
              <a:rPr lang="ko-KR" altLang="en-US" sz="2000" b="1" dirty="0"/>
              <a:t>이라 함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 err="1"/>
              <a:t>프로젝션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/>
              <a:t>엔티티의</a:t>
            </a:r>
            <a:r>
              <a:rPr lang="ko-KR" altLang="en-US" sz="1800" dirty="0"/>
              <a:t> 속성들이 너무 많을 때</a:t>
            </a:r>
            <a:r>
              <a:rPr lang="en-US" altLang="ko-KR" sz="1800" dirty="0"/>
              <a:t>, </a:t>
            </a:r>
            <a:r>
              <a:rPr lang="ko-KR" altLang="en-US" sz="1800" dirty="0"/>
              <a:t>일부 데이터만 가져오는 방법</a:t>
            </a:r>
            <a:endParaRPr lang="en-US" altLang="ko-KR" sz="18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 err="1"/>
              <a:t>프로젝션되는</a:t>
            </a:r>
            <a:r>
              <a:rPr lang="ko-KR" altLang="en-US" sz="1800" dirty="0"/>
              <a:t> 대상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엔티티</a:t>
            </a:r>
            <a:r>
              <a:rPr lang="en-US" altLang="ko-KR" sz="1800" dirty="0"/>
              <a:t>,. </a:t>
            </a:r>
            <a:r>
              <a:rPr lang="ko-KR" altLang="en-US" sz="1800" dirty="0" err="1"/>
              <a:t>임베디드</a:t>
            </a:r>
            <a:r>
              <a:rPr lang="ko-KR" altLang="en-US" sz="1800" dirty="0"/>
              <a:t> 타입</a:t>
            </a:r>
            <a:r>
              <a:rPr lang="en-US" altLang="ko-KR" sz="1800" dirty="0"/>
              <a:t>, </a:t>
            </a:r>
            <a:r>
              <a:rPr lang="ko-KR" altLang="en-US" sz="1800" dirty="0"/>
              <a:t>스칼라 타입</a:t>
            </a:r>
            <a:endParaRPr lang="en-US" altLang="ko-KR" sz="1800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SELECT </a:t>
            </a:r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 FROM Member m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엔티티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프로젝션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SELECT </a:t>
            </a:r>
            <a:r>
              <a:rPr lang="en-US" altLang="ko-KR" dirty="0" err="1"/>
              <a:t>m.</a:t>
            </a:r>
            <a:r>
              <a:rPr lang="en-US" altLang="ko-KR" dirty="0" err="1">
                <a:solidFill>
                  <a:srgbClr val="FF0000"/>
                </a:solidFill>
              </a:rPr>
              <a:t>team</a:t>
            </a:r>
            <a:r>
              <a:rPr lang="en-US" altLang="ko-KR" dirty="0"/>
              <a:t> FROM Member m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엔티티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프로젝션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SELECT </a:t>
            </a:r>
            <a:r>
              <a:rPr lang="en-US" altLang="ko-KR" dirty="0" err="1"/>
              <a:t>m.</a:t>
            </a:r>
            <a:r>
              <a:rPr lang="en-US" altLang="ko-KR" dirty="0" err="1">
                <a:solidFill>
                  <a:srgbClr val="FF0000"/>
                </a:solidFill>
              </a:rPr>
              <a:t>address</a:t>
            </a:r>
            <a:r>
              <a:rPr lang="en-US" altLang="ko-KR" dirty="0"/>
              <a:t> FROM Member m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임베디드 타입 </a:t>
            </a:r>
            <a:r>
              <a:rPr lang="ko-KR" altLang="en-US" dirty="0" err="1">
                <a:sym typeface="Wingdings" panose="05000000000000000000" pitchFamily="2" charset="2"/>
              </a:rPr>
              <a:t>프로젝션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엔티티가 아닌 </a:t>
            </a:r>
            <a:r>
              <a:rPr lang="ko-KR" altLang="en-US" dirty="0" err="1">
                <a:sym typeface="Wingdings" panose="05000000000000000000" pitchFamily="2" charset="2"/>
              </a:rPr>
              <a:t>값타입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SELECT m.</a:t>
            </a:r>
            <a:r>
              <a:rPr lang="en-US" altLang="ko-KR" dirty="0">
                <a:solidFill>
                  <a:srgbClr val="FF0000"/>
                </a:solidFill>
              </a:rPr>
              <a:t>name</a:t>
            </a:r>
            <a:r>
              <a:rPr lang="en-US" altLang="ko-KR" dirty="0"/>
              <a:t>, </a:t>
            </a:r>
            <a:r>
              <a:rPr lang="en-US" altLang="ko-KR" dirty="0" err="1"/>
              <a:t>m.</a:t>
            </a:r>
            <a:r>
              <a:rPr lang="en-US" altLang="ko-KR" dirty="0" err="1">
                <a:solidFill>
                  <a:srgbClr val="FF0000"/>
                </a:solidFill>
              </a:rPr>
              <a:t>age</a:t>
            </a:r>
            <a:r>
              <a:rPr lang="en-US" altLang="ko-KR" dirty="0"/>
              <a:t> FROM Member m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스칼라 타입 </a:t>
            </a:r>
            <a:r>
              <a:rPr lang="ko-KR" altLang="en-US" dirty="0" err="1">
                <a:sym typeface="Wingdings" panose="05000000000000000000" pitchFamily="2" charset="2"/>
              </a:rPr>
              <a:t>프로젝션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임베디드 타입 </a:t>
            </a:r>
            <a:r>
              <a:rPr lang="ko-KR" altLang="en-US" sz="1800" dirty="0" err="1">
                <a:sym typeface="Wingdings" panose="05000000000000000000" pitchFamily="2" charset="2"/>
              </a:rPr>
              <a:t>프로젝션에서</a:t>
            </a:r>
            <a:r>
              <a:rPr lang="ko-KR" altLang="en-US" sz="1800" dirty="0">
                <a:sym typeface="Wingdings" panose="05000000000000000000" pitchFamily="2" charset="2"/>
              </a:rPr>
              <a:t> 시작점은 엔티티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en-US" altLang="ko-KR" sz="1800" dirty="0" err="1">
                <a:sym typeface="Wingdings" panose="05000000000000000000" pitchFamily="2" charset="2"/>
              </a:rPr>
              <a:t>m.address</a:t>
            </a:r>
            <a:r>
              <a:rPr lang="ko-KR" altLang="en-US" sz="1800" dirty="0">
                <a:sym typeface="Wingdings" panose="05000000000000000000" pitchFamily="2" charset="2"/>
              </a:rPr>
              <a:t>에서는 </a:t>
            </a:r>
            <a:r>
              <a:rPr lang="en-US" altLang="ko-KR" sz="1800" dirty="0">
                <a:sym typeface="Wingdings" panose="05000000000000000000" pitchFamily="2" charset="2"/>
              </a:rPr>
              <a:t>m</a:t>
            </a:r>
            <a:r>
              <a:rPr lang="ko-KR" altLang="en-US" sz="1800" dirty="0">
                <a:sym typeface="Wingdings" panose="05000000000000000000" pitchFamily="2" charset="2"/>
              </a:rPr>
              <a:t>이 시작점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ko-KR" altLang="en-US" sz="1800" dirty="0">
                <a:solidFill>
                  <a:prstClr val="black"/>
                </a:solidFill>
              </a:rPr>
              <a:t>엔티티 </a:t>
            </a:r>
            <a:r>
              <a:rPr lang="ko-KR" altLang="en-US" sz="1800" dirty="0" err="1">
                <a:solidFill>
                  <a:prstClr val="black"/>
                </a:solidFill>
              </a:rPr>
              <a:t>프로젝션으로</a:t>
            </a:r>
            <a:r>
              <a:rPr lang="ko-KR" altLang="en-US" sz="1800" dirty="0">
                <a:solidFill>
                  <a:prstClr val="black"/>
                </a:solidFill>
              </a:rPr>
              <a:t> </a:t>
            </a:r>
            <a:r>
              <a:rPr lang="en-US" altLang="ko-KR" sz="1800" dirty="0">
                <a:solidFill>
                  <a:prstClr val="black"/>
                </a:solidFill>
              </a:rPr>
              <a:t>SELECT</a:t>
            </a:r>
            <a:r>
              <a:rPr lang="ko-KR" altLang="en-US" sz="1800" dirty="0">
                <a:solidFill>
                  <a:prstClr val="black"/>
                </a:solidFill>
              </a:rPr>
              <a:t>된 엔티티는 영속성 컨텍스트에서 관리됨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altLang="ko-KR" sz="1800" dirty="0">
                <a:solidFill>
                  <a:prstClr val="black"/>
                </a:solidFill>
              </a:rPr>
              <a:t>DISTINCT</a:t>
            </a:r>
            <a:r>
              <a:rPr lang="ko-KR" altLang="en-US" sz="1800" dirty="0">
                <a:solidFill>
                  <a:prstClr val="black"/>
                </a:solidFill>
              </a:rPr>
              <a:t>로</a:t>
            </a:r>
            <a:r>
              <a:rPr lang="en-US" altLang="ko-KR" sz="1800" dirty="0">
                <a:solidFill>
                  <a:prstClr val="black"/>
                </a:solidFill>
              </a:rPr>
              <a:t> </a:t>
            </a:r>
            <a:r>
              <a:rPr lang="ko-KR" altLang="en-US" sz="1800" dirty="0">
                <a:solidFill>
                  <a:prstClr val="black"/>
                </a:solidFill>
              </a:rPr>
              <a:t>중복 제거 가능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CDE61F-CCC7-47CF-B575-7F5BFE95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2" y="6291640"/>
            <a:ext cx="10370596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TypedQuery&lt;String&gt; query = em.createQuery(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DISTINCT m.username from Member 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7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여러 값 조회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제네릭 </a:t>
            </a:r>
            <a:r>
              <a:rPr lang="en-US" altLang="ko-KR" sz="2000" b="1"/>
              <a:t>Object[]</a:t>
            </a:r>
            <a:r>
              <a:rPr lang="ko-KR" altLang="en-US" sz="2000" b="1"/>
              <a:t>를 사용하여 간결하게 표현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9F5288-42D0-4655-A5DF-BE9AA35D0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27370"/>
            <a:ext cx="867320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 query = em.createQuery(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m.username, m.age FROM Member 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 resultList = query.getResultList()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Iterator iterator = resultList.iterator()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(iterator.hasNext()){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Object[] row = (Object[]) iterator.next()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username = (String)row[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age = (Integer) row[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"username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username)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EDE538-A4AB-49F3-8905-BB3D0EF7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738638"/>
            <a:ext cx="981454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List&lt;Object[]&gt; resultList  = em.createQuery(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m.username, m.age FROM Member 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.getResultList()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(Object[] row: resultList){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username = (String) row[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age= (Integer) row[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"username = 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username)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스칼라 타입뿐만 아니라 엔티티 타입도 여러 값을 함께 조회 가능</a:t>
            </a: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algn="just">
              <a:lnSpc>
                <a:spcPct val="150000"/>
              </a:lnSpc>
            </a:pPr>
            <a:endParaRPr lang="en-US" altLang="ko-KR" sz="2000" b="1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21BEBE-3275-4874-9E81-512900629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43" y="1211072"/>
            <a:ext cx="1121242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List&lt;Object[]&gt; resultList  = em.createQuery(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o.member, o.product, o.orderAmount FROM Order 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.getResultList()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(Object[] row: resultList){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member = (Member)row[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엔티티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Product product = (Product)row[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엔티티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orderAmount = (Integer)row[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스칼라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4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찾고자하는 대상에 따른 사용법 정리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6375" y="2445221"/>
            <a:ext cx="119952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List&lt;Team&gt;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m.team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from Member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376" y="1289959"/>
            <a:ext cx="119952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" y="2017825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팀을 찾음</a:t>
            </a:r>
            <a:r>
              <a:rPr lang="en-US" altLang="ko-KR" dirty="0"/>
              <a:t>( (</a:t>
            </a:r>
            <a:r>
              <a:rPr lang="ko-KR" altLang="en-US" dirty="0"/>
              <a:t>묵시적 내부</a:t>
            </a:r>
            <a:r>
              <a:rPr lang="en-US" altLang="ko-KR" dirty="0"/>
              <a:t>)join</a:t>
            </a:r>
            <a:r>
              <a:rPr lang="ko-KR" altLang="en-US" dirty="0"/>
              <a:t>이 실행됨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예상 못한 결과 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880" y="89568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멤버를 찾음</a:t>
            </a:r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6374" y="3868037"/>
            <a:ext cx="1199526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List&lt;Team&gt;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t from Member m join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m.team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5529115" y="3369354"/>
            <a:ext cx="390698" cy="415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9813" y="3360596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 나은 표현</a:t>
            </a:r>
            <a:r>
              <a:rPr lang="en-US" altLang="ko-KR" dirty="0"/>
              <a:t>(</a:t>
            </a:r>
            <a:r>
              <a:rPr lang="ko-KR" altLang="en-US" dirty="0"/>
              <a:t>이해 가능한 코드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6375" y="5516525"/>
            <a:ext cx="1199526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.address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from Order 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375" y="5092432"/>
            <a:ext cx="572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임베디드 타입</a:t>
            </a:r>
            <a:r>
              <a:rPr lang="en-US" altLang="ko-KR" dirty="0"/>
              <a:t>(</a:t>
            </a:r>
            <a:r>
              <a:rPr lang="ko-KR" altLang="en-US" dirty="0"/>
              <a:t>임베디드 타입이 속한 소속을 먼저 지정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374" y="2923835"/>
            <a:ext cx="1079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특히</a:t>
            </a:r>
            <a:r>
              <a:rPr lang="en-US" altLang="ko-KR" dirty="0"/>
              <a:t> Join</a:t>
            </a:r>
            <a:r>
              <a:rPr lang="ko-KR" altLang="en-US" dirty="0"/>
              <a:t>은 성능 최적화에 중요</a:t>
            </a:r>
            <a:r>
              <a:rPr lang="en-US" altLang="ko-KR" dirty="0"/>
              <a:t>. </a:t>
            </a:r>
            <a:r>
              <a:rPr lang="en-US" dirty="0"/>
              <a:t>DBA</a:t>
            </a:r>
            <a:r>
              <a:rPr lang="ko-KR" altLang="en-US" dirty="0"/>
              <a:t>가 </a:t>
            </a:r>
            <a:r>
              <a:rPr lang="en-US" altLang="ko-KR" dirty="0"/>
              <a:t>"Join</a:t>
            </a:r>
            <a:r>
              <a:rPr lang="ko-KR" altLang="en-US" dirty="0"/>
              <a:t>쿼리 나가는 찾아주세요</a:t>
            </a:r>
            <a:r>
              <a:rPr lang="en-US" altLang="ko-KR" dirty="0"/>
              <a:t>"</a:t>
            </a:r>
            <a:r>
              <a:rPr lang="ko-KR" altLang="en-US" dirty="0"/>
              <a:t>라고 한다면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타입에 따른 </a:t>
            </a:r>
            <a:r>
              <a:rPr lang="ko-KR" altLang="en-US"/>
              <a:t>조회 방법 정리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일부 필드를 가져오면 여러 타입이 섞여 있어 반환 타입을 지정할 수 없는 경우가 발생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반환 타입에 따른 </a:t>
            </a:r>
            <a:r>
              <a:rPr lang="ko-KR" altLang="en-US" sz="2000" b="1" dirty="0" err="1"/>
              <a:t>프로젝션</a:t>
            </a:r>
            <a:r>
              <a:rPr lang="ko-KR" altLang="en-US" sz="2000" b="1" dirty="0"/>
              <a:t> 방법</a:t>
            </a:r>
            <a:endParaRPr lang="en-US" altLang="ko-KR" sz="1600" b="1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Query </a:t>
            </a:r>
            <a:r>
              <a:rPr lang="ko-KR" altLang="en-US" dirty="0"/>
              <a:t>타입으로 조회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Object[] </a:t>
            </a:r>
            <a:r>
              <a:rPr lang="ko-KR" altLang="en-US" dirty="0"/>
              <a:t>타입으로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New </a:t>
            </a:r>
            <a:r>
              <a:rPr lang="ko-KR" altLang="en-US" dirty="0"/>
              <a:t>명령어로 조회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pPr lvl="2" algn="just">
              <a:lnSpc>
                <a:spcPct val="150000"/>
              </a:lnSpc>
            </a:pPr>
            <a:r>
              <a:rPr lang="ko-KR" altLang="en-US" sz="2000" dirty="0"/>
              <a:t>단순 값을 </a:t>
            </a:r>
            <a:r>
              <a:rPr lang="en-US" altLang="ko-KR" sz="2000" dirty="0"/>
              <a:t>DTO</a:t>
            </a:r>
            <a:r>
              <a:rPr lang="ko-KR" altLang="en-US" sz="2000" dirty="0"/>
              <a:t>로 바로 조회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ko-KR" altLang="en-US" sz="2000" dirty="0"/>
              <a:t>순서와 타입이 일치하는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필요</a:t>
            </a:r>
            <a:endParaRPr lang="en-US" altLang="ko-KR" sz="2000" dirty="0"/>
          </a:p>
          <a:p>
            <a:pPr lvl="2" algn="just">
              <a:lnSpc>
                <a:spcPct val="150000"/>
              </a:lnSpc>
            </a:pPr>
            <a:r>
              <a:rPr lang="ko-KR" altLang="en-US" sz="2000" dirty="0"/>
              <a:t>패키지</a:t>
            </a:r>
            <a:r>
              <a:rPr lang="en-US" altLang="ko-KR" sz="2000" dirty="0"/>
              <a:t> </a:t>
            </a:r>
            <a:r>
              <a:rPr lang="ko-KR" altLang="en-US" sz="2000" dirty="0"/>
              <a:t>명을 포함한 전체 클래스 명 입력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타입에 따른 조회 방법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551" y="1166704"/>
            <a:ext cx="1133971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(19);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m.name,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m.age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from Member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m"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(Object[])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"age: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0552" y="623077"/>
            <a:ext cx="22647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/>
              <a:t>Query </a:t>
            </a:r>
            <a:r>
              <a:rPr lang="ko-KR" altLang="en-US" b="1" dirty="0"/>
              <a:t>타입으로 조회</a:t>
            </a:r>
            <a:endParaRPr lang="en-US" altLang="ko-KR" b="1" dirty="0"/>
          </a:p>
        </p:txBody>
      </p:sp>
      <p:sp>
        <p:nvSpPr>
          <p:cNvPr id="9" name="직사각형 8"/>
          <p:cNvSpPr/>
          <p:nvPr/>
        </p:nvSpPr>
        <p:spPr>
          <a:xfrm>
            <a:off x="530552" y="5245699"/>
            <a:ext cx="1039237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List&lt;Object[]&gt;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m.name,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m.age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from Member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4885" y="4702072"/>
            <a:ext cx="2456122" cy="462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/>
              <a:t>Object[] </a:t>
            </a:r>
            <a:r>
              <a:rPr lang="ko-KR" altLang="en-US" b="1" dirty="0"/>
              <a:t>타입으로 조회</a:t>
            </a:r>
          </a:p>
        </p:txBody>
      </p:sp>
    </p:spTree>
    <p:extLst>
      <p:ext uri="{BB962C8B-B14F-4D97-AF65-F5344CB8AC3E}">
        <p14:creationId xmlns:p14="http://schemas.microsoft.com/office/powerpoint/2010/main" val="18210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 타입에 따른 조회 방법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04549" y="639050"/>
            <a:ext cx="5893408" cy="462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/>
              <a:t>New </a:t>
            </a:r>
            <a:r>
              <a:rPr lang="ko-KR" altLang="en-US" b="1" dirty="0"/>
              <a:t>명령어를 사용하여 결과 수신을 위한 </a:t>
            </a:r>
            <a:r>
              <a:rPr lang="ko-KR" altLang="en-US" b="1" dirty="0">
                <a:solidFill>
                  <a:srgbClr val="0000FF"/>
                </a:solidFill>
              </a:rPr>
              <a:t>전용 객체</a:t>
            </a:r>
            <a:r>
              <a:rPr lang="ko-KR" altLang="en-US" b="1" dirty="0"/>
              <a:t> 지정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4164676" y="1753985"/>
            <a:ext cx="4779819" cy="2909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704549" y="1204752"/>
            <a:ext cx="10632625" cy="2542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new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jpabook.start.MemberDTO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(m.name,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m.age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) from Member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MemberDTO.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"age: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4054" y="2106441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패키지명을</a:t>
            </a:r>
            <a:r>
              <a:rPr lang="ko-KR" altLang="en-US" dirty="0">
                <a:solidFill>
                  <a:srgbClr val="FF0000"/>
                </a:solidFill>
              </a:rPr>
              <a:t> 포함한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4549" y="3849870"/>
            <a:ext cx="6096000" cy="270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jpabook.start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MemberDTO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MemberDTO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7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5942" y="5145578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순서와 개수가 일치하는 생성자가 필요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JPA</a:t>
            </a:r>
            <a:r>
              <a:rPr lang="ko-KR" altLang="en-US" dirty="0"/>
              <a:t>에서 쿼리를 지원하는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>
                <a:latin typeface="Lato"/>
              </a:rPr>
              <a:t>em.find</a:t>
            </a:r>
            <a:r>
              <a:rPr lang="ko-KR" altLang="en-US" sz="2000" b="1" dirty="0">
                <a:latin typeface="Lato"/>
              </a:rPr>
              <a:t>의 한계 </a:t>
            </a:r>
            <a:r>
              <a:rPr lang="en-US" altLang="ko-KR" sz="2000" b="1" dirty="0">
                <a:latin typeface="Lato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Lato"/>
                <a:sym typeface="Wingdings" panose="05000000000000000000" pitchFamily="2" charset="2"/>
              </a:rPr>
              <a:t>하나의 </a:t>
            </a:r>
            <a:r>
              <a:rPr lang="en-US" altLang="ko-KR" sz="2000" b="1" dirty="0">
                <a:latin typeface="Lato"/>
                <a:sym typeface="Wingdings" panose="05000000000000000000" pitchFamily="2" charset="2"/>
              </a:rPr>
              <a:t>entity </a:t>
            </a:r>
            <a:r>
              <a:rPr lang="ko-KR" altLang="en-US" sz="2000" b="1" dirty="0">
                <a:latin typeface="Lato"/>
                <a:sym typeface="Wingdings" panose="05000000000000000000" pitchFamily="2" charset="2"/>
              </a:rPr>
              <a:t>검색</a:t>
            </a:r>
            <a:endParaRPr lang="en-US" altLang="ko-KR" sz="2000" b="1" dirty="0">
              <a:latin typeface="Lato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나이가 </a:t>
            </a:r>
            <a:r>
              <a:rPr lang="en-US" altLang="ko-KR" sz="1800" dirty="0"/>
              <a:t>18</a:t>
            </a:r>
            <a:r>
              <a:rPr lang="ko-KR" altLang="en-US" sz="1800" dirty="0"/>
              <a:t>살 이상인 회원을 모두 검색하고 싶다면</a:t>
            </a:r>
            <a:r>
              <a:rPr lang="en-US" altLang="ko-KR" sz="1800" dirty="0"/>
              <a:t>?</a:t>
            </a:r>
            <a:endParaRPr lang="en-US" altLang="ko-KR" sz="18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Lato"/>
              </a:rPr>
              <a:t>JPQL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JPA Criteria, </a:t>
            </a:r>
            <a:r>
              <a:rPr lang="en-US" altLang="ko-KR" sz="2000" b="1" dirty="0" err="1">
                <a:solidFill>
                  <a:srgbClr val="0000FF"/>
                </a:solidFill>
                <a:latin typeface="Lato"/>
              </a:rPr>
              <a:t>QueryDSL</a:t>
            </a:r>
            <a:endParaRPr lang="en-US" altLang="ko-KR" sz="2000" b="1" dirty="0">
              <a:solidFill>
                <a:srgbClr val="0000FF"/>
              </a:solidFill>
              <a:latin typeface="Lato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JPQL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을 자바 코드로 작성하도록 도와주는 </a:t>
            </a:r>
            <a:r>
              <a:rPr lang="ko-KR" altLang="en-US" sz="1800" dirty="0" err="1">
                <a:latin typeface="Lato"/>
                <a:sym typeface="Wingdings" panose="05000000000000000000" pitchFamily="2" charset="2"/>
              </a:rPr>
              <a:t>빌더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 클래스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API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문자가 아닌 코드로 </a:t>
            </a:r>
            <a:r>
              <a:rPr lang="en-US" altLang="ko-KR" sz="1800" dirty="0">
                <a:latin typeface="Lato"/>
                <a:sym typeface="Wingdings" panose="05000000000000000000" pitchFamily="2" charset="2"/>
              </a:rPr>
              <a:t>JPQL</a:t>
            </a:r>
            <a:r>
              <a:rPr lang="ko-KR" altLang="en-US" sz="1800" dirty="0">
                <a:latin typeface="Lato"/>
                <a:sym typeface="Wingdings" panose="05000000000000000000" pitchFamily="2" charset="2"/>
              </a:rPr>
              <a:t>를 작성하므로 문법 오류를 컴파일 단계에서 잡을 수 있음</a:t>
            </a: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 err="1">
                <a:latin typeface="Lato"/>
              </a:rPr>
              <a:t>네이티브</a:t>
            </a:r>
            <a:r>
              <a:rPr lang="ko-KR" altLang="en-US" sz="2000" b="1" dirty="0">
                <a:latin typeface="Lato"/>
              </a:rPr>
              <a:t> </a:t>
            </a:r>
            <a:r>
              <a:rPr lang="en-US" altLang="ko-KR" sz="2000" b="1" dirty="0">
                <a:latin typeface="Lato"/>
              </a:rPr>
              <a:t>SQL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latin typeface="Lato"/>
              </a:rPr>
              <a:t>데이터베이스 종속적인 쿼리를 위함</a:t>
            </a:r>
            <a:r>
              <a:rPr lang="en-US" altLang="ko-KR" sz="1800">
                <a:latin typeface="Lato"/>
              </a:rPr>
              <a:t>(oracle</a:t>
            </a:r>
            <a:r>
              <a:rPr lang="ko-KR" altLang="en-US" sz="1800">
                <a:latin typeface="Lato"/>
              </a:rPr>
              <a:t>의</a:t>
            </a:r>
            <a:r>
              <a:rPr lang="en-US" altLang="ko-KR" sz="1800">
                <a:latin typeface="Lato"/>
              </a:rPr>
              <a:t> connect by </a:t>
            </a:r>
            <a:r>
              <a:rPr lang="ko-KR" altLang="en-US" sz="1800">
                <a:latin typeface="Lato"/>
              </a:rPr>
              <a:t>함수</a:t>
            </a:r>
            <a:r>
              <a:rPr lang="en-US" altLang="ko-KR" sz="1800">
                <a:latin typeface="Lato"/>
              </a:rPr>
              <a:t>)</a:t>
            </a:r>
            <a:endParaRPr lang="en-US" altLang="ko-KR" sz="1600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latin typeface="Lato"/>
              </a:rPr>
              <a:t>JDBC API </a:t>
            </a:r>
            <a:r>
              <a:rPr lang="ko-KR" altLang="en-US" sz="2000" b="1" dirty="0">
                <a:latin typeface="Lato"/>
              </a:rPr>
              <a:t>직접 사용</a:t>
            </a:r>
            <a:r>
              <a:rPr lang="en-US" altLang="ko-KR" sz="2000" b="1" dirty="0">
                <a:latin typeface="Lato"/>
              </a:rPr>
              <a:t>, </a:t>
            </a:r>
            <a:r>
              <a:rPr lang="en-US" altLang="ko-KR" sz="2000" b="1" dirty="0" err="1">
                <a:latin typeface="Lato"/>
              </a:rPr>
              <a:t>MyBatis</a:t>
            </a:r>
            <a:r>
              <a:rPr lang="en-US" altLang="ko-KR" sz="2000" b="1" dirty="0">
                <a:latin typeface="Lato"/>
              </a:rPr>
              <a:t>, </a:t>
            </a:r>
            <a:r>
              <a:rPr lang="en-US" altLang="ko-KR" sz="2000" b="1" dirty="0" err="1">
                <a:latin typeface="Lato"/>
              </a:rPr>
              <a:t>SpringJdbcTemplate</a:t>
            </a:r>
            <a:r>
              <a:rPr lang="en-US" altLang="ko-KR" sz="2000" b="1" dirty="0">
                <a:latin typeface="Lato"/>
              </a:rPr>
              <a:t> </a:t>
            </a:r>
            <a:r>
              <a:rPr lang="ko-KR" altLang="en-US" sz="2000" b="1" dirty="0">
                <a:latin typeface="Lato"/>
              </a:rPr>
              <a:t>함께 사용</a:t>
            </a:r>
            <a:endParaRPr lang="en-US" altLang="ko-KR" sz="2000" b="1" dirty="0">
              <a:latin typeface="Lat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u="sng" dirty="0"/>
              <a:t>결론 </a:t>
            </a:r>
            <a:r>
              <a:rPr lang="en-US" altLang="ko-KR" sz="2000" u="sng" dirty="0">
                <a:sym typeface="Wingdings" panose="05000000000000000000" pitchFamily="2" charset="2"/>
              </a:rPr>
              <a:t> </a:t>
            </a:r>
            <a:r>
              <a:rPr lang="en-US" sz="2000" u="sng" dirty="0"/>
              <a:t>JPQL + </a:t>
            </a:r>
            <a:r>
              <a:rPr lang="en-US" sz="2000" u="sng" dirty="0" err="1"/>
              <a:t>QueryDSL</a:t>
            </a:r>
            <a:r>
              <a:rPr lang="ko-KR" altLang="en-US" sz="2000" u="sng" dirty="0"/>
              <a:t>을 섞어서 사용</a:t>
            </a:r>
            <a:endParaRPr lang="en-US" sz="2000" u="sng" dirty="0"/>
          </a:p>
          <a:p>
            <a:pPr algn="just">
              <a:lnSpc>
                <a:spcPct val="150000"/>
              </a:lnSpc>
            </a:pPr>
            <a:endParaRPr lang="ko-KR" altLang="en-US" sz="2000" b="1" dirty="0">
              <a:latin typeface="Lato"/>
            </a:endParaRPr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/>
              <a:t>Oracle</a:t>
            </a:r>
            <a:r>
              <a:rPr lang="en-US" altLang="ko-KR" sz="2000" b="1" dirty="0">
                <a:sym typeface="Wingdings" panose="05000000000000000000" pitchFamily="2" charset="2"/>
              </a:rPr>
              <a:t> ROWNUM, MYSQL  LIMIT ..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en-US" altLang="ko-KR" sz="2000" b="1" dirty="0"/>
              <a:t>Oracle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ROWNUM</a:t>
            </a:r>
            <a:r>
              <a:rPr lang="ko-KR" altLang="en-US" sz="2000" b="1" dirty="0"/>
              <a:t>을 이용한 </a:t>
            </a:r>
            <a:r>
              <a:rPr lang="ko-KR" altLang="en-US" sz="2000" b="1" dirty="0" err="1"/>
              <a:t>페이징은</a:t>
            </a:r>
            <a:r>
              <a:rPr lang="ko-KR" altLang="en-US" sz="2000" b="1" dirty="0"/>
              <a:t> 까다로움</a:t>
            </a:r>
            <a:endParaRPr lang="en-US" altLang="ko-KR" sz="1600" b="1" dirty="0"/>
          </a:p>
          <a:p>
            <a:pPr algn="just">
              <a:lnSpc>
                <a:spcPct val="150000"/>
              </a:lnSpc>
            </a:pPr>
            <a:r>
              <a:rPr lang="en-US" altLang="ko-KR" sz="2000" b="1" dirty="0"/>
              <a:t>JPA</a:t>
            </a:r>
            <a:r>
              <a:rPr lang="ko-KR" altLang="en-US" sz="2000" b="1" dirty="0"/>
              <a:t>는 </a:t>
            </a:r>
            <a:r>
              <a:rPr lang="ko-KR" altLang="en-US" sz="2000" b="1" dirty="0" err="1"/>
              <a:t>페이징을</a:t>
            </a:r>
            <a:r>
              <a:rPr lang="ko-KR" altLang="en-US" sz="2000" b="1" dirty="0"/>
              <a:t> 다음 두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로 추상화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조회 </a:t>
            </a:r>
            <a:r>
              <a:rPr lang="ko-KR" altLang="en-US" sz="1800" dirty="0" err="1"/>
              <a:t>시작위치</a:t>
            </a:r>
            <a:r>
              <a:rPr lang="en-US" altLang="ko-KR" sz="1800" dirty="0"/>
              <a:t>(0</a:t>
            </a:r>
            <a:r>
              <a:rPr lang="ko-KR" altLang="en-US" sz="1800" dirty="0"/>
              <a:t>부터 시작</a:t>
            </a:r>
            <a:r>
              <a:rPr lang="en-US" altLang="ko-KR" sz="1800" dirty="0"/>
              <a:t>)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 err="1"/>
              <a:t>setFirstResult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startPosition</a:t>
            </a:r>
            <a:r>
              <a:rPr lang="en-US" altLang="ko-KR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조회할 데이터 수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 err="1"/>
              <a:t>setMaxResults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maxResult</a:t>
            </a:r>
            <a:r>
              <a:rPr lang="en-US" altLang="ko-KR" dirty="0"/>
              <a:t>)</a:t>
            </a:r>
          </a:p>
          <a:p>
            <a:pPr lvl="2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  <a:p>
            <a:pPr lvl="2" algn="just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552" y="5596837"/>
            <a:ext cx="18309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MySQL8Dialect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01411" y="5596837"/>
            <a:ext cx="221086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Oracle12cDialect</a:t>
            </a:r>
            <a:endParaRPr lang="en-US" dirty="0"/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>
            <a:off x="2361502" y="5781503"/>
            <a:ext cx="339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2273" y="559683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</a:t>
            </a:r>
            <a:r>
              <a:rPr lang="en-US" dirty="0"/>
              <a:t> </a:t>
            </a:r>
            <a:r>
              <a:rPr lang="ko-KR" altLang="en-US" dirty="0"/>
              <a:t>쿼리 확인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4B62C-9844-4B94-8AE7-AE1F2BEDED0E}"/>
              </a:ext>
            </a:extLst>
          </p:cNvPr>
          <p:cNvSpPr/>
          <p:nvPr/>
        </p:nvSpPr>
        <p:spPr>
          <a:xfrm>
            <a:off x="578224" y="695943"/>
            <a:ext cx="8692997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 &lt; 101;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1"/>
            <a:r>
              <a:rPr lang="en-US" altLang="ko-KR" dirty="0"/>
              <a:t>Member </a:t>
            </a:r>
            <a:r>
              <a:rPr lang="en-US" altLang="ko-KR" dirty="0" err="1"/>
              <a:t>member</a:t>
            </a:r>
            <a:r>
              <a:rPr lang="en-US" altLang="ko-KR" dirty="0"/>
              <a:t> = new Member();</a:t>
            </a:r>
          </a:p>
          <a:p>
            <a:pPr lvl="1"/>
            <a:r>
              <a:rPr lang="en-US" altLang="ko-KR" dirty="0" err="1"/>
              <a:t>member.setUsername</a:t>
            </a:r>
            <a:r>
              <a:rPr lang="en-US" altLang="ko-KR" dirty="0"/>
              <a:t>("member"+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member.setAge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em.persist</a:t>
            </a:r>
            <a:r>
              <a:rPr lang="en-US" altLang="ko-KR" dirty="0"/>
              <a:t>(member);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em.flush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em.clear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List&lt;Member&gt; result = </a:t>
            </a:r>
            <a:r>
              <a:rPr lang="en-US" altLang="ko-KR" dirty="0" err="1"/>
              <a:t>em.createQuery</a:t>
            </a:r>
            <a:r>
              <a:rPr lang="en-US" altLang="ko-KR" dirty="0"/>
              <a:t>("select m from Member m", </a:t>
            </a:r>
            <a:r>
              <a:rPr lang="en-US" altLang="ko-KR" dirty="0" err="1"/>
              <a:t>Member.class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.</a:t>
            </a:r>
            <a:r>
              <a:rPr lang="en-US" altLang="ko-KR" dirty="0" err="1">
                <a:solidFill>
                  <a:srgbClr val="FF0000"/>
                </a:solidFill>
              </a:rPr>
              <a:t>setFirstResult</a:t>
            </a:r>
            <a:r>
              <a:rPr lang="en-US" altLang="ko-KR" dirty="0"/>
              <a:t>(0) //select</a:t>
            </a:r>
            <a:r>
              <a:rPr lang="ko-KR" altLang="en-US" dirty="0"/>
              <a:t>할 처음 위치</a:t>
            </a:r>
            <a:endParaRPr lang="en-US" altLang="ko-KR" dirty="0"/>
          </a:p>
          <a:p>
            <a:r>
              <a:rPr lang="en-US" altLang="ko-KR" dirty="0"/>
              <a:t>                    .</a:t>
            </a:r>
            <a:r>
              <a:rPr lang="en-US" altLang="ko-KR" dirty="0" err="1">
                <a:solidFill>
                  <a:srgbClr val="FF0000"/>
                </a:solidFill>
              </a:rPr>
              <a:t>setMaxResults</a:t>
            </a:r>
            <a:r>
              <a:rPr lang="en-US" altLang="ko-KR" dirty="0"/>
              <a:t>(10) //select</a:t>
            </a:r>
            <a:r>
              <a:rPr lang="ko-KR" altLang="en-US" dirty="0"/>
              <a:t>할 개수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.</a:t>
            </a:r>
            <a:r>
              <a:rPr lang="en-US" altLang="ko-KR" dirty="0" err="1"/>
              <a:t>getResultList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for (Member </a:t>
            </a:r>
            <a:r>
              <a:rPr lang="en-US" altLang="ko-KR" dirty="0" err="1"/>
              <a:t>member</a:t>
            </a:r>
            <a:r>
              <a:rPr lang="en-US" altLang="ko-KR" dirty="0"/>
              <a:t> : result) {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member.getUsername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3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/>
              <a:t>집합함수</a:t>
            </a:r>
            <a:endParaRPr lang="en-US" altLang="ko-KR" sz="2000" b="1"/>
          </a:p>
          <a:p>
            <a:pPr lvl="1" algn="just">
              <a:lnSpc>
                <a:spcPct val="150000"/>
              </a:lnSpc>
            </a:pPr>
            <a:r>
              <a:rPr lang="en-US" altLang="ko-KR" sz="1800"/>
              <a:t>COUNT, MAX, MIN, AVG, SUM</a:t>
            </a:r>
          </a:p>
          <a:p>
            <a:pPr lvl="1"/>
            <a:r>
              <a:rPr lang="ko-KR" altLang="en-US" sz="1800">
                <a:solidFill>
                  <a:srgbClr val="000000"/>
                </a:solidFill>
              </a:rPr>
              <a:t>값이 없는데 집합 함수 사용 시 </a:t>
            </a:r>
            <a:r>
              <a:rPr lang="en-US" altLang="ko-KR" sz="1800">
                <a:solidFill>
                  <a:srgbClr val="000000"/>
                </a:solidFill>
              </a:rPr>
              <a:t>null. </a:t>
            </a:r>
            <a:r>
              <a:rPr lang="ko-KR" altLang="en-US" sz="1800">
                <a:solidFill>
                  <a:srgbClr val="000000"/>
                </a:solidFill>
              </a:rPr>
              <a:t>단</a:t>
            </a:r>
            <a:r>
              <a:rPr lang="en-US" altLang="ko-KR" sz="1800">
                <a:solidFill>
                  <a:srgbClr val="000000"/>
                </a:solidFill>
              </a:rPr>
              <a:t>, count</a:t>
            </a:r>
            <a:r>
              <a:rPr lang="ko-KR" altLang="en-US" sz="1800">
                <a:solidFill>
                  <a:srgbClr val="000000"/>
                </a:solidFill>
              </a:rPr>
              <a:t>는 </a:t>
            </a:r>
            <a:r>
              <a:rPr lang="en-US" altLang="ko-KR" sz="1800">
                <a:solidFill>
                  <a:srgbClr val="000000"/>
                </a:solidFill>
              </a:rPr>
              <a:t>0</a:t>
            </a:r>
            <a:endParaRPr lang="ko-KR" altLang="en-US" sz="1800">
              <a:solidFill>
                <a:srgbClr val="000000"/>
              </a:solidFill>
            </a:endParaRPr>
          </a:p>
          <a:p>
            <a:pPr lvl="1"/>
            <a:r>
              <a:rPr lang="en-US" altLang="ko-KR" sz="1800">
                <a:solidFill>
                  <a:srgbClr val="000000"/>
                </a:solidFill>
              </a:rPr>
              <a:t>DISTINCT</a:t>
            </a:r>
            <a:r>
              <a:rPr lang="ko-KR" altLang="en-US" sz="1800">
                <a:solidFill>
                  <a:srgbClr val="000000"/>
                </a:solidFill>
              </a:rPr>
              <a:t>를 </a:t>
            </a:r>
            <a:r>
              <a:rPr lang="en-US" altLang="ko-KR" sz="1800">
                <a:solidFill>
                  <a:srgbClr val="000000"/>
                </a:solidFill>
              </a:rPr>
              <a:t>COUNT</a:t>
            </a:r>
            <a:r>
              <a:rPr lang="ko-KR" altLang="en-US" sz="1800">
                <a:solidFill>
                  <a:srgbClr val="000000"/>
                </a:solidFill>
              </a:rPr>
              <a:t>에서 사용 시 임베디드 타입은 지원 </a:t>
            </a:r>
            <a:r>
              <a:rPr lang="en-US" altLang="ko-KR" sz="1800">
                <a:solidFill>
                  <a:srgbClr val="000000"/>
                </a:solidFill>
              </a:rPr>
              <a:t>X</a:t>
            </a:r>
          </a:p>
          <a:p>
            <a:pPr lvl="1"/>
            <a:endParaRPr lang="en-US" altLang="ko-KR" sz="180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/>
              <a:t>GROUP BY, HAVING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000000"/>
                </a:solidFill>
              </a:rPr>
              <a:t>통계 데이터를 구할 때 특정 그룹끼리 묶어줌</a:t>
            </a:r>
            <a:r>
              <a:rPr lang="en-US" altLang="ko-KR" sz="1800">
                <a:solidFill>
                  <a:srgbClr val="000000"/>
                </a:solidFill>
              </a:rPr>
              <a:t>.</a:t>
            </a:r>
            <a:endParaRPr lang="ko-KR" altLang="en-US" sz="180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000000"/>
                </a:solidFill>
              </a:rPr>
              <a:t>보통 전체 데이터를 기준으로 처리하므로 실시간으로 사용하기에 부담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000000"/>
                </a:solidFill>
              </a:rPr>
              <a:t>결과가 아주 많을 경우 통계 결과만 저장하는 테이블을 별도로 만들어 두고 사용자가 적은 새벽에 통계 쿼리를 실행</a:t>
            </a:r>
            <a:endParaRPr lang="en-US" altLang="ko-KR" sz="180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/>
              <a:t>정렬</a:t>
            </a:r>
            <a:r>
              <a:rPr lang="en-US" altLang="ko-KR" sz="2000" b="1"/>
              <a:t>(ORDER BY)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000000"/>
                </a:solidFill>
              </a:rPr>
              <a:t>결과 정렬 시 사용</a:t>
            </a:r>
          </a:p>
          <a:p>
            <a:pPr lvl="1"/>
            <a:endParaRPr lang="ko-KR" altLang="en-US" sz="1800">
              <a:solidFill>
                <a:srgbClr val="000000"/>
              </a:solidFill>
            </a:endParaRPr>
          </a:p>
          <a:p>
            <a:pPr lvl="1" algn="just"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를 사용하면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객체를 중심으로 개발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검색 시 </a:t>
            </a:r>
            <a:r>
              <a:rPr lang="ko-KR" altLang="en-US" sz="1800" b="1" dirty="0">
                <a:solidFill>
                  <a:srgbClr val="0000FF"/>
                </a:solidFill>
              </a:rPr>
              <a:t>테이블이 아닌 엔티티 객체를 대상으로 검색</a:t>
            </a:r>
            <a:endParaRPr lang="en-US" altLang="ko-KR" sz="1800" b="1" dirty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애플리케이션이 필요한 데이터만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불러옴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네트워크 비용과 </a:t>
            </a:r>
            <a:r>
              <a:rPr lang="en-US" altLang="ko-KR" sz="1800" dirty="0"/>
              <a:t>DB </a:t>
            </a:r>
            <a:r>
              <a:rPr lang="ko-KR" altLang="en-US" sz="1800" dirty="0"/>
              <a:t>성능 측면에서 이점이 있음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r>
              <a:rPr lang="en-US" altLang="ko-KR" sz="1800" dirty="0"/>
              <a:t>(SELECT</a:t>
            </a:r>
            <a:r>
              <a:rPr lang="ko-KR" altLang="en-US" sz="1800" dirty="0"/>
              <a:t> </a:t>
            </a:r>
            <a:r>
              <a:rPr lang="en-US" altLang="ko-KR" sz="1800" dirty="0"/>
              <a:t>*</a:t>
            </a:r>
            <a:r>
              <a:rPr lang="ko-KR" altLang="en-US" sz="1800" dirty="0"/>
              <a:t> </a:t>
            </a:r>
            <a:r>
              <a:rPr lang="en-US" altLang="ko-KR" sz="1800" dirty="0"/>
              <a:t>FROM</a:t>
            </a:r>
            <a:r>
              <a:rPr lang="ko-KR" altLang="en-US" sz="1800" dirty="0"/>
              <a:t> 남용 방지</a:t>
            </a:r>
            <a:r>
              <a:rPr lang="en-US" altLang="ko-KR" sz="18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는 </a:t>
            </a:r>
            <a:r>
              <a:rPr lang="en-US" altLang="ko-KR" sz="1800" dirty="0"/>
              <a:t>SQL</a:t>
            </a:r>
            <a:r>
              <a:rPr lang="ko-KR" altLang="en-US" sz="1800" dirty="0"/>
              <a:t>을 </a:t>
            </a:r>
            <a:r>
              <a:rPr lang="ko-KR" altLang="en-US" sz="1800" u="sng" dirty="0"/>
              <a:t>추상화</a:t>
            </a:r>
            <a:r>
              <a:rPr lang="ko-KR" altLang="en-US" sz="1800" dirty="0"/>
              <a:t>한 </a:t>
            </a:r>
            <a:r>
              <a:rPr lang="en-US" altLang="ko-KR" sz="1800" dirty="0"/>
              <a:t>JPQL</a:t>
            </a:r>
            <a:r>
              <a:rPr lang="ko-KR" altLang="en-US" sz="1800" dirty="0"/>
              <a:t>이라는 </a:t>
            </a:r>
            <a:r>
              <a:rPr lang="ko-KR" altLang="en-US" sz="1800" u="sng" dirty="0"/>
              <a:t>객체 지향 쿼리 언어</a:t>
            </a:r>
            <a:r>
              <a:rPr lang="ko-KR" altLang="en-US" sz="1800" dirty="0"/>
              <a:t>를 제공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SQL</a:t>
            </a:r>
            <a:r>
              <a:rPr lang="ko-KR" altLang="en-US" sz="1800" dirty="0"/>
              <a:t>과 문법이 유사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SELECT, FROM, WHERE, GROUP BY, HAVING, JOIN</a:t>
            </a:r>
            <a:r>
              <a:rPr lang="ko-KR" altLang="en-US" sz="1800" dirty="0"/>
              <a:t>등을 지원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JPQL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객체를 대상으로 쿼리를 질의</a:t>
            </a:r>
            <a:r>
              <a:rPr lang="en-US" altLang="ko-KR" sz="1800" dirty="0"/>
              <a:t>, SQL</a:t>
            </a:r>
            <a:r>
              <a:rPr lang="ko-KR" altLang="en-US" sz="1800" dirty="0"/>
              <a:t>은 데이터베이스 테이블을 대상으로 쿼리를 질의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SQL</a:t>
            </a:r>
            <a:r>
              <a:rPr lang="ko-KR" altLang="en-US" sz="1800" dirty="0"/>
              <a:t> 추상화를 통해 특정 데이터베이스</a:t>
            </a:r>
            <a:r>
              <a:rPr lang="en-US" altLang="ko-KR" sz="1800" dirty="0"/>
              <a:t> SQL</a:t>
            </a:r>
            <a:r>
              <a:rPr lang="ko-KR" altLang="en-US" sz="1800" dirty="0"/>
              <a:t>에 의존</a:t>
            </a:r>
            <a:r>
              <a:rPr lang="en-US" altLang="ko-KR" sz="1800" dirty="0"/>
              <a:t>X(</a:t>
            </a:r>
            <a:r>
              <a:rPr lang="ko-KR" altLang="en-US" sz="1800" dirty="0"/>
              <a:t>방언</a:t>
            </a:r>
            <a:r>
              <a:rPr lang="en-US" altLang="ko-KR" sz="1800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10881" y="5340661"/>
            <a:ext cx="1620982" cy="52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JPQL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99463" y="5338265"/>
            <a:ext cx="1620982" cy="52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순서도: 자기 디스크 4"/>
          <p:cNvSpPr/>
          <p:nvPr/>
        </p:nvSpPr>
        <p:spPr>
          <a:xfrm>
            <a:off x="8396638" y="5338265"/>
            <a:ext cx="1805247" cy="52370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9" name="직선 화살표 연결선 8"/>
          <p:cNvCxnSpPr>
            <a:endCxn id="4" idx="1"/>
          </p:cNvCxnSpPr>
          <p:nvPr/>
        </p:nvCxnSpPr>
        <p:spPr>
          <a:xfrm>
            <a:off x="2030474" y="5599624"/>
            <a:ext cx="1180407" cy="1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6" idx="1"/>
          </p:cNvCxnSpPr>
          <p:nvPr/>
        </p:nvCxnSpPr>
        <p:spPr>
          <a:xfrm flipV="1">
            <a:off x="4831863" y="5598673"/>
            <a:ext cx="867600" cy="2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5" idx="2"/>
          </p:cNvCxnSpPr>
          <p:nvPr/>
        </p:nvCxnSpPr>
        <p:spPr>
          <a:xfrm>
            <a:off x="7320445" y="5598673"/>
            <a:ext cx="1076193" cy="1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8417" y="591252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</a:t>
            </a:r>
            <a:r>
              <a:rPr lang="en-US" dirty="0"/>
              <a:t> </a:t>
            </a:r>
            <a:r>
              <a:rPr lang="ko-KR" altLang="en-US" dirty="0"/>
              <a:t>대상으로 쿼리 작성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25021" y="5986638"/>
            <a:ext cx="18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JPA</a:t>
            </a:r>
            <a:r>
              <a:rPr lang="ko-KR" altLang="en-US" dirty="0"/>
              <a:t>가 </a:t>
            </a:r>
            <a:r>
              <a:rPr lang="en-US" altLang="ko-KR" dirty="0"/>
              <a:t>SQL</a:t>
            </a:r>
            <a:r>
              <a:rPr lang="ko-KR" altLang="en-US" dirty="0"/>
              <a:t>로 변환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03232" y="5912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 </a:t>
            </a:r>
            <a:r>
              <a:rPr lang="ko-KR" altLang="en-US" dirty="0"/>
              <a:t>예시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4297" y="4208714"/>
            <a:ext cx="11489652" cy="147732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WHERE m.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like'%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kim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%'"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(Member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"Member: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4297" y="5867371"/>
            <a:ext cx="6371784" cy="36933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FROM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WHERE m.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like'%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kim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%'"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385" y="6374195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</a:t>
            </a:r>
            <a:r>
              <a:rPr lang="ko-KR" altLang="en-US" dirty="0"/>
              <a:t>그 자체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1D1A243-C222-4039-9E13-F58743063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97" y="2870893"/>
            <a:ext cx="399981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@Id @GeneratedValue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826C41-8A90-43DB-A278-B5D2FD7C45B4}"/>
              </a:ext>
            </a:extLst>
          </p:cNvPr>
          <p:cNvSpPr/>
          <p:nvPr/>
        </p:nvSpPr>
        <p:spPr>
          <a:xfrm>
            <a:off x="5170457" y="462258"/>
            <a:ext cx="609600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Member member1 = new Member();</a:t>
            </a:r>
          </a:p>
          <a:p>
            <a:r>
              <a:rPr lang="en-US" altLang="ko-KR" sz="1600" dirty="0"/>
              <a:t>member1.setUsername("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");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Member member2 = new Member();</a:t>
            </a:r>
          </a:p>
          <a:p>
            <a:r>
              <a:rPr lang="en-US" altLang="ko-KR" sz="1600" dirty="0"/>
              <a:t>member2.setUsername("kim2");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Member member3 = new Member();</a:t>
            </a:r>
          </a:p>
          <a:p>
            <a:r>
              <a:rPr lang="en-US" altLang="ko-KR" sz="1600" dirty="0"/>
              <a:t>member3.setUsername("lee");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em.persist</a:t>
            </a:r>
            <a:r>
              <a:rPr lang="en-US" altLang="ko-KR" sz="1600" dirty="0"/>
              <a:t>(member1);</a:t>
            </a:r>
          </a:p>
          <a:p>
            <a:r>
              <a:rPr lang="en-US" altLang="ko-KR" sz="1600" dirty="0" err="1"/>
              <a:t>em.persist</a:t>
            </a:r>
            <a:r>
              <a:rPr lang="en-US" altLang="ko-KR" sz="1600" dirty="0"/>
              <a:t>(member2);</a:t>
            </a:r>
          </a:p>
          <a:p>
            <a:r>
              <a:rPr lang="en-US" altLang="ko-KR" sz="1600" dirty="0" err="1"/>
              <a:t>em.persist</a:t>
            </a:r>
            <a:r>
              <a:rPr lang="en-US" altLang="ko-KR" sz="1600" dirty="0"/>
              <a:t>(member3);</a:t>
            </a:r>
          </a:p>
          <a:p>
            <a:r>
              <a:rPr lang="en-US" altLang="ko-KR" sz="1600" dirty="0" err="1"/>
              <a:t>em.flush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em.clear</a:t>
            </a:r>
            <a:r>
              <a:rPr lang="en-US" altLang="ko-KR" sz="1600" dirty="0"/>
              <a:t>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52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JPQL</a:t>
            </a:r>
            <a:r>
              <a:rPr lang="ko-KR" altLang="en-US" dirty="0"/>
              <a:t>의 어려움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/>
              <a:t>JPQL</a:t>
            </a:r>
            <a:r>
              <a:rPr lang="ko-KR" altLang="en-US" sz="1800" b="1" dirty="0"/>
              <a:t>에서 사용되는 쿼리는 문자열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ym typeface="Wingdings" panose="05000000000000000000" pitchFamily="2" charset="2"/>
              </a:rPr>
              <a:t>동적 쿼리 작성의 어려움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JPA Criteria, </a:t>
            </a:r>
            <a:r>
              <a:rPr lang="en-US" sz="1800" b="1" dirty="0" err="1"/>
              <a:t>QueryDSL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문자가 아닌</a:t>
            </a:r>
            <a:r>
              <a:rPr lang="ko-KR" altLang="en-US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자바코드</a:t>
            </a:r>
            <a:r>
              <a:rPr lang="ko-KR" altLang="en-US" sz="1800" b="1" dirty="0" err="1">
                <a:sym typeface="Wingdings" panose="05000000000000000000" pitchFamily="2" charset="2"/>
              </a:rPr>
              <a:t>로</a:t>
            </a:r>
            <a:r>
              <a:rPr lang="ko-KR" altLang="en-US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sym typeface="Wingdings" panose="05000000000000000000" pitchFamily="2" charset="2"/>
              </a:rPr>
              <a:t>JPQL</a:t>
            </a:r>
            <a:r>
              <a:rPr lang="ko-KR" altLang="en-US" sz="1800" b="1" dirty="0">
                <a:sym typeface="Wingdings" panose="05000000000000000000" pitchFamily="2" charset="2"/>
              </a:rPr>
              <a:t>을 작성할 수 있음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JPA Criteria: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JPA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공식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기능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복잡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실용성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X)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600" dirty="0" err="1"/>
              <a:t>QueryD</a:t>
            </a:r>
            <a:r>
              <a:rPr lang="en-US" altLang="ko-KR" sz="1600" dirty="0" err="1"/>
              <a:t>SL</a:t>
            </a:r>
            <a:r>
              <a:rPr lang="en-US" altLang="ko-KR" sz="1600" dirty="0"/>
              <a:t>: </a:t>
            </a:r>
            <a:r>
              <a:rPr lang="en-US" sz="1600" dirty="0">
                <a:sym typeface="Wingdings" panose="05000000000000000000" pitchFamily="2" charset="2"/>
              </a:rPr>
              <a:t>SQL</a:t>
            </a:r>
            <a:r>
              <a:rPr lang="ko-KR" altLang="en-US" sz="1600" dirty="0">
                <a:sym typeface="Wingdings" panose="05000000000000000000" pitchFamily="2" charset="2"/>
              </a:rPr>
              <a:t>과 유사하고 한 눈에 쿼리가 파악 가능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오픈소스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실무 사용 권장</a:t>
            </a:r>
            <a:r>
              <a:rPr lang="en-US" altLang="ko-KR" sz="1600" dirty="0">
                <a:sym typeface="Wingdings" panose="05000000000000000000" pitchFamily="2" charset="2"/>
              </a:rPr>
              <a:t>, JPQL</a:t>
            </a:r>
            <a:r>
              <a:rPr lang="ko-KR" altLang="en-US" sz="1600" dirty="0">
                <a:sym typeface="Wingdings" panose="05000000000000000000" pitchFamily="2" charset="2"/>
              </a:rPr>
              <a:t>과 매우 유사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sz="1600" dirty="0"/>
          </a:p>
          <a:p>
            <a:pPr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9133" y="1308534"/>
            <a:ext cx="6096000" cy="175432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qlString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as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"WHERE m.name like'%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kim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%"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qlString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qlString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04456" y="1308534"/>
            <a:ext cx="437541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qlString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= 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select m From Member as </a:t>
            </a:r>
            <a:r>
              <a:rPr lang="en-US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mWHERE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m.name like'%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kim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"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9991" y="2047882"/>
            <a:ext cx="531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실무에서는</a:t>
            </a:r>
            <a:r>
              <a:rPr lang="en-US" dirty="0"/>
              <a:t> </a:t>
            </a:r>
            <a:r>
              <a:rPr lang="ko-KR" altLang="en-US" dirty="0"/>
              <a:t>문자를 더하는 것에서 에러가 많이 발생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9FD074-4F6D-4576-9F00-63F0DE78E020}"/>
              </a:ext>
            </a:extLst>
          </p:cNvPr>
          <p:cNvSpPr/>
          <p:nvPr/>
        </p:nvSpPr>
        <p:spPr>
          <a:xfrm>
            <a:off x="1358932" y="5476014"/>
            <a:ext cx="4064925" cy="135421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QCustomer</a:t>
            </a:r>
            <a:r>
              <a:rPr lang="en-US" sz="1600" dirty="0"/>
              <a:t> customer = </a:t>
            </a:r>
            <a:r>
              <a:rPr lang="en-US" sz="1600" dirty="0" err="1"/>
              <a:t>QCustomer.customer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queryFactory.</a:t>
            </a:r>
            <a:r>
              <a:rPr lang="en-US" sz="1600" dirty="0" err="1">
                <a:solidFill>
                  <a:srgbClr val="0000FF"/>
                </a:solidFill>
              </a:rPr>
              <a:t>selectFrom</a:t>
            </a:r>
            <a:r>
              <a:rPr lang="en-US" sz="1600" dirty="0"/>
              <a:t>(customer)</a:t>
            </a:r>
          </a:p>
          <a:p>
            <a:r>
              <a:rPr lang="en-US" sz="1600" dirty="0"/>
              <a:t>    .</a:t>
            </a:r>
            <a:r>
              <a:rPr lang="en-US" sz="1600" dirty="0" err="1">
                <a:solidFill>
                  <a:srgbClr val="0000FF"/>
                </a:solidFill>
              </a:rPr>
              <a:t>orderBy</a:t>
            </a:r>
            <a:r>
              <a:rPr lang="en-US" sz="1600" dirty="0"/>
              <a:t>(</a:t>
            </a:r>
            <a:r>
              <a:rPr lang="en-US" sz="1600" dirty="0" err="1"/>
              <a:t>customer.lastName.</a:t>
            </a:r>
            <a:r>
              <a:rPr lang="en-US" sz="1600" dirty="0" err="1">
                <a:solidFill>
                  <a:srgbClr val="0000FF"/>
                </a:solidFill>
              </a:rPr>
              <a:t>asc</a:t>
            </a:r>
            <a:r>
              <a:rPr lang="en-US" sz="1600" dirty="0"/>
              <a:t>(), </a:t>
            </a:r>
            <a:r>
              <a:rPr lang="en-US" sz="1600" dirty="0" err="1"/>
              <a:t>customer.firstName.</a:t>
            </a:r>
            <a:r>
              <a:rPr lang="en-US" sz="1600" dirty="0" err="1">
                <a:solidFill>
                  <a:srgbClr val="0000FF"/>
                </a:solidFill>
              </a:rPr>
              <a:t>desc</a:t>
            </a:r>
            <a:r>
              <a:rPr lang="en-US" sz="1600" dirty="0"/>
              <a:t>())</a:t>
            </a:r>
          </a:p>
          <a:p>
            <a:r>
              <a:rPr lang="en-US" sz="1600" dirty="0"/>
              <a:t>    .fetch();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CB380-7011-4959-B415-7318DA27C194}"/>
              </a:ext>
            </a:extLst>
          </p:cNvPr>
          <p:cNvSpPr txBox="1"/>
          <p:nvPr/>
        </p:nvSpPr>
        <p:spPr>
          <a:xfrm>
            <a:off x="5487658" y="5978640"/>
            <a:ext cx="141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QueryDSL</a:t>
            </a:r>
            <a:r>
              <a:rPr lang="ko-KR" altLang="en-US" sz="1600" dirty="0"/>
              <a:t>예시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3C187-63DF-4CBA-AB97-04D330C4FD13}"/>
              </a:ext>
            </a:extLst>
          </p:cNvPr>
          <p:cNvSpPr txBox="1"/>
          <p:nvPr/>
        </p:nvSpPr>
        <p:spPr>
          <a:xfrm>
            <a:off x="639133" y="3145063"/>
            <a:ext cx="531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 check</a:t>
            </a:r>
            <a:r>
              <a:rPr lang="ko-KR" altLang="en-US" dirty="0"/>
              <a:t>가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</a:t>
            </a:r>
            <a:r>
              <a:rPr lang="ko-KR" altLang="en-US" dirty="0"/>
              <a:t>직접 사용</a:t>
            </a:r>
            <a:r>
              <a:rPr lang="en-US" altLang="ko-KR" dirty="0"/>
              <a:t>, </a:t>
            </a:r>
            <a:r>
              <a:rPr lang="en-US" altLang="ko-KR" dirty="0" err="1"/>
              <a:t>SpringJdbCTemplate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를 사용하면서 </a:t>
            </a:r>
            <a:r>
              <a:rPr lang="en-US" altLang="ko-KR" sz="1800" dirty="0"/>
              <a:t>JDBC </a:t>
            </a:r>
            <a:r>
              <a:rPr lang="ko-KR" altLang="en-US" sz="1800" dirty="0"/>
              <a:t>커넥션을 </a:t>
            </a:r>
            <a:r>
              <a:rPr lang="ko-KR" altLang="en-US" sz="1800" u="sng" dirty="0"/>
              <a:t>직접 사용하거나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스프링 </a:t>
            </a:r>
            <a:r>
              <a:rPr lang="en-US" altLang="ko-KR" sz="1800" dirty="0" err="1"/>
              <a:t>JdbcTemplate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마이바티스</a:t>
            </a:r>
            <a:r>
              <a:rPr lang="ko-KR" altLang="en-US" sz="1800" dirty="0"/>
              <a:t> 등을 함께 사용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주의사항</a:t>
            </a:r>
            <a:r>
              <a:rPr lang="en-US" altLang="ko-KR" sz="1800" dirty="0"/>
              <a:t>: </a:t>
            </a:r>
            <a:r>
              <a:rPr lang="ko-KR" altLang="en-US" sz="1800" dirty="0"/>
              <a:t>영속성 컨텍스트를 적절한 시점에 강제로 </a:t>
            </a:r>
            <a:r>
              <a:rPr lang="ko-KR" altLang="en-US" sz="1800" dirty="0" err="1"/>
              <a:t>플러시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JPQL</a:t>
            </a:r>
            <a:r>
              <a:rPr lang="ko-KR" altLang="en-US" sz="1600" dirty="0"/>
              <a:t>은 </a:t>
            </a:r>
            <a:r>
              <a:rPr lang="en-US" altLang="ko-KR" sz="1600" dirty="0"/>
              <a:t>JPA</a:t>
            </a:r>
            <a:r>
              <a:rPr lang="ko-KR" altLang="en-US" sz="1600" dirty="0"/>
              <a:t>를 우회하므로 </a:t>
            </a:r>
            <a:r>
              <a:rPr lang="en-US" altLang="ko-KR" sz="1600" dirty="0"/>
              <a:t>SQL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실행하기 직전에 </a:t>
            </a:r>
            <a:r>
              <a:rPr lang="ko-KR" altLang="en-US" sz="1600" u="sng" dirty="0"/>
              <a:t>영속성 컨텍스트 수동 </a:t>
            </a:r>
            <a:r>
              <a:rPr lang="ko-KR" altLang="en-US" sz="1600" u="sng" dirty="0" err="1"/>
              <a:t>플러시</a:t>
            </a:r>
            <a:endParaRPr lang="en-US" altLang="ko-KR" sz="1600" u="sng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dbconn.excuteQuery</a:t>
            </a:r>
            <a:r>
              <a:rPr lang="en-US" altLang="ko-KR" sz="1600" dirty="0"/>
              <a:t>("select...from..") </a:t>
            </a:r>
            <a:r>
              <a:rPr lang="ko-KR" altLang="en-US" sz="1600" dirty="0"/>
              <a:t>실행 전에 </a:t>
            </a:r>
            <a:r>
              <a:rPr lang="en-US" altLang="ko-KR" sz="1600" dirty="0" err="1"/>
              <a:t>em.flush</a:t>
            </a:r>
            <a:r>
              <a:rPr lang="en-US" altLang="ko-KR" sz="1600" dirty="0"/>
              <a:t>()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3678" y="2826707"/>
            <a:ext cx="11047770" cy="313932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memberA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conn.executeQuery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을 위해서는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em.flush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가 필요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getResultList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로 인해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 flush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가 실행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conn.executeQuery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("select * from member")</a:t>
            </a:r>
            <a:endParaRPr lang="en-US" altLang="ko-K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reuslt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getResultList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를 호출하면 쿼리가 즉시 실행됨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(Member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reuslt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"Member: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.getName());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en-US" b="1" dirty="0"/>
              <a:t>JPQL </a:t>
            </a:r>
            <a:r>
              <a:rPr lang="ko-KR" altLang="en-US" b="1" dirty="0"/>
              <a:t>문법</a:t>
            </a:r>
          </a:p>
        </p:txBody>
      </p:sp>
    </p:spTree>
    <p:extLst>
      <p:ext uri="{BB962C8B-B14F-4D97-AF65-F5344CB8AC3E}">
        <p14:creationId xmlns:p14="http://schemas.microsoft.com/office/powerpoint/2010/main" val="81063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606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from</a:t>
            </a:r>
            <a:r>
              <a:rPr lang="ko-KR" altLang="en-US" sz="1800" dirty="0"/>
              <a:t>절에 들어가는 것은 객체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dirty="0" err="1"/>
              <a:t>엔티티와</a:t>
            </a:r>
            <a:r>
              <a:rPr lang="ko-KR" altLang="en-US" sz="1800" dirty="0"/>
              <a:t> 속성은 대소문자를 구분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Member </a:t>
            </a:r>
            <a:r>
              <a:rPr lang="ko-KR" altLang="en-US" sz="1800" dirty="0" err="1"/>
              <a:t>엔티티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age </a:t>
            </a:r>
            <a:r>
              <a:rPr lang="ko-KR" altLang="en-US" sz="1800" dirty="0"/>
              <a:t>필드</a:t>
            </a:r>
            <a:endParaRPr lang="ko-KR" altLang="en-US" sz="16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SQL </a:t>
            </a:r>
            <a:r>
              <a:rPr lang="ko-KR" altLang="en-US" sz="1800" dirty="0"/>
              <a:t>키워드는 대소문자 구분 안함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SELECT, FROM, where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b="1" dirty="0" err="1"/>
              <a:t>엔티티</a:t>
            </a:r>
            <a:r>
              <a:rPr lang="ko-KR" altLang="en-US" sz="1800" b="1" dirty="0"/>
              <a:t> 이름</a:t>
            </a:r>
            <a:r>
              <a:rPr lang="ko-KR" altLang="en-US" sz="1800" dirty="0"/>
              <a:t>을 사용</a:t>
            </a:r>
            <a:r>
              <a:rPr lang="en-US" altLang="ko-KR" sz="1800" dirty="0"/>
              <a:t>,</a:t>
            </a:r>
            <a:r>
              <a:rPr lang="ko-KR" altLang="en-US" sz="1800" dirty="0"/>
              <a:t> 테이블 이름 </a:t>
            </a:r>
            <a:r>
              <a:rPr lang="en-US" altLang="ko-KR" sz="1800" dirty="0"/>
              <a:t>X(</a:t>
            </a:r>
            <a:r>
              <a:rPr lang="ko-KR" altLang="en-US" sz="1800" dirty="0"/>
              <a:t>아래의 경우엔 </a:t>
            </a:r>
            <a:r>
              <a:rPr lang="en-US" altLang="ko-KR" sz="1800" dirty="0"/>
              <a:t>MM)</a:t>
            </a: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별칭은 필수</a:t>
            </a:r>
            <a:r>
              <a:rPr lang="en-US" altLang="ko-KR" sz="1800" dirty="0"/>
              <a:t>(as</a:t>
            </a:r>
            <a:r>
              <a:rPr lang="ko-KR" altLang="en-US" sz="1800" dirty="0"/>
              <a:t>는 생략 가능</a:t>
            </a:r>
            <a:r>
              <a:rPr lang="en-US" altLang="ko-KR" sz="1800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92930" y="1065151"/>
            <a:ext cx="2845723" cy="295561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select_</a:t>
            </a:r>
            <a:r>
              <a:rPr lang="ko-KR" altLang="en-US" dirty="0"/>
              <a:t>문 </a:t>
            </a:r>
            <a:r>
              <a:rPr lang="en-US" altLang="ko-KR" dirty="0"/>
              <a:t>:: =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select_</a:t>
            </a:r>
            <a:r>
              <a:rPr lang="ko-KR" altLang="en-US" dirty="0"/>
              <a:t>절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from_</a:t>
            </a:r>
            <a:r>
              <a:rPr lang="ko-KR" altLang="en-US" dirty="0"/>
              <a:t>절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[where_</a:t>
            </a:r>
            <a:r>
              <a:rPr lang="ko-KR" altLang="en-US" dirty="0"/>
              <a:t>절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[</a:t>
            </a:r>
            <a:r>
              <a:rPr lang="en-US" altLang="ko-KR" dirty="0" err="1"/>
              <a:t>groupby</a:t>
            </a:r>
            <a:r>
              <a:rPr lang="en-US" altLang="ko-KR" dirty="0"/>
              <a:t>_</a:t>
            </a:r>
            <a:r>
              <a:rPr lang="ko-KR" altLang="en-US" dirty="0"/>
              <a:t>절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[having_</a:t>
            </a:r>
            <a:r>
              <a:rPr lang="ko-KR" altLang="en-US" dirty="0"/>
              <a:t>절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[</a:t>
            </a:r>
            <a:r>
              <a:rPr lang="en-US" altLang="ko-KR" dirty="0" err="1"/>
              <a:t>orderby</a:t>
            </a:r>
            <a:r>
              <a:rPr lang="en-US" altLang="ko-KR" dirty="0"/>
              <a:t>_</a:t>
            </a:r>
            <a:r>
              <a:rPr lang="ko-KR" altLang="en-US" dirty="0"/>
              <a:t>절</a:t>
            </a:r>
            <a:r>
              <a:rPr lang="en-US" altLang="ko-KR" dirty="0"/>
              <a:t>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9606" y="1065343"/>
            <a:ext cx="5326326" cy="50783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ko-KR" dirty="0"/>
              <a:t>select m from Member m where </a:t>
            </a:r>
            <a:r>
              <a:rPr lang="en-US" altLang="ko-KR" dirty="0" err="1"/>
              <a:t>m.age</a:t>
            </a:r>
            <a:r>
              <a:rPr lang="en-US" altLang="ko-KR" dirty="0"/>
              <a:t> &gt; 8</a:t>
            </a:r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72114" y="4810135"/>
            <a:ext cx="3368117" cy="64633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49218" y="1063837"/>
            <a:ext cx="2845723" cy="20313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	COUNT(m),</a:t>
            </a:r>
          </a:p>
          <a:p>
            <a:r>
              <a:rPr lang="en-US" dirty="0"/>
              <a:t>	SUM(</a:t>
            </a:r>
            <a:r>
              <a:rPr lang="en-US" dirty="0" err="1"/>
              <a:t>m.age</a:t>
            </a:r>
            <a:r>
              <a:rPr lang="en-US" dirty="0"/>
              <a:t>),</a:t>
            </a:r>
          </a:p>
          <a:p>
            <a:r>
              <a:rPr lang="en-US" dirty="0"/>
              <a:t>	AVG(</a:t>
            </a:r>
            <a:r>
              <a:rPr lang="en-US" dirty="0" err="1"/>
              <a:t>m.age</a:t>
            </a:r>
            <a:r>
              <a:rPr lang="en-US" dirty="0"/>
              <a:t>),</a:t>
            </a:r>
          </a:p>
          <a:p>
            <a:r>
              <a:rPr lang="en-US" dirty="0"/>
              <a:t>	MAX(</a:t>
            </a:r>
            <a:r>
              <a:rPr lang="en-US" dirty="0" err="1"/>
              <a:t>m.age</a:t>
            </a:r>
            <a:r>
              <a:rPr lang="en-US" dirty="0"/>
              <a:t>),</a:t>
            </a:r>
          </a:p>
          <a:p>
            <a:r>
              <a:rPr lang="en-US" dirty="0"/>
              <a:t>	MIN(</a:t>
            </a:r>
            <a:r>
              <a:rPr lang="en-US" dirty="0" err="1"/>
              <a:t>m.age</a:t>
            </a:r>
            <a:r>
              <a:rPr lang="en-US" dirty="0"/>
              <a:t>)</a:t>
            </a:r>
          </a:p>
          <a:p>
            <a:r>
              <a:rPr lang="en-US" dirty="0"/>
              <a:t>from Member 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76215" y="309516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집합과 정렬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F2344-0EDF-4F97-9D81-D2A8E567DE29}"/>
              </a:ext>
            </a:extLst>
          </p:cNvPr>
          <p:cNvSpPr txBox="1"/>
          <p:nvPr/>
        </p:nvSpPr>
        <p:spPr>
          <a:xfrm>
            <a:off x="6292930" y="4217924"/>
            <a:ext cx="573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JPQL</a:t>
            </a:r>
            <a:r>
              <a:rPr lang="ko-KR" altLang="en-US"/>
              <a:t>에서도 </a:t>
            </a:r>
            <a:r>
              <a:rPr lang="en-US" altLang="ko-KR"/>
              <a:t>SELECT, UPDATE, DELETE</a:t>
            </a:r>
            <a:r>
              <a:rPr lang="ko-KR" altLang="en-US"/>
              <a:t>를 사용할 수 있음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persist</a:t>
            </a:r>
            <a:r>
              <a:rPr lang="ko-KR" altLang="en-US"/>
              <a:t>가 있으므로 </a:t>
            </a:r>
            <a:r>
              <a:rPr lang="en-US" altLang="ko-KR"/>
              <a:t>INSERT</a:t>
            </a:r>
            <a:r>
              <a:rPr lang="ko-KR" altLang="en-US"/>
              <a:t>문은 없음</a:t>
            </a:r>
          </a:p>
        </p:txBody>
      </p:sp>
    </p:spTree>
    <p:extLst>
      <p:ext uri="{BB962C8B-B14F-4D97-AF65-F5344CB8AC3E}">
        <p14:creationId xmlns:p14="http://schemas.microsoft.com/office/powerpoint/2010/main" val="31976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TypedQuery</a:t>
            </a:r>
            <a:r>
              <a:rPr lang="en-US" dirty="0"/>
              <a:t>, Query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26119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작성한 </a:t>
            </a:r>
            <a:r>
              <a:rPr lang="en-US" altLang="ko-KR" sz="2000" dirty="0"/>
              <a:t>JPQL</a:t>
            </a:r>
            <a:r>
              <a:rPr lang="ko-KR" altLang="en-US" sz="2000" dirty="0"/>
              <a:t>을 실행하려면 쿼리 객체를 만들어야 함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 err="1"/>
              <a:t>TypedQuery</a:t>
            </a:r>
            <a:r>
              <a:rPr lang="en-US" altLang="ko-KR" sz="1800" dirty="0"/>
              <a:t>: </a:t>
            </a:r>
            <a:r>
              <a:rPr lang="ko-KR" altLang="en-US" sz="1800" dirty="0"/>
              <a:t>반환 타입이 명확할 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Query: </a:t>
            </a:r>
            <a:r>
              <a:rPr lang="ko-KR" altLang="en-US" sz="1800" dirty="0"/>
              <a:t>반환 타입이 명확하지 않을 때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원래는 쿼리 객체 생성과 </a:t>
            </a:r>
            <a:r>
              <a:rPr lang="en-US" altLang="ko-KR" sz="1800" dirty="0" err="1"/>
              <a:t>getXX</a:t>
            </a:r>
            <a:r>
              <a:rPr lang="en-US" altLang="ko-KR" sz="1800" dirty="0"/>
              <a:t> </a:t>
            </a:r>
            <a:r>
              <a:rPr lang="ko-KR" altLang="en-US" sz="1800" dirty="0"/>
              <a:t>메소드 동작 두 단계로 구분되지만 앞선 예제에서는 한 줄로 작성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4051" y="3326363"/>
            <a:ext cx="11223264" cy="64633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TypedQuery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4051" y="4327314"/>
            <a:ext cx="11223264" cy="33855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reuslt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E650D65-4053-447C-9D5F-BCD33CE07F72}"/>
              </a:ext>
            </a:extLst>
          </p:cNvPr>
          <p:cNvSpPr/>
          <p:nvPr/>
        </p:nvSpPr>
        <p:spPr>
          <a:xfrm>
            <a:off x="5606861" y="3999610"/>
            <a:ext cx="473826" cy="242767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28415</TotalTime>
  <Words>2448</Words>
  <Application>Microsoft Office PowerPoint</Application>
  <PresentationFormat>와이드스크린</PresentationFormat>
  <Paragraphs>327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Arial Unicode MS</vt:lpstr>
      <vt:lpstr>JetBrains Mono</vt:lpstr>
      <vt:lpstr>Lato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테마</vt:lpstr>
      <vt:lpstr>JPQL(객체지향 쿼리 언어)</vt:lpstr>
      <vt:lpstr>JPA에서 쿼리를 지원하는 방법</vt:lpstr>
      <vt:lpstr>JPQL</vt:lpstr>
      <vt:lpstr>JPQL 예시</vt:lpstr>
      <vt:lpstr>JPQL의 어려움</vt:lpstr>
      <vt:lpstr>JDBC 직접 사용, SpringJdbCTemplate 등</vt:lpstr>
      <vt:lpstr>JPQL 문법</vt:lpstr>
      <vt:lpstr>SELECT</vt:lpstr>
      <vt:lpstr>TypedQuery, Query</vt:lpstr>
      <vt:lpstr>TypedQuery, Query</vt:lpstr>
      <vt:lpstr>결과 조회 API</vt:lpstr>
      <vt:lpstr>파라미터 바인딩</vt:lpstr>
      <vt:lpstr>프로젝션</vt:lpstr>
      <vt:lpstr>프로젝션</vt:lpstr>
      <vt:lpstr>프로젝션</vt:lpstr>
      <vt:lpstr>찾고자하는 대상에 따른 사용법 정리</vt:lpstr>
      <vt:lpstr>반환 타입에 따른 조회 방법 정리</vt:lpstr>
      <vt:lpstr>반환 타입에 따른 조회 방법</vt:lpstr>
      <vt:lpstr>반환 타입에 따른 조회 방법</vt:lpstr>
      <vt:lpstr>페이징</vt:lpstr>
      <vt:lpstr>페이징</vt:lpstr>
      <vt:lpstr>기타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5458</cp:revision>
  <dcterms:created xsi:type="dcterms:W3CDTF">2020-03-06T01:35:43Z</dcterms:created>
  <dcterms:modified xsi:type="dcterms:W3CDTF">2023-10-16T03:24:47Z</dcterms:modified>
  <cp:version>1000.0000.01</cp:version>
</cp:coreProperties>
</file>