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60" r:id="rId2"/>
    <p:sldId id="547" r:id="rId3"/>
    <p:sldId id="548" r:id="rId4"/>
    <p:sldId id="549" r:id="rId5"/>
    <p:sldId id="568" r:id="rId6"/>
    <p:sldId id="569" r:id="rId7"/>
    <p:sldId id="550" r:id="rId8"/>
    <p:sldId id="553" r:id="rId9"/>
    <p:sldId id="554" r:id="rId10"/>
    <p:sldId id="556" r:id="rId11"/>
    <p:sldId id="570" r:id="rId12"/>
    <p:sldId id="557" r:id="rId13"/>
    <p:sldId id="558" r:id="rId14"/>
    <p:sldId id="561" r:id="rId15"/>
    <p:sldId id="555" r:id="rId16"/>
    <p:sldId id="564" r:id="rId17"/>
    <p:sldId id="562" r:id="rId18"/>
    <p:sldId id="565" r:id="rId19"/>
    <p:sldId id="566" r:id="rId20"/>
    <p:sldId id="5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11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en-US" altLang="ko-KR" b="1" dirty="0"/>
              <a:t>JPQL(</a:t>
            </a:r>
            <a:r>
              <a:rPr lang="ko-KR" altLang="en-US" b="1" dirty="0"/>
              <a:t>조인</a:t>
            </a:r>
            <a:r>
              <a:rPr lang="en-US" altLang="ko-KR" b="1" dirty="0"/>
              <a:t>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1927" y="4073236"/>
            <a:ext cx="201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조인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Fetch </a:t>
            </a:r>
            <a:r>
              <a:rPr lang="ko-KR" altLang="en-US" sz="2400" dirty="0"/>
              <a:t>조인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51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 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언제</a:t>
            </a:r>
            <a:r>
              <a:rPr lang="en-US" altLang="ko-KR" sz="2000" dirty="0"/>
              <a:t>? </a:t>
            </a:r>
            <a:r>
              <a:rPr lang="ko-KR" altLang="en-US" sz="2000" dirty="0"/>
              <a:t>회원을 조회할 때 연관된 팀도 함께 조회</a:t>
            </a:r>
            <a:r>
              <a:rPr lang="en-US" altLang="ko-KR" sz="2000" dirty="0"/>
              <a:t>(SQL</a:t>
            </a:r>
            <a:r>
              <a:rPr lang="ko-KR" altLang="en-US" sz="2000" dirty="0"/>
              <a:t>이 한 번만 실행</a:t>
            </a:r>
            <a:r>
              <a:rPr lang="en-US" altLang="ko-KR" sz="20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 m From Member m join fetch </a:t>
            </a:r>
            <a:r>
              <a:rPr lang="en-US" altLang="ko-KR" sz="1800" dirty="0" err="1"/>
              <a:t>m.team</a:t>
            </a:r>
            <a:r>
              <a:rPr lang="en-US" altLang="ko-KR" sz="1800" dirty="0"/>
              <a:t> t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ORM11-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12251" r="2626" b="9548"/>
          <a:stretch/>
        </p:blipFill>
        <p:spPr bwMode="auto">
          <a:xfrm>
            <a:off x="282169" y="1642535"/>
            <a:ext cx="8997295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03999" y="361363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조인 결과</a:t>
            </a:r>
            <a:endParaRPr 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555065" y="2760136"/>
            <a:ext cx="4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394198" y="3793069"/>
            <a:ext cx="695231" cy="74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173386" y="4163974"/>
            <a:ext cx="4466159" cy="36933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/>
              <a:t> From Member m join fetch </a:t>
            </a:r>
            <a:r>
              <a:rPr lang="en-US" altLang="ko-KR" dirty="0" err="1"/>
              <a:t>m.team</a:t>
            </a:r>
            <a:r>
              <a:rPr lang="en-US" altLang="ko-KR" dirty="0"/>
              <a:t> t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173386" y="5025481"/>
            <a:ext cx="4114973" cy="64633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SELECT M.*, </a:t>
            </a:r>
            <a:r>
              <a:rPr lang="en-US" altLang="ko-KR" dirty="0">
                <a:solidFill>
                  <a:srgbClr val="FF0000"/>
                </a:solidFill>
              </a:rPr>
              <a:t>T.*</a:t>
            </a:r>
            <a:r>
              <a:rPr lang="en-US" altLang="ko-KR" dirty="0"/>
              <a:t> FROM MEMBER M</a:t>
            </a:r>
          </a:p>
          <a:p>
            <a:r>
              <a:rPr lang="en-US" dirty="0"/>
              <a:t>INNER JOIN TEAM T ON M.TEAM_ID = T.ID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09000" y="4533306"/>
            <a:ext cx="0" cy="49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55480" y="458331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로 변환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 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패치 조인 실습 전 확인사항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Member</a:t>
            </a:r>
            <a:r>
              <a:rPr lang="ko-KR" altLang="en-US" sz="1600" dirty="0"/>
              <a:t>와 </a:t>
            </a:r>
            <a:r>
              <a:rPr lang="en-US" altLang="ko-KR" sz="1600" dirty="0"/>
              <a:t>Team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식별자 타입을 </a:t>
            </a:r>
            <a:r>
              <a:rPr lang="en-US" altLang="ko-KR" sz="1600" dirty="0"/>
              <a:t>Long, @</a:t>
            </a:r>
            <a:r>
              <a:rPr lang="en-US" altLang="ko-KR" sz="1600" dirty="0" err="1"/>
              <a:t>GeneratedValue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ko-KR" altLang="en-US" sz="1600" dirty="0"/>
              <a:t>생성자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C187A5-21BE-47F9-A854-41149795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64" y="2077315"/>
            <a:ext cx="4989636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BaseEntity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"MEMBER_ID"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…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336B042-BD0A-4D54-8710-C5EA3FF4B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758" y="2123482"/>
            <a:ext cx="3132589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GeneratedValue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"TEAM_ID"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…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649" y="156276"/>
            <a:ext cx="10961484" cy="36625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teamA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TeamA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teamA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teamB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TeamB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teamB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10,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"Member2"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12,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"Member3"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14,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80649" y="3922636"/>
            <a:ext cx="1096148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|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133931" y="4154169"/>
            <a:ext cx="13805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N+1</a:t>
            </a:r>
            <a:r>
              <a:rPr lang="ko-KR" altLang="en-US" sz="2400" b="1" dirty="0">
                <a:solidFill>
                  <a:srgbClr val="FF0000"/>
                </a:solidFill>
              </a:rPr>
              <a:t>문제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dirty="0"/>
              <a:t>(1+N</a:t>
            </a:r>
            <a:r>
              <a:rPr lang="ko-KR" altLang="en-US" dirty="0"/>
              <a:t>문제</a:t>
            </a:r>
            <a:r>
              <a:rPr lang="en-US" dirty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89311" y="5437755"/>
            <a:ext cx="1223356" cy="24337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180649" y="5380672"/>
            <a:ext cx="10961484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 join fetch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m.team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 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11198" y="5738216"/>
            <a:ext cx="19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lazy</a:t>
            </a:r>
            <a:r>
              <a:rPr lang="ko-KR" altLang="en-US" dirty="0"/>
              <a:t>설정보다 우선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query problem</a:t>
            </a:r>
            <a:r>
              <a:rPr lang="en-US" sz="1800" b="0" dirty="0"/>
              <a:t>(https://vladmihalcea.com/n-plus-1-query-problem/)</a:t>
            </a:r>
            <a:endParaRPr lang="en-US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N additional SQL queries are executed due to the primary SQL query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This issue even if you are using other data access technologies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N+1 query problem with plain SQL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N+1 query problem can be triggered using any data access technology, even with plain SQL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err="1"/>
              <a:t>FetchType.EAGER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EAGER strategy is also prone to N+1 query issues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err="1"/>
              <a:t>FetchType.LAZY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 you can still bump into the N+1 issue</a:t>
            </a:r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ABFA7-1F9F-4944-BC15-BA996E12A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100" y="3472124"/>
            <a:ext cx="3457100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@ManyToOne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(fetch=FetchType.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EAGER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"TEAM_ID"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Team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908E8-D8A1-4BB3-88D5-E535A069F2C8}"/>
              </a:ext>
            </a:extLst>
          </p:cNvPr>
          <p:cNvSpPr txBox="1"/>
          <p:nvPr/>
        </p:nvSpPr>
        <p:spPr>
          <a:xfrm>
            <a:off x="6525100" y="5595243"/>
            <a:ext cx="30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EAGER</a:t>
            </a:r>
            <a:r>
              <a:rPr lang="ko-KR" altLang="en-US" dirty="0"/>
              <a:t>도 해결책이 되지 못함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F28ADE-9A72-4F7A-873C-3894AD4E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100" y="4682353"/>
            <a:ext cx="5596276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em.createQuery(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m from Member m"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Member.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F986D8C-580D-4257-8B22-8BA9A7DCDBE6}"/>
              </a:ext>
            </a:extLst>
          </p:cNvPr>
          <p:cNvSpPr/>
          <p:nvPr/>
        </p:nvSpPr>
        <p:spPr>
          <a:xfrm>
            <a:off x="8157172" y="4290578"/>
            <a:ext cx="453428" cy="2297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4EA4295-937B-4256-900C-8DAF6B0BDBA4}"/>
              </a:ext>
            </a:extLst>
          </p:cNvPr>
          <p:cNvSpPr/>
          <p:nvPr/>
        </p:nvSpPr>
        <p:spPr>
          <a:xfrm>
            <a:off x="8157172" y="5164450"/>
            <a:ext cx="453428" cy="22973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5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일대다 관계에서 </a:t>
            </a:r>
            <a:r>
              <a:rPr lang="en-US" altLang="ko-KR" sz="2000" dirty="0"/>
              <a:t>"</a:t>
            </a:r>
            <a:r>
              <a:rPr lang="ko-KR" altLang="en-US" sz="2000" dirty="0"/>
              <a:t>일</a:t>
            </a:r>
            <a:r>
              <a:rPr lang="en-US" altLang="ko-KR" sz="2000" dirty="0"/>
              <a:t>"</a:t>
            </a:r>
            <a:r>
              <a:rPr lang="ko-KR" altLang="en-US" sz="2000" dirty="0"/>
              <a:t>쪽 </a:t>
            </a:r>
            <a:r>
              <a:rPr lang="ko-KR" altLang="en-US" sz="2000" dirty="0" err="1"/>
              <a:t>엔티티를</a:t>
            </a:r>
            <a:r>
              <a:rPr lang="ko-KR" altLang="en-US" sz="2000" dirty="0"/>
              <a:t> 가져올 때 </a:t>
            </a:r>
            <a:r>
              <a:rPr lang="en-US" altLang="ko-KR" sz="2000" dirty="0"/>
              <a:t>"</a:t>
            </a:r>
            <a:r>
              <a:rPr lang="ko-KR" altLang="en-US" sz="2000" dirty="0"/>
              <a:t>다</a:t>
            </a:r>
            <a:r>
              <a:rPr lang="en-US" altLang="ko-KR" sz="2000" dirty="0"/>
              <a:t>"</a:t>
            </a:r>
            <a:r>
              <a:rPr lang="ko-KR" altLang="en-US" sz="2000" dirty="0"/>
              <a:t>쪽 </a:t>
            </a:r>
            <a:r>
              <a:rPr lang="ko-KR" altLang="en-US" sz="2000" dirty="0" err="1"/>
              <a:t>엔티티도</a:t>
            </a:r>
            <a:r>
              <a:rPr lang="ko-KR" altLang="en-US" sz="2000" dirty="0"/>
              <a:t> 가져옴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0305" y="1352125"/>
            <a:ext cx="10982575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List&lt;Team&gt;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t from Team t join fetch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t.members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(Team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"team name="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 number of members="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().size());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0305" y="384848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name=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number of members=2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name=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number of members=2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name=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number of members=1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6058" y="4085869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TeamA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9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조인 주의사항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조인 결과만큼 리스트에 담아서 반환해주어야 함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  <p:pic>
        <p:nvPicPr>
          <p:cNvPr id="2052" name="Picture 4" descr="ORM11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37529" r="9733"/>
          <a:stretch/>
        </p:blipFill>
        <p:spPr bwMode="auto">
          <a:xfrm>
            <a:off x="6455113" y="1099431"/>
            <a:ext cx="5406449" cy="44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RM11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r="10906" b="65983"/>
          <a:stretch/>
        </p:blipFill>
        <p:spPr bwMode="auto">
          <a:xfrm>
            <a:off x="278434" y="1908479"/>
            <a:ext cx="5996975" cy="27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8363" y="5931140"/>
            <a:ext cx="626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distinct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SQL distinct +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반환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엔티티에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대한 구별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 조인 주의사항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패치 조인 결과를 활용한 추가적인 쿼리 구성은 위험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패치 조인의 철학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>
                <a:solidFill>
                  <a:srgbClr val="0000FF"/>
                </a:solidFill>
                <a:sym typeface="Wingdings" panose="05000000000000000000" pitchFamily="2" charset="2"/>
              </a:rPr>
              <a:t>"</a:t>
            </a:r>
            <a:r>
              <a:rPr lang="ko-KR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연관된 모든 데이터를 가져 옴</a:t>
            </a:r>
            <a:r>
              <a:rPr lang="en-US" altLang="ko-KR" sz="1800" dirty="0">
                <a:solidFill>
                  <a:srgbClr val="0000FF"/>
                </a:solidFill>
                <a:sym typeface="Wingdings" panose="05000000000000000000" pitchFamily="2" charset="2"/>
              </a:rPr>
              <a:t>"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특정 조건에 맞게 패치 조인하고 싶다면</a:t>
            </a:r>
            <a:r>
              <a:rPr lang="en-US" altLang="ko-KR" sz="1800" dirty="0"/>
              <a:t>?(</a:t>
            </a:r>
            <a:r>
              <a:rPr lang="ko-KR" altLang="en-US" sz="1800" dirty="0"/>
              <a:t>성능을 위해</a:t>
            </a:r>
            <a:r>
              <a:rPr lang="en-US" altLang="ko-KR" sz="1800" dirty="0"/>
              <a:t>) </a:t>
            </a:r>
            <a:r>
              <a:rPr lang="en-US" altLang="ko-KR" sz="1800" dirty="0">
                <a:sym typeface="Wingdings" panose="05000000000000000000" pitchFamily="2" charset="2"/>
              </a:rPr>
              <a:t> team</a:t>
            </a:r>
            <a:r>
              <a:rPr lang="ko-KR" altLang="en-US" sz="1800" dirty="0">
                <a:sym typeface="Wingdings" panose="05000000000000000000" pitchFamily="2" charset="2"/>
              </a:rPr>
              <a:t>에서 </a:t>
            </a:r>
            <a:r>
              <a:rPr lang="en-US" altLang="ko-KR" sz="1800" dirty="0">
                <a:sym typeface="Wingdings" panose="05000000000000000000" pitchFamily="2" charset="2"/>
              </a:rPr>
              <a:t>member</a:t>
            </a:r>
            <a:r>
              <a:rPr lang="ko-KR" altLang="en-US" sz="1800" dirty="0">
                <a:sym typeface="Wingdings" panose="05000000000000000000" pitchFamily="2" charset="2"/>
              </a:rPr>
              <a:t>를 조회하는 것이 아닌 처음부터 </a:t>
            </a:r>
            <a:r>
              <a:rPr lang="en-US" altLang="ko-KR" sz="1800" dirty="0">
                <a:sym typeface="Wingdings" panose="05000000000000000000" pitchFamily="2" charset="2"/>
              </a:rPr>
              <a:t>member</a:t>
            </a:r>
            <a:r>
              <a:rPr lang="ko-KR" altLang="en-US" sz="1800" dirty="0">
                <a:sym typeface="Wingdings" panose="05000000000000000000" pitchFamily="2" charset="2"/>
              </a:rPr>
              <a:t>를 바로 찾음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다양한</a:t>
            </a:r>
            <a:r>
              <a:rPr lang="en-US" altLang="ko-KR" sz="1800" dirty="0">
                <a:sym typeface="Wingdings" panose="05000000000000000000" pitchFamily="2" charset="2"/>
              </a:rPr>
              <a:t> JPA </a:t>
            </a:r>
            <a:r>
              <a:rPr lang="ko-KR" altLang="en-US" sz="1800" dirty="0">
                <a:sym typeface="Wingdings" panose="05000000000000000000" pitchFamily="2" charset="2"/>
              </a:rPr>
              <a:t>옵션으로 인해 </a:t>
            </a:r>
            <a:r>
              <a:rPr lang="ko-KR" altLang="en-US" sz="1800" dirty="0" err="1">
                <a:sym typeface="Wingdings" panose="05000000000000000000" pitchFamily="2" charset="2"/>
              </a:rPr>
              <a:t>엔티티가</a:t>
            </a:r>
            <a:r>
              <a:rPr lang="ko-KR" altLang="en-US" sz="1800" dirty="0">
                <a:sym typeface="Wingdings" panose="05000000000000000000" pitchFamily="2" charset="2"/>
              </a:rPr>
              <a:t> 삭제될 수도 있음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운영이 어려워 질 수 있음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2342" y="1310286"/>
            <a:ext cx="84291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t from Team t join fetch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t.members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m where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m.age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&gt;13"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 조인 주의사항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둘 이상의 컬렉션은 패치 조인 할 수 없음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패치 조인의 컬렉션은 하나만 지정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컬렉션을 패치 조인하면서 </a:t>
            </a:r>
            <a:r>
              <a:rPr lang="ko-KR" altLang="en-US" sz="2000" b="1" dirty="0" err="1"/>
              <a:t>페이징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를 함께 사용할 수 없음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위험</a:t>
            </a:r>
            <a:r>
              <a:rPr lang="en-US" altLang="ko-KR" sz="2000" b="1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WARNING</a:t>
            </a:r>
            <a:r>
              <a:rPr lang="ko-KR" altLang="en-US" sz="1800" dirty="0">
                <a:sym typeface="Wingdings" panose="05000000000000000000" pitchFamily="2" charset="2"/>
              </a:rPr>
              <a:t> 발생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사용 가능하지만 사용할 경우 모든 데이터를 </a:t>
            </a:r>
            <a:r>
              <a:rPr lang="en-US" altLang="ko-KR" sz="1800" dirty="0">
                <a:sym typeface="Wingdings" panose="05000000000000000000" pitchFamily="2" charset="2"/>
              </a:rPr>
              <a:t>fetch  </a:t>
            </a:r>
            <a:r>
              <a:rPr lang="ko-KR" altLang="en-US" sz="1800" dirty="0">
                <a:sym typeface="Wingdings" panose="05000000000000000000" pitchFamily="2" charset="2"/>
              </a:rPr>
              <a:t>시스템 장애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페이지를 클릭할 때마다 모든 데이터를 </a:t>
            </a:r>
            <a:r>
              <a:rPr lang="en-US" altLang="ko-KR" sz="1800" dirty="0">
                <a:sym typeface="Wingdings" panose="05000000000000000000" pitchFamily="2" charset="2"/>
              </a:rPr>
              <a:t>fetch?)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>
                <a:sym typeface="Wingdings" panose="05000000000000000000" pitchFamily="2" charset="2"/>
              </a:rPr>
              <a:t>일대일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다대일 같은 단일 값 연관 필드들은 패치 조인해도 </a:t>
            </a:r>
            <a:r>
              <a:rPr lang="ko-KR" altLang="en-US" sz="1800" dirty="0" err="1">
                <a:sym typeface="Wingdings" panose="05000000000000000000" pitchFamily="2" charset="2"/>
              </a:rPr>
              <a:t>페이징</a:t>
            </a:r>
            <a:r>
              <a:rPr lang="ko-KR" altLang="en-US" sz="1800" dirty="0">
                <a:sym typeface="Wingdings" panose="05000000000000000000" pitchFamily="2" charset="2"/>
              </a:rPr>
              <a:t> 가능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pic>
        <p:nvPicPr>
          <p:cNvPr id="10" name="Picture 4" descr="ORM11-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4" t="40084" r="9733" b="34879"/>
          <a:stretch/>
        </p:blipFill>
        <p:spPr bwMode="auto">
          <a:xfrm>
            <a:off x="1038989" y="3663075"/>
            <a:ext cx="5406449" cy="17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4335717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ko-KR" altLang="en-US" dirty="0"/>
              <a:t>개의 건수만 가져오는 </a:t>
            </a:r>
            <a:r>
              <a:rPr lang="ko-KR" altLang="en-US" dirty="0" err="1"/>
              <a:t>페이징을</a:t>
            </a:r>
            <a:r>
              <a:rPr lang="ko-KR" altLang="en-US" dirty="0"/>
              <a:t> 실행하면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팀</a:t>
            </a:r>
            <a:r>
              <a:rPr lang="en-US" altLang="ko-KR" dirty="0"/>
              <a:t>A</a:t>
            </a:r>
            <a:r>
              <a:rPr lang="ko-KR" altLang="en-US" dirty="0"/>
              <a:t>는 회원 </a:t>
            </a:r>
            <a:r>
              <a:rPr lang="en-US" altLang="ko-KR" dirty="0"/>
              <a:t>1</a:t>
            </a:r>
            <a:r>
              <a:rPr lang="ko-KR" altLang="en-US" dirty="0"/>
              <a:t>만 가지고 있는 것으로 해석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641" y="5399073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페이징이</a:t>
            </a:r>
            <a:r>
              <a:rPr lang="ko-KR" altLang="en-US" dirty="0"/>
              <a:t> 안되는 근본적인 원인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쿼리 실행 결과로 동일 </a:t>
            </a:r>
            <a:r>
              <a:rPr lang="ko-KR" altLang="en-US" dirty="0" err="1">
                <a:sym typeface="Wingdings" panose="05000000000000000000" pitchFamily="2" charset="2"/>
              </a:rPr>
              <a:t>엔티티의</a:t>
            </a:r>
            <a:r>
              <a:rPr lang="ko-KR" altLang="en-US" dirty="0">
                <a:sym typeface="Wingdings" panose="05000000000000000000" pitchFamily="2" charset="2"/>
              </a:rPr>
              <a:t> 중복이 발생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1264" y="6025370"/>
            <a:ext cx="5630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t from Team t join fetch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t.members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62064" y="6025370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 join fetch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m.team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cxnSp>
        <p:nvCxnSpPr>
          <p:cNvPr id="16" name="직선 화살표 연결선 15"/>
          <p:cNvCxnSpPr>
            <a:stCxn id="6" idx="3"/>
            <a:endCxn id="9" idx="1"/>
          </p:cNvCxnSpPr>
          <p:nvPr/>
        </p:nvCxnSpPr>
        <p:spPr>
          <a:xfrm>
            <a:off x="6101331" y="6210036"/>
            <a:ext cx="360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19257C-A2D5-4F0C-BB3B-191E6A536F57}"/>
              </a:ext>
            </a:extLst>
          </p:cNvPr>
          <p:cNvSpPr txBox="1"/>
          <p:nvPr/>
        </p:nvSpPr>
        <p:spPr>
          <a:xfrm>
            <a:off x="5930537" y="1001554"/>
            <a:ext cx="355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Member-&gt; Order, Member-&gt; review</a:t>
            </a:r>
          </a:p>
          <a:p>
            <a:r>
              <a:rPr lang="ko-KR" altLang="en-US" dirty="0"/>
              <a:t>동시</a:t>
            </a:r>
            <a:r>
              <a:rPr lang="en-US" altLang="ko-KR" dirty="0"/>
              <a:t> </a:t>
            </a:r>
            <a:r>
              <a:rPr lang="ko-KR" altLang="en-US" dirty="0"/>
              <a:t>패치 불가능</a:t>
            </a:r>
          </a:p>
        </p:txBody>
      </p:sp>
    </p:spTree>
    <p:extLst>
      <p:ext uri="{BB962C8B-B14F-4D97-AF65-F5344CB8AC3E}">
        <p14:creationId xmlns:p14="http://schemas.microsoft.com/office/powerpoint/2010/main" val="16191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사이즈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 err="1"/>
              <a:t>페이징을</a:t>
            </a:r>
            <a:r>
              <a:rPr lang="ko-KR" altLang="en-US" sz="2000" b="1" dirty="0"/>
              <a:t> 위한 또 다른 방법</a:t>
            </a:r>
            <a:endParaRPr lang="en-US" altLang="ko-KR" sz="2000" b="1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47043" y="1340428"/>
            <a:ext cx="2383976" cy="24337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1044630" y="1266891"/>
            <a:ext cx="70891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BatchSize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(size=50)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List&lt;Member&gt;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8100" y="824721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Entity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044631" y="2568279"/>
            <a:ext cx="1041923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List&lt;Team&gt;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t from Team 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Team.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setMaxResults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51787" y="152594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연관된 </a:t>
            </a:r>
            <a:r>
              <a:rPr lang="ko-KR" altLang="en-US" dirty="0" err="1"/>
              <a:t>엔티티가</a:t>
            </a:r>
            <a:r>
              <a:rPr lang="ko-KR" altLang="en-US" dirty="0"/>
              <a:t> </a:t>
            </a:r>
            <a:r>
              <a:rPr lang="en-US" altLang="ko-KR" dirty="0"/>
              <a:t>120</a:t>
            </a:r>
            <a:r>
              <a:rPr lang="ko-KR" altLang="en-US" dirty="0"/>
              <a:t>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50, 50, 20</a:t>
            </a:r>
            <a:r>
              <a:rPr lang="ko-KR" altLang="en-US" dirty="0"/>
              <a:t>개 나눠서 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939895" y="4087016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리스트에 담겨 있는 팀과 연관된 모든 </a:t>
            </a:r>
            <a:r>
              <a:rPr lang="ko-KR" altLang="en-US" dirty="0" err="1"/>
              <a:t>엔티티를</a:t>
            </a:r>
            <a:r>
              <a:rPr lang="ko-KR" altLang="en-US" dirty="0"/>
              <a:t> 한 번에 조회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1044631" y="4529186"/>
            <a:ext cx="957072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(Team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"team name="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"-&gt; member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사이즈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쿼리 확인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Member</a:t>
            </a:r>
            <a:r>
              <a:rPr lang="ko-KR" altLang="en-US" sz="1800" dirty="0"/>
              <a:t>를 가져올 때 </a:t>
            </a:r>
            <a:r>
              <a:rPr lang="en-US" altLang="ko-KR" sz="1800" dirty="0" err="1"/>
              <a:t>TeamA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TeamB</a:t>
            </a:r>
            <a:r>
              <a:rPr lang="ko-KR" altLang="en-US" sz="1800" dirty="0"/>
              <a:t>에 연관된 모든 </a:t>
            </a:r>
            <a:r>
              <a:rPr lang="en-US" altLang="ko-KR" sz="1800" dirty="0"/>
              <a:t>Member </a:t>
            </a:r>
            <a:r>
              <a:rPr lang="ko-KR" altLang="en-US" sz="1800" dirty="0"/>
              <a:t>조회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팀에 대한 </a:t>
            </a:r>
            <a:r>
              <a:rPr lang="ko-KR" altLang="en-US" sz="1800" dirty="0" err="1"/>
              <a:t>페이징도</a:t>
            </a:r>
            <a:r>
              <a:rPr lang="ko-KR" altLang="en-US" sz="1800" dirty="0"/>
              <a:t> 수행하고 연관된 </a:t>
            </a:r>
            <a:r>
              <a:rPr lang="en-US" altLang="ko-KR" sz="1800" dirty="0"/>
              <a:t>Member</a:t>
            </a:r>
            <a:r>
              <a:rPr lang="ko-KR" altLang="en-US" sz="1800" dirty="0"/>
              <a:t>도 한 번에 조회</a:t>
            </a:r>
            <a:r>
              <a:rPr lang="en-US" altLang="ko-KR" sz="1800" dirty="0"/>
              <a:t>(collection)</a:t>
            </a:r>
            <a:r>
              <a:rPr lang="ko-KR" altLang="en-US" sz="1800" dirty="0"/>
              <a:t> </a:t>
            </a:r>
            <a:endParaRPr lang="en-US" sz="1800" dirty="0"/>
          </a:p>
          <a:p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600" b="1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86627" y="5768225"/>
            <a:ext cx="3424957" cy="5881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1028008" y="2197160"/>
            <a:ext cx="60960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members0_.TEAM_ID as team_id7_4_1_,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members0_.MEMBER_ID as member_i1_4_1_,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members0_.MEMBER_ID as member_i1_4_0_,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members0_.age as age2_4_0_,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members0_.city as city3_4_0_,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members0_.street as street4_4_0_,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members0_.zipCode as zipcode5_4_0_,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members0_.name as name6_4_0_,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members0_.TEAM_ID as team_id7_4_0_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from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 members0_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where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members0_.TEAM_ID in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?, ?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47957" y="3682358"/>
            <a:ext cx="4894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BatchSize</a:t>
            </a:r>
            <a:r>
              <a:rPr lang="ko-KR" altLang="en-US" dirty="0"/>
              <a:t>는 </a:t>
            </a:r>
            <a:r>
              <a:rPr lang="en-US" altLang="ko-KR" dirty="0"/>
              <a:t>IN</a:t>
            </a:r>
            <a:r>
              <a:rPr lang="ko-KR" altLang="en-US" dirty="0"/>
              <a:t>절에 들어갈</a:t>
            </a:r>
            <a:r>
              <a:rPr lang="en-US" altLang="ko-KR" dirty="0"/>
              <a:t> </a:t>
            </a:r>
            <a:r>
              <a:rPr lang="ko-KR" altLang="en-US" dirty="0"/>
              <a:t>인자의 최대 개수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BatchSize</a:t>
            </a:r>
            <a:r>
              <a:rPr lang="en-US" dirty="0"/>
              <a:t> </a:t>
            </a:r>
            <a:r>
              <a:rPr lang="ko-KR" altLang="en-US" dirty="0"/>
              <a:t>옵션은 </a:t>
            </a:r>
            <a:r>
              <a:rPr lang="en-US" altLang="ko-KR" dirty="0"/>
              <a:t>persistence.xml</a:t>
            </a:r>
            <a:r>
              <a:rPr lang="ko-KR" altLang="en-US" dirty="0"/>
              <a:t>에서 </a:t>
            </a:r>
            <a:r>
              <a:rPr lang="en-US" dirty="0"/>
              <a:t>global</a:t>
            </a:r>
            <a:r>
              <a:rPr lang="ko-KR" altLang="en-US" dirty="0"/>
              <a:t>하게 설정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155972" y="4784927"/>
            <a:ext cx="2699556" cy="3657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350328" y="1731818"/>
            <a:ext cx="1421477" cy="3657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4350249" y="3245903"/>
            <a:ext cx="2000674" cy="3657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3133210" y="4784927"/>
            <a:ext cx="1987431" cy="3657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4339244" y="1255222"/>
            <a:ext cx="1421477" cy="3657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내부 조인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 m FROM Member m [INNER] JOIN </a:t>
            </a:r>
            <a:r>
              <a:rPr lang="en-US" altLang="ko-KR" sz="1800" dirty="0" err="1"/>
              <a:t>m.team</a:t>
            </a:r>
            <a:r>
              <a:rPr lang="en-US" altLang="ko-KR" sz="1800" dirty="0"/>
              <a:t> (</a:t>
            </a:r>
            <a:r>
              <a:rPr lang="en-US" altLang="ko-KR" sz="1800" dirty="0">
                <a:solidFill>
                  <a:srgbClr val="0000FF"/>
                </a:solidFill>
              </a:rPr>
              <a:t>O</a:t>
            </a:r>
            <a:r>
              <a:rPr lang="en-US" altLang="ko-KR" sz="18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 m FROM Member m [INNER] JOIN  Team (</a:t>
            </a:r>
            <a:r>
              <a:rPr lang="en-US" altLang="ko-KR" sz="1800" dirty="0">
                <a:solidFill>
                  <a:srgbClr val="FF0000"/>
                </a:solidFill>
              </a:rPr>
              <a:t>X</a:t>
            </a:r>
            <a:r>
              <a:rPr lang="en-US" altLang="ko-KR" sz="18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연관 필드를 사용해서 조인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조인을 사용하려면 </a:t>
            </a:r>
            <a:r>
              <a:rPr lang="ko-KR" altLang="en-US" sz="1800" dirty="0" err="1">
                <a:sym typeface="Wingdings" panose="05000000000000000000" pitchFamily="2" charset="2"/>
              </a:rPr>
              <a:t>엔티티에</a:t>
            </a:r>
            <a:r>
              <a:rPr lang="ko-KR" altLang="en-US" sz="1800" dirty="0">
                <a:sym typeface="Wingdings" panose="05000000000000000000" pitchFamily="2" charset="2"/>
              </a:rPr>
              <a:t> 연관관계 명시가 선행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외부 조인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 m FROM Member m LEFT [OUTER] JOIN </a:t>
            </a:r>
            <a:r>
              <a:rPr lang="en-US" altLang="ko-KR" sz="1800" dirty="0" err="1"/>
              <a:t>m.team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 err="1"/>
              <a:t>세타</a:t>
            </a:r>
            <a:r>
              <a:rPr lang="ko-KR" altLang="en-US" sz="2000" b="1" dirty="0"/>
              <a:t> 조인</a:t>
            </a:r>
            <a:r>
              <a:rPr lang="en-US" altLang="ko-KR" sz="2000" b="1" dirty="0"/>
              <a:t>(CROSS JOIN – INNER JOIN</a:t>
            </a:r>
            <a:r>
              <a:rPr lang="ko-KR" altLang="en-US" sz="2000" b="1" dirty="0"/>
              <a:t>절에 </a:t>
            </a:r>
            <a:r>
              <a:rPr lang="en-US" altLang="ko-KR" sz="2000" b="1" dirty="0"/>
              <a:t>ON </a:t>
            </a:r>
            <a:r>
              <a:rPr lang="ko-KR" altLang="en-US" sz="2000" b="1" dirty="0"/>
              <a:t>생략을 의미</a:t>
            </a:r>
            <a:r>
              <a:rPr lang="en-US" altLang="ko-KR" sz="2000" b="1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각 행과 상대방 테이블의 행을 모두 조인하는 </a:t>
            </a:r>
            <a:r>
              <a:rPr lang="en-US" altLang="ko-KR" sz="1800" dirty="0"/>
              <a:t>Cartesian product</a:t>
            </a:r>
            <a:r>
              <a:rPr lang="ko-KR" altLang="en-US" sz="1800" dirty="0"/>
              <a:t>를 수행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SELECT m FROM Member m, Team t Where m.name = t.name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endParaRPr lang="en-US" altLang="ko-KR" sz="1800" b="1" dirty="0"/>
          </a:p>
          <a:p>
            <a:pPr algn="just">
              <a:lnSpc>
                <a:spcPct val="150000"/>
              </a:lnSpc>
            </a:pPr>
            <a:r>
              <a:rPr lang="en-US" altLang="ko-KR" sz="1800" b="1" dirty="0"/>
              <a:t>@</a:t>
            </a:r>
            <a:r>
              <a:rPr lang="en-US" altLang="ko-KR" sz="1800" b="1" dirty="0" err="1"/>
              <a:t>ManyToOne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Fetch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LAZY</a:t>
            </a:r>
            <a:r>
              <a:rPr lang="ko-KR" altLang="en-US" sz="1800" b="1" dirty="0"/>
              <a:t>로 하지 않을 경우 </a:t>
            </a:r>
            <a:r>
              <a:rPr lang="en-US" altLang="ko-KR" sz="1800" b="1" dirty="0"/>
              <a:t>Member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Team </a:t>
            </a:r>
            <a:r>
              <a:rPr lang="ko-KR" altLang="en-US" sz="1800" b="1" dirty="0"/>
              <a:t>각각을 찾는 쿼리가 동시에 나감</a:t>
            </a:r>
          </a:p>
          <a:p>
            <a:pPr algn="just"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</a:t>
            </a:r>
            <a:r>
              <a:rPr lang="en-US" altLang="ko-KR" dirty="0"/>
              <a:t> </a:t>
            </a:r>
            <a:r>
              <a:rPr lang="ko-KR" altLang="en-US" dirty="0"/>
              <a:t>조인 정리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FF"/>
                </a:solidFill>
              </a:rPr>
              <a:t>연관된 </a:t>
            </a:r>
            <a:r>
              <a:rPr lang="ko-KR" altLang="en-US" sz="2000" dirty="0" err="1">
                <a:solidFill>
                  <a:srgbClr val="0000FF"/>
                </a:solidFill>
              </a:rPr>
              <a:t>엔티티들을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SQL </a:t>
            </a:r>
            <a:r>
              <a:rPr lang="ko-KR" altLang="en-US" sz="2000" dirty="0">
                <a:solidFill>
                  <a:srgbClr val="0000FF"/>
                </a:solidFill>
              </a:rPr>
              <a:t>한 번으로 조회 </a:t>
            </a:r>
            <a:r>
              <a:rPr lang="en-US" altLang="ko-KR" sz="2000" dirty="0">
                <a:solidFill>
                  <a:srgbClr val="0000FF"/>
                </a:solidFill>
              </a:rPr>
              <a:t>– </a:t>
            </a:r>
            <a:r>
              <a:rPr lang="ko-KR" altLang="en-US" sz="2000" dirty="0">
                <a:solidFill>
                  <a:srgbClr val="0000FF"/>
                </a:solidFill>
              </a:rPr>
              <a:t>성능 최적화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err="1">
                <a:sym typeface="Wingdings" panose="05000000000000000000" pitchFamily="2" charset="2"/>
              </a:rPr>
              <a:t>엔티티에</a:t>
            </a:r>
            <a:r>
              <a:rPr lang="ko-KR" altLang="en-US" sz="2000" dirty="0">
                <a:sym typeface="Wingdings" panose="05000000000000000000" pitchFamily="2" charset="2"/>
              </a:rPr>
              <a:t> 직접 적용하는 글로벌 로딩 전략보다 우선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모든 연관관계는 </a:t>
            </a:r>
            <a:r>
              <a:rPr lang="en-US" altLang="ko-KR" sz="2000" dirty="0">
                <a:solidFill>
                  <a:srgbClr val="0000FF"/>
                </a:solidFill>
                <a:sym typeface="Wingdings" panose="05000000000000000000" pitchFamily="2" charset="2"/>
              </a:rPr>
              <a:t>LAZY</a:t>
            </a:r>
            <a:r>
              <a:rPr lang="ko-KR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로 설정하고 최적화가 필요한 곳에서만 패치 조인 적용</a:t>
            </a:r>
            <a:endParaRPr lang="en-US" altLang="ko-KR" sz="2000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여러 테이블을 조인해서 </a:t>
            </a:r>
            <a:r>
              <a:rPr lang="ko-KR" altLang="en-US" sz="2000" dirty="0" err="1">
                <a:sym typeface="Wingdings" panose="05000000000000000000" pitchFamily="2" charset="2"/>
              </a:rPr>
              <a:t>엔티티가</a:t>
            </a:r>
            <a:r>
              <a:rPr lang="ko-KR" altLang="en-US" sz="2000" dirty="0">
                <a:sym typeface="Wingdings" panose="05000000000000000000" pitchFamily="2" charset="2"/>
              </a:rPr>
              <a:t> 가진 모양이 아닌 전혀 다른 결과가 필요할 경우엔 일반 조인을 사용하거나 </a:t>
            </a:r>
            <a:r>
              <a:rPr lang="en-US" altLang="ko-KR" sz="2000" dirty="0">
                <a:sym typeface="Wingdings" panose="05000000000000000000" pitchFamily="2" charset="2"/>
              </a:rPr>
              <a:t>DTO</a:t>
            </a:r>
            <a:r>
              <a:rPr lang="ko-KR" altLang="en-US" sz="2000" dirty="0">
                <a:sym typeface="Wingdings" panose="05000000000000000000" pitchFamily="2" charset="2"/>
              </a:rPr>
              <a:t>로 반환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참고</a:t>
            </a:r>
            <a:r>
              <a:rPr lang="en-US" altLang="ko-KR" sz="2000" dirty="0">
                <a:sym typeface="Wingdings" panose="05000000000000000000" pitchFamily="2" charset="2"/>
              </a:rPr>
              <a:t>) 20</a:t>
            </a:r>
            <a:r>
              <a:rPr lang="ko-KR" altLang="en-US" sz="2000" dirty="0">
                <a:sym typeface="Wingdings" panose="05000000000000000000" pitchFamily="2" charset="2"/>
              </a:rPr>
              <a:t>팀</a:t>
            </a:r>
            <a:r>
              <a:rPr lang="en-US" altLang="ko-KR" sz="2000" dirty="0">
                <a:sym typeface="Wingdings" panose="05000000000000000000" pitchFamily="2" charset="2"/>
              </a:rPr>
              <a:t>( in </a:t>
            </a:r>
            <a:r>
              <a:rPr lang="ko-KR" altLang="en-US" sz="2000" dirty="0">
                <a:sym typeface="Wingdings" panose="05000000000000000000" pitchFamily="2" charset="2"/>
              </a:rPr>
              <a:t>쿼리에 들어갈 인자가 </a:t>
            </a:r>
            <a:r>
              <a:rPr lang="en-US" altLang="ko-KR" sz="2000" dirty="0">
                <a:sym typeface="Wingdings" panose="05000000000000000000" pitchFamily="2" charset="2"/>
              </a:rPr>
              <a:t>20</a:t>
            </a:r>
            <a:r>
              <a:rPr lang="ko-KR" altLang="en-US" sz="2000" dirty="0">
                <a:sym typeface="Wingdings" panose="05000000000000000000" pitchFamily="2" charset="2"/>
              </a:rPr>
              <a:t>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에 소속된 </a:t>
            </a:r>
            <a:r>
              <a:rPr lang="en-US" altLang="ko-KR" sz="2000" dirty="0">
                <a:sym typeface="Wingdings" panose="05000000000000000000" pitchFamily="2" charset="2"/>
              </a:rPr>
              <a:t>Member</a:t>
            </a:r>
            <a:r>
              <a:rPr lang="ko-KR" altLang="en-US" sz="2000" dirty="0">
                <a:sym typeface="Wingdings" panose="05000000000000000000" pitchFamily="2" charset="2"/>
              </a:rPr>
              <a:t>를 찾기 위한 </a:t>
            </a:r>
            <a:r>
              <a:rPr lang="en-US" altLang="ko-KR" sz="2000" dirty="0">
                <a:sym typeface="Wingdings" panose="05000000000000000000" pitchFamily="2" charset="2"/>
              </a:rPr>
              <a:t>SELECT IN</a:t>
            </a:r>
            <a:r>
              <a:rPr lang="ko-KR" altLang="en-US" sz="2000" dirty="0">
                <a:sym typeface="Wingdings" panose="05000000000000000000" pitchFamily="2" charset="2"/>
              </a:rPr>
              <a:t> 쿼리는 한 번이 아닌 두 번에 나눠서 실행될 수 있음</a:t>
            </a:r>
            <a:r>
              <a:rPr lang="en-US" altLang="ko-KR" sz="2000" dirty="0">
                <a:sym typeface="Wingdings" panose="05000000000000000000" pitchFamily="2" charset="2"/>
              </a:rPr>
              <a:t>(https://velog.io/@joonghyun/SpringBoot-JPA-JPA-Batch-Size%EC%97%90-%EB%8C%80%ED%95%9C-%EA%B3%A0%EC%B0%B0)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en-US" altLang="ko-KR" dirty="0"/>
              <a:t>- 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특징</a:t>
            </a:r>
            <a:endParaRPr lang="en-US" altLang="ko-KR" sz="2000" b="1" dirty="0"/>
          </a:p>
          <a:p>
            <a:pPr lvl="1" algn="just">
              <a:lnSpc>
                <a:spcPct val="150000"/>
              </a:lnSpc>
            </a:pPr>
            <a:r>
              <a:rPr lang="en-US" altLang="ko-KR" sz="1800" dirty="0"/>
              <a:t>JPA 2.1</a:t>
            </a:r>
            <a:r>
              <a:rPr lang="ko-KR" altLang="en-US" sz="1800" dirty="0"/>
              <a:t>부터 지원하는 기능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조인 대상을 </a:t>
            </a:r>
            <a:r>
              <a:rPr lang="ko-KR" altLang="en-US" sz="1800" dirty="0" err="1"/>
              <a:t>필터링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연관 관계가 없는 </a:t>
            </a:r>
            <a:r>
              <a:rPr lang="ko-KR" altLang="en-US" sz="1800" dirty="0" err="1"/>
              <a:t>엔티티의</a:t>
            </a:r>
            <a:r>
              <a:rPr lang="ko-KR" altLang="en-US" sz="1800" dirty="0"/>
              <a:t> 외부 조인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하이버네이트</a:t>
            </a:r>
            <a:r>
              <a:rPr lang="ko-KR" altLang="en-US" sz="1800" dirty="0"/>
              <a:t> </a:t>
            </a:r>
            <a:r>
              <a:rPr lang="en-US" altLang="ko-KR" sz="1800" dirty="0"/>
              <a:t>5.1</a:t>
            </a:r>
            <a:r>
              <a:rPr lang="ko-KR" altLang="en-US" sz="1800" dirty="0"/>
              <a:t>부터</a:t>
            </a:r>
            <a:r>
              <a:rPr lang="en-US" altLang="ko-KR" sz="1800" dirty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800" dirty="0"/>
              <a:t>내부 조인의 </a:t>
            </a:r>
            <a:r>
              <a:rPr lang="en-US" altLang="ko-KR" sz="1800" dirty="0"/>
              <a:t>On</a:t>
            </a:r>
            <a:r>
              <a:rPr lang="ko-KR" altLang="en-US" sz="1800" dirty="0"/>
              <a:t>절은 </a:t>
            </a:r>
            <a:r>
              <a:rPr lang="en-US" altLang="ko-KR" sz="1800" dirty="0"/>
              <a:t>where</a:t>
            </a:r>
            <a:r>
              <a:rPr lang="ko-KR" altLang="en-US" sz="1800" dirty="0"/>
              <a:t>절에서 필터링하는 결과와 같음으로 보통 </a:t>
            </a:r>
            <a:r>
              <a:rPr lang="en-US" altLang="ko-KR" sz="1800" dirty="0"/>
              <a:t>On</a:t>
            </a:r>
            <a:r>
              <a:rPr lang="ko-KR" altLang="en-US" sz="1800" dirty="0"/>
              <a:t>절은 외부 조인에서 사용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대상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/>
              <a:t>조인을 하기 전 조인할 대상을 미리 </a:t>
            </a:r>
            <a:r>
              <a:rPr lang="ko-KR" altLang="en-US" sz="1800" b="1" dirty="0" err="1"/>
              <a:t>필터링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회원과 팀을 조인할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팀 이름과 멤버 이름이 같은 대상만</a:t>
            </a:r>
            <a:r>
              <a:rPr lang="en-US" altLang="ko-KR" sz="1800" b="1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6338" y="1361127"/>
            <a:ext cx="1111522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//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팀이름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설정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//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팀이름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설정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"teamMember1"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10,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 //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회원이름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팀 설정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"teamMember2"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13,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회원이름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팀 설정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"teamMember3"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15,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team2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회원이름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팀 설정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EC878B-F808-4FBF-B263-043777390571}"/>
              </a:ext>
            </a:extLst>
          </p:cNvPr>
          <p:cNvSpPr/>
          <p:nvPr/>
        </p:nvSpPr>
        <p:spPr>
          <a:xfrm>
            <a:off x="746338" y="4598868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class Member{    </a:t>
            </a:r>
          </a:p>
          <a:p>
            <a:r>
              <a:rPr lang="en-US" altLang="ko-KR" dirty="0"/>
              <a:t>     …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@</a:t>
            </a:r>
            <a:r>
              <a:rPr lang="en-US" altLang="ko-KR" dirty="0" err="1">
                <a:solidFill>
                  <a:srgbClr val="0000FF"/>
                </a:solidFill>
              </a:rPr>
              <a:t>ManyToOne</a:t>
            </a:r>
            <a:r>
              <a:rPr lang="en-US" altLang="ko-KR" dirty="0">
                <a:solidFill>
                  <a:srgbClr val="0000FF"/>
                </a:solidFill>
              </a:rPr>
              <a:t>(fetch=</a:t>
            </a:r>
            <a:r>
              <a:rPr lang="en-US" altLang="ko-KR" dirty="0" err="1">
                <a:solidFill>
                  <a:srgbClr val="0000FF"/>
                </a:solidFill>
              </a:rPr>
              <a:t>FetchType.LAZY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/>
              <a:t>    @</a:t>
            </a:r>
            <a:r>
              <a:rPr lang="en-US" altLang="ko-KR" dirty="0" err="1"/>
              <a:t>JoinColumn</a:t>
            </a:r>
            <a:r>
              <a:rPr lang="en-US" altLang="ko-KR" dirty="0"/>
              <a:t>(name = "TEAM_ID")</a:t>
            </a:r>
          </a:p>
          <a:p>
            <a:r>
              <a:rPr lang="en-US" altLang="ko-KR" dirty="0"/>
              <a:t>    private Team </a:t>
            </a:r>
            <a:r>
              <a:rPr lang="en-US" altLang="ko-KR" dirty="0" err="1"/>
              <a:t>team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8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대상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/>
              <a:t>조인을 하기 전 조인할 대상을 미리 </a:t>
            </a:r>
            <a:r>
              <a:rPr lang="ko-KR" altLang="en-US" sz="1800" b="1" dirty="0" err="1"/>
              <a:t>필터링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회원과 팀을 조인할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팀 이름과 멤버 이름이 같은 대상만</a:t>
            </a:r>
            <a:r>
              <a:rPr lang="en-US" altLang="ko-KR" sz="1800" b="1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65914" y="1695032"/>
            <a:ext cx="7920472" cy="2909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746338" y="1361127"/>
            <a:ext cx="1111522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 inner join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m.team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t on t.name = m.name"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resultList.size</a:t>
            </a:r>
            <a:r>
              <a:rPr lang="en-US" dirty="0">
                <a:latin typeface="Consolas" panose="020B0609020204030204" pitchFamily="49" charset="0"/>
              </a:rPr>
              <a:t>() = " + </a:t>
            </a:r>
            <a:r>
              <a:rPr lang="en-US" dirty="0" err="1">
                <a:latin typeface="Consolas" panose="020B0609020204030204" pitchFamily="49" charset="0"/>
              </a:rPr>
              <a:t>resultList.size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9203A4-7574-4B6D-B6EA-FD70E77E5585}"/>
              </a:ext>
            </a:extLst>
          </p:cNvPr>
          <p:cNvSpPr/>
          <p:nvPr/>
        </p:nvSpPr>
        <p:spPr>
          <a:xfrm>
            <a:off x="746338" y="2672747"/>
            <a:ext cx="429644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Hibernate</a:t>
            </a:r>
            <a:r>
              <a:rPr lang="ko-KR" altLang="en-US" sz="1400" dirty="0"/>
              <a:t>: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select</a:t>
            </a:r>
            <a:endParaRPr lang="ko-KR" altLang="en-US" sz="1400" dirty="0"/>
          </a:p>
          <a:p>
            <a:r>
              <a:rPr lang="ko-KR" altLang="en-US" sz="1400" dirty="0"/>
              <a:t>        member0_.MEMBER_ID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member_i1_1_,</a:t>
            </a:r>
          </a:p>
          <a:p>
            <a:r>
              <a:rPr lang="ko-KR" altLang="en-US" sz="1400" dirty="0"/>
              <a:t>        member0_.CREATE_BY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create_b2_1_,</a:t>
            </a:r>
            <a:endParaRPr lang="en-US" altLang="ko-KR" sz="1400" dirty="0"/>
          </a:p>
          <a:p>
            <a:r>
              <a:rPr lang="en-US" altLang="ko-KR" sz="1400" dirty="0"/>
              <a:t>        …</a:t>
            </a:r>
          </a:p>
          <a:p>
            <a:r>
              <a:rPr lang="en-US" altLang="ko-KR" sz="1400" dirty="0"/>
              <a:t>        …</a:t>
            </a:r>
            <a:r>
              <a:rPr lang="ko-KR" altLang="en-US" sz="1400" dirty="0"/>
              <a:t>        </a:t>
            </a:r>
          </a:p>
          <a:p>
            <a:r>
              <a:rPr lang="ko-KR" altLang="en-US" sz="1400" dirty="0"/>
              <a:t>        member0_.END_DATE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end_dat11_1_,</a:t>
            </a:r>
          </a:p>
          <a:p>
            <a:r>
              <a:rPr lang="ko-KR" altLang="en-US" sz="1400" dirty="0"/>
              <a:t>        member0_.START_DATE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start_d12_1_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from</a:t>
            </a:r>
            <a:endParaRPr lang="ko-KR" altLang="en-US" sz="1400" dirty="0"/>
          </a:p>
          <a:p>
            <a:r>
              <a:rPr lang="ko-KR" altLang="en-US" sz="1400" dirty="0"/>
              <a:t>        MEMBERS member0_ 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>
                <a:solidFill>
                  <a:srgbClr val="0000FF"/>
                </a:solidFill>
              </a:rPr>
              <a:t>inner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 err="1">
                <a:solidFill>
                  <a:srgbClr val="0000FF"/>
                </a:solidFill>
              </a:rPr>
              <a:t>join</a:t>
            </a:r>
            <a:endParaRPr lang="ko-KR" altLang="en-US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        TEAM team1_ </a:t>
            </a:r>
          </a:p>
          <a:p>
            <a:r>
              <a:rPr lang="ko-KR" altLang="en-US" sz="1400" dirty="0">
                <a:solidFill>
                  <a:srgbClr val="0000FF"/>
                </a:solidFill>
              </a:rPr>
              <a:t>            </a:t>
            </a:r>
            <a:r>
              <a:rPr lang="ko-KR" altLang="en-US" sz="1400" dirty="0" err="1">
                <a:solidFill>
                  <a:srgbClr val="0000FF"/>
                </a:solidFill>
              </a:rPr>
              <a:t>on</a:t>
            </a:r>
            <a:r>
              <a:rPr lang="ko-KR" altLang="en-US" sz="1400" dirty="0">
                <a:solidFill>
                  <a:srgbClr val="0000FF"/>
                </a:solidFill>
              </a:rPr>
              <a:t> member0_.TEAM_ID=team1_.TEAM_ID </a:t>
            </a:r>
          </a:p>
          <a:p>
            <a:r>
              <a:rPr lang="ko-KR" altLang="en-US" sz="1400" dirty="0">
                <a:solidFill>
                  <a:srgbClr val="0000FF"/>
                </a:solidFill>
              </a:rPr>
              <a:t>            and (</a:t>
            </a:r>
          </a:p>
          <a:p>
            <a:r>
              <a:rPr lang="ko-KR" altLang="en-US" sz="1400" dirty="0">
                <a:solidFill>
                  <a:srgbClr val="0000FF"/>
                </a:solidFill>
              </a:rPr>
              <a:t>                team1_.NAME=member0_.NAME</a:t>
            </a:r>
          </a:p>
          <a:p>
            <a:r>
              <a:rPr lang="ko-KR" altLang="en-US" sz="1400" dirty="0">
                <a:solidFill>
                  <a:srgbClr val="0000FF"/>
                </a:solidFill>
              </a:rPr>
              <a:t>            )</a:t>
            </a:r>
          </a:p>
          <a:p>
            <a:r>
              <a:rPr lang="ko-KR" altLang="en-US" sz="1400" dirty="0" err="1">
                <a:solidFill>
                  <a:srgbClr val="0000FF"/>
                </a:solidFill>
              </a:rPr>
              <a:t>resultList.size</a:t>
            </a:r>
            <a:r>
              <a:rPr lang="ko-KR" altLang="en-US" sz="1400" dirty="0">
                <a:solidFill>
                  <a:srgbClr val="0000FF"/>
                </a:solidFill>
              </a:rPr>
              <a:t>() = 2</a:t>
            </a:r>
          </a:p>
        </p:txBody>
      </p:sp>
    </p:spTree>
    <p:extLst>
      <p:ext uri="{BB962C8B-B14F-4D97-AF65-F5344CB8AC3E}">
        <p14:creationId xmlns:p14="http://schemas.microsoft.com/office/powerpoint/2010/main" val="3701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대상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/>
              <a:t>조인을 하기 전 조인할 대상을 미리 </a:t>
            </a:r>
            <a:r>
              <a:rPr lang="ko-KR" altLang="en-US" sz="1800" b="1" dirty="0" err="1"/>
              <a:t>필터링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회원과 팀을 조인할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팀 이름과 멤버 이름이 같은 대상만</a:t>
            </a:r>
            <a:r>
              <a:rPr lang="en-US" altLang="ko-KR" sz="1800" b="1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6338" y="1361127"/>
            <a:ext cx="455899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(Member </a:t>
            </a:r>
            <a:r>
              <a:rPr lang="en-US" dirty="0" err="1">
                <a:latin typeface="Consolas" panose="020B0609020204030204" pitchFamily="49" charset="0"/>
              </a:rPr>
              <a:t>member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resultList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(member);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B92161-8F59-4855-8816-B3646438D01F}"/>
              </a:ext>
            </a:extLst>
          </p:cNvPr>
          <p:cNvSpPr/>
          <p:nvPr/>
        </p:nvSpPr>
        <p:spPr>
          <a:xfrm>
            <a:off x="5788352" y="1361127"/>
            <a:ext cx="473751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Hibernate: </a:t>
            </a:r>
          </a:p>
          <a:p>
            <a:r>
              <a:rPr lang="en-US" altLang="ko-KR" sz="1400" dirty="0"/>
              <a:t>    select</a:t>
            </a:r>
          </a:p>
          <a:p>
            <a:r>
              <a:rPr lang="en-US" altLang="ko-KR" sz="1400" dirty="0"/>
              <a:t>        team0_.TEAM_ID as team_id1_4_0_,</a:t>
            </a:r>
          </a:p>
          <a:p>
            <a:r>
              <a:rPr lang="en-US" altLang="ko-KR" sz="1400" dirty="0"/>
              <a:t>        team0_.NAME as name2_4_0_ </a:t>
            </a:r>
          </a:p>
          <a:p>
            <a:r>
              <a:rPr lang="en-US" altLang="ko-KR" sz="1400" dirty="0"/>
              <a:t>    from</a:t>
            </a:r>
          </a:p>
          <a:p>
            <a:r>
              <a:rPr lang="en-US" altLang="ko-KR" sz="1400" dirty="0"/>
              <a:t>        TEAM team0_ </a:t>
            </a:r>
          </a:p>
          <a:p>
            <a:r>
              <a:rPr lang="en-US" altLang="ko-KR" sz="1400" dirty="0"/>
              <a:t>    where</a:t>
            </a:r>
          </a:p>
          <a:p>
            <a:r>
              <a:rPr lang="en-US" altLang="ko-KR" sz="1400" dirty="0"/>
              <a:t>        team0_.TEAM_ID=?</a:t>
            </a:r>
          </a:p>
          <a:p>
            <a:r>
              <a:rPr lang="en-US" altLang="ko-KR" sz="1400" dirty="0"/>
              <a:t>Hibernate: </a:t>
            </a:r>
          </a:p>
          <a:p>
            <a:r>
              <a:rPr lang="en-US" altLang="ko-KR" sz="1400" dirty="0"/>
              <a:t>    select</a:t>
            </a:r>
          </a:p>
          <a:p>
            <a:r>
              <a:rPr lang="en-US" altLang="ko-KR" sz="1400" dirty="0"/>
              <a:t>        team0_.TEAM_ID as team_id1_4_0_,</a:t>
            </a:r>
          </a:p>
          <a:p>
            <a:r>
              <a:rPr lang="en-US" altLang="ko-KR" sz="1400" dirty="0"/>
              <a:t>        team0_.NAME as name2_4_0_ </a:t>
            </a:r>
          </a:p>
          <a:p>
            <a:r>
              <a:rPr lang="en-US" altLang="ko-KR" sz="1400" dirty="0"/>
              <a:t>    from</a:t>
            </a:r>
          </a:p>
          <a:p>
            <a:r>
              <a:rPr lang="en-US" altLang="ko-KR" sz="1400" dirty="0"/>
              <a:t>        TEAM team0_ </a:t>
            </a:r>
          </a:p>
          <a:p>
            <a:r>
              <a:rPr lang="en-US" altLang="ko-KR" sz="1400" dirty="0"/>
              <a:t>    where</a:t>
            </a:r>
          </a:p>
          <a:p>
            <a:r>
              <a:rPr lang="en-US" altLang="ko-KR" sz="1400" dirty="0"/>
              <a:t>        team0_.TEAM_ID=?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EBF4E-27A5-4AB9-83A4-27DDF4354B67}"/>
              </a:ext>
            </a:extLst>
          </p:cNvPr>
          <p:cNvSpPr txBox="1"/>
          <p:nvPr/>
        </p:nvSpPr>
        <p:spPr>
          <a:xfrm>
            <a:off x="746338" y="2430134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실제로 </a:t>
            </a:r>
            <a:r>
              <a:rPr lang="en-US" altLang="ko-KR" dirty="0"/>
              <a:t>member</a:t>
            </a:r>
            <a:r>
              <a:rPr lang="ko-KR" altLang="en-US" dirty="0"/>
              <a:t>와 연관된 팀 정보 요청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B3C64-E6E6-43DB-A89C-0739A10AFF9B}"/>
              </a:ext>
            </a:extLst>
          </p:cNvPr>
          <p:cNvSpPr txBox="1"/>
          <p:nvPr/>
        </p:nvSpPr>
        <p:spPr>
          <a:xfrm>
            <a:off x="5759540" y="5046234"/>
            <a:ext cx="462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 </a:t>
            </a:r>
            <a:r>
              <a:rPr lang="ko-KR" altLang="en-US" dirty="0"/>
              <a:t>두 명과 연관된 </a:t>
            </a:r>
            <a:r>
              <a:rPr lang="en-US" altLang="ko-KR" dirty="0"/>
              <a:t>team </a:t>
            </a:r>
            <a:r>
              <a:rPr lang="ko-KR" altLang="en-US" dirty="0"/>
              <a:t>조회 각각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0D3A9-4C7E-479D-9E0C-26FF6ADE14A2}"/>
              </a:ext>
            </a:extLst>
          </p:cNvPr>
          <p:cNvSpPr txBox="1"/>
          <p:nvPr/>
        </p:nvSpPr>
        <p:spPr>
          <a:xfrm>
            <a:off x="835304" y="5721791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JPQL</a:t>
            </a:r>
            <a:r>
              <a:rPr lang="ko-KR" altLang="en-US" dirty="0">
                <a:solidFill>
                  <a:srgbClr val="0000FF"/>
                </a:solidFill>
              </a:rPr>
              <a:t>의 일반조인과 패치 조인은 다름</a:t>
            </a:r>
          </a:p>
        </p:txBody>
      </p:sp>
    </p:spTree>
    <p:extLst>
      <p:ext uri="{BB962C8B-B14F-4D97-AF65-F5344CB8AC3E}">
        <p14:creationId xmlns:p14="http://schemas.microsoft.com/office/powerpoint/2010/main" val="13839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연관관계가 없는 </a:t>
            </a:r>
            <a:r>
              <a:rPr lang="ko-KR" altLang="en-US" dirty="0" err="1"/>
              <a:t>엔티티</a:t>
            </a:r>
            <a:r>
              <a:rPr lang="ko-KR" altLang="en-US" dirty="0"/>
              <a:t> 조인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15595" y="3807229"/>
            <a:ext cx="6638849" cy="29094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49629" y="1028343"/>
            <a:ext cx="1187057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10));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10));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10));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List&lt;Member&gt;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 join User u on m.name = u.name"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(Member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6611" y="5892306"/>
            <a:ext cx="4641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select m from Member m join User 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1629" y="590061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실행 안됨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패치</a:t>
            </a:r>
            <a:r>
              <a:rPr lang="en-US" altLang="ko-KR" b="1" dirty="0"/>
              <a:t>(fetch)</a:t>
            </a:r>
            <a:r>
              <a:rPr lang="ko-KR" altLang="en-US" b="1" dirty="0"/>
              <a:t> 조인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03631" y="253538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성능</a:t>
            </a:r>
            <a:r>
              <a:rPr lang="en-US" sz="2400" b="1" dirty="0"/>
              <a:t> </a:t>
            </a:r>
            <a:r>
              <a:rPr lang="ko-KR" altLang="en-US" sz="2400" b="1" dirty="0"/>
              <a:t>최적화의 핵심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763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패치 조인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SQL </a:t>
            </a:r>
            <a:r>
              <a:rPr lang="ko-KR" altLang="en-US" sz="2000" dirty="0"/>
              <a:t>조인이 아닌 </a:t>
            </a:r>
            <a:r>
              <a:rPr lang="en-US" altLang="ko-KR" sz="2000" dirty="0"/>
              <a:t>JPQL</a:t>
            </a:r>
            <a:r>
              <a:rPr lang="ko-KR" altLang="en-US" sz="2000" dirty="0"/>
              <a:t>이 제공해주는 기능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특정 </a:t>
            </a:r>
            <a:r>
              <a:rPr lang="ko-KR" altLang="en-US" sz="2000" dirty="0" err="1"/>
              <a:t>엔티티를</a:t>
            </a:r>
            <a:r>
              <a:rPr lang="ko-KR" altLang="en-US" sz="2000" dirty="0"/>
              <a:t> 조회할 때 연관 </a:t>
            </a:r>
            <a:r>
              <a:rPr lang="ko-KR" altLang="en-US" sz="2000" dirty="0" err="1"/>
              <a:t>엔티티도</a:t>
            </a:r>
            <a:r>
              <a:rPr lang="ko-KR" altLang="en-US" sz="2000" dirty="0"/>
              <a:t> 함께 가져옴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성능 최적화의 핵심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join </a:t>
            </a:r>
            <a:r>
              <a:rPr lang="en-US" altLang="ko-KR" sz="2000" dirty="0">
                <a:solidFill>
                  <a:srgbClr val="0000FF"/>
                </a:solidFill>
              </a:rPr>
              <a:t>fetch</a:t>
            </a:r>
            <a:r>
              <a:rPr lang="en-US" altLang="ko-KR" sz="2000" dirty="0"/>
              <a:t> </a:t>
            </a:r>
            <a:r>
              <a:rPr lang="ko-KR" altLang="en-US" sz="2000" dirty="0"/>
              <a:t>키워드 사용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사용법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[LEFT [OUTER] | [INNER] ] JOIN </a:t>
            </a:r>
            <a:r>
              <a:rPr lang="en-US" altLang="ko-KR" sz="2000" dirty="0">
                <a:solidFill>
                  <a:srgbClr val="0000FF"/>
                </a:solidFill>
              </a:rPr>
              <a:t>FETCH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조인경로</a:t>
            </a:r>
            <a:r>
              <a:rPr lang="en-US" altLang="ko-KR" sz="2000" dirty="0"/>
              <a:t>(</a:t>
            </a:r>
            <a:r>
              <a:rPr lang="ko-KR" altLang="en-US" sz="2000" dirty="0"/>
              <a:t>연관관계 </a:t>
            </a:r>
            <a:r>
              <a:rPr lang="ko-KR" altLang="en-US" sz="2000" dirty="0" err="1"/>
              <a:t>엔티티</a:t>
            </a:r>
            <a:r>
              <a:rPr lang="en-US" altLang="ko-KR" sz="2000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4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29855</TotalTime>
  <Words>2128</Words>
  <Application>Microsoft Office PowerPoint</Application>
  <PresentationFormat>와이드스크린</PresentationFormat>
  <Paragraphs>268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Arial Unicode MS</vt:lpstr>
      <vt:lpstr>JetBrains Mono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JPQL(조인)</vt:lpstr>
      <vt:lpstr>조인</vt:lpstr>
      <vt:lpstr>조인 - ON</vt:lpstr>
      <vt:lpstr>조인 대상 필터링</vt:lpstr>
      <vt:lpstr>조인 대상 필터링</vt:lpstr>
      <vt:lpstr>조인 대상 필터링</vt:lpstr>
      <vt:lpstr>연관관계가 없는 엔티티 조인</vt:lpstr>
      <vt:lpstr>패치(fetch) 조인</vt:lpstr>
      <vt:lpstr>패치 조인</vt:lpstr>
      <vt:lpstr>패치 조인</vt:lpstr>
      <vt:lpstr>패치 조인</vt:lpstr>
      <vt:lpstr>PowerPoint 프레젠테이션</vt:lpstr>
      <vt:lpstr>N+1 query problem(https://vladmihalcea.com/n-plus-1-query-problem/)</vt:lpstr>
      <vt:lpstr>컬렉션 조인</vt:lpstr>
      <vt:lpstr>컬렉션 조인 주의사항</vt:lpstr>
      <vt:lpstr>패치 조인 주의사항</vt:lpstr>
      <vt:lpstr>패치 조인 주의사항</vt:lpstr>
      <vt:lpstr>배치 사이즈</vt:lpstr>
      <vt:lpstr>배치 사이즈</vt:lpstr>
      <vt:lpstr>패치 조인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5678</cp:revision>
  <dcterms:created xsi:type="dcterms:W3CDTF">2020-03-06T01:35:43Z</dcterms:created>
  <dcterms:modified xsi:type="dcterms:W3CDTF">2023-10-26T04:43:44Z</dcterms:modified>
  <cp:version>1000.0000.01</cp:version>
</cp:coreProperties>
</file>