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560" r:id="rId2"/>
    <p:sldId id="547" r:id="rId3"/>
    <p:sldId id="562" r:id="rId4"/>
    <p:sldId id="563" r:id="rId5"/>
    <p:sldId id="564" r:id="rId6"/>
    <p:sldId id="583" r:id="rId7"/>
    <p:sldId id="584" r:id="rId8"/>
    <p:sldId id="567" r:id="rId9"/>
    <p:sldId id="566" r:id="rId10"/>
    <p:sldId id="568" r:id="rId11"/>
    <p:sldId id="570" r:id="rId12"/>
    <p:sldId id="569" r:id="rId13"/>
    <p:sldId id="561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0" r:id="rId24"/>
    <p:sldId id="581" r:id="rId25"/>
    <p:sldId id="5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3E3E"/>
    <a:srgbClr val="A48989"/>
    <a:srgbClr val="FFFFFF"/>
    <a:srgbClr val="FFF2C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en-US" altLang="ko-KR" b="1"/>
              <a:t>QueryDSL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651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동작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5"/>
            <a:ext cx="11331011" cy="60717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>
                <a:sym typeface="Wingdings" panose="05000000000000000000" pitchFamily="2" charset="2"/>
              </a:rPr>
              <a:t>JPAQueryFactory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600" dirty="0" err="1">
                <a:sym typeface="Wingdings" panose="05000000000000000000" pitchFamily="2" charset="2"/>
              </a:rPr>
              <a:t>QueryDSL</a:t>
            </a:r>
            <a:r>
              <a:rPr lang="ko-KR" altLang="en-US" sz="1600" dirty="0">
                <a:sym typeface="Wingdings" panose="05000000000000000000" pitchFamily="2" charset="2"/>
              </a:rPr>
              <a:t>을 사용하여 쿼리를 </a:t>
            </a:r>
            <a:r>
              <a:rPr lang="en-US" altLang="ko-KR" sz="1600" dirty="0">
                <a:sym typeface="Wingdings" panose="05000000000000000000" pitchFamily="2" charset="2"/>
              </a:rPr>
              <a:t>Build </a:t>
            </a:r>
            <a:r>
              <a:rPr lang="ko-KR" altLang="en-US" sz="1600" dirty="0">
                <a:sym typeface="Wingdings" panose="05000000000000000000" pitchFamily="2" charset="2"/>
              </a:rPr>
              <a:t>하기 위해서는 </a:t>
            </a:r>
            <a:r>
              <a:rPr lang="en-US" altLang="ko-KR" sz="1600" dirty="0" err="1">
                <a:sym typeface="Wingdings" panose="05000000000000000000" pitchFamily="2" charset="2"/>
              </a:rPr>
              <a:t>JPAQueryFactory</a:t>
            </a:r>
            <a:r>
              <a:rPr lang="ko-KR" altLang="en-US" sz="1600" dirty="0">
                <a:sym typeface="Wingdings" panose="05000000000000000000" pitchFamily="2" charset="2"/>
              </a:rPr>
              <a:t>가 필요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 err="1">
                <a:sym typeface="Wingdings" panose="05000000000000000000" pitchFamily="2" charset="2"/>
              </a:rPr>
              <a:t>QueryDSL</a:t>
            </a:r>
            <a:r>
              <a:rPr lang="ko-KR" altLang="en-US" sz="2000" b="1" dirty="0">
                <a:sym typeface="Wingdings" panose="05000000000000000000" pitchFamily="2" charset="2"/>
              </a:rPr>
              <a:t> 구분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600" dirty="0" err="1">
                <a:solidFill>
                  <a:schemeClr val="dk1"/>
                </a:solidFill>
              </a:rPr>
              <a:t>JPAQuery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en-US" altLang="ko-KR" sz="1600" dirty="0" err="1">
                <a:solidFill>
                  <a:schemeClr val="dk1"/>
                </a:solidFill>
              </a:rPr>
              <a:t>JPAQueryFactory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en-US" altLang="ko-KR" sz="1600" dirty="0" err="1">
                <a:solidFill>
                  <a:schemeClr val="dk1"/>
                </a:solidFill>
              </a:rPr>
              <a:t>JPASQLQuery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en-US" altLang="ko-KR" sz="1600" dirty="0" err="1">
                <a:solidFill>
                  <a:schemeClr val="dk1"/>
                </a:solidFill>
              </a:rPr>
              <a:t>SQLQuery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en-US" altLang="ko-KR" sz="1600" dirty="0" err="1">
                <a:solidFill>
                  <a:schemeClr val="dk1"/>
                </a:solidFill>
              </a:rPr>
              <a:t>SQLQueryFactory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위 방식은 모두 쿼리문을 작성하기 위해 </a:t>
            </a:r>
            <a:r>
              <a:rPr lang="en-US" altLang="ko-KR" sz="1600" dirty="0"/>
              <a:t>Q </a:t>
            </a:r>
            <a:r>
              <a:rPr lang="ko-KR" altLang="en-US" sz="1600" dirty="0"/>
              <a:t>타입 클래스를 사용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en-US" altLang="ko-KR" sz="1600" dirty="0" err="1">
                <a:solidFill>
                  <a:schemeClr val="dk1"/>
                </a:solidFill>
              </a:rPr>
              <a:t>JPAQuery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en-US" altLang="ko-KR" sz="1600" dirty="0" err="1">
                <a:solidFill>
                  <a:schemeClr val="dk1"/>
                </a:solidFill>
              </a:rPr>
              <a:t>JPAQueryFactory</a:t>
            </a:r>
            <a:r>
              <a:rPr lang="ko-KR" altLang="en-US" sz="1600" dirty="0">
                <a:solidFill>
                  <a:schemeClr val="dk1"/>
                </a:solidFill>
              </a:rPr>
              <a:t>는 </a:t>
            </a:r>
            <a:r>
              <a:rPr lang="en-US" altLang="ko-KR" sz="1600" u="sng" dirty="0" err="1">
                <a:solidFill>
                  <a:schemeClr val="dk1"/>
                </a:solidFill>
              </a:rPr>
              <a:t>EntityManager</a:t>
            </a:r>
            <a:r>
              <a:rPr lang="ko-KR" altLang="en-US" sz="1600" u="sng" dirty="0">
                <a:solidFill>
                  <a:schemeClr val="dk1"/>
                </a:solidFill>
              </a:rPr>
              <a:t>를 통해서 질의가 처리되고 이 때 사용하는 쿼리문은 </a:t>
            </a:r>
            <a:r>
              <a:rPr lang="en-US" altLang="ko-KR" sz="1600" u="sng" dirty="0">
                <a:solidFill>
                  <a:schemeClr val="dk1"/>
                </a:solidFill>
              </a:rPr>
              <a:t>JPQL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err="1">
                <a:solidFill>
                  <a:schemeClr val="dk1"/>
                </a:solidFill>
              </a:rPr>
              <a:t>SQLQuery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en-US" altLang="ko-KR" sz="1600" dirty="0" err="1">
                <a:solidFill>
                  <a:schemeClr val="dk1"/>
                </a:solidFill>
              </a:rPr>
              <a:t>SQLQueryFactory</a:t>
            </a:r>
            <a:r>
              <a:rPr lang="ko-KR" altLang="en-US" sz="1600" dirty="0">
                <a:solidFill>
                  <a:schemeClr val="dk1"/>
                </a:solidFill>
              </a:rPr>
              <a:t>는 </a:t>
            </a:r>
            <a:r>
              <a:rPr lang="en-US" altLang="ko-KR" sz="1600" u="sng" dirty="0">
                <a:solidFill>
                  <a:schemeClr val="dk1"/>
                </a:solidFill>
              </a:rPr>
              <a:t>JDBC</a:t>
            </a:r>
            <a:r>
              <a:rPr lang="ko-KR" altLang="en-US" sz="1600" u="sng" dirty="0">
                <a:solidFill>
                  <a:schemeClr val="dk1"/>
                </a:solidFill>
              </a:rPr>
              <a:t>를 이용하여 질의가 처리되고 이 때 사용하는 쿼리문은 </a:t>
            </a:r>
            <a:r>
              <a:rPr lang="en-US" altLang="ko-KR" sz="1600" u="sng" dirty="0">
                <a:solidFill>
                  <a:schemeClr val="dk1"/>
                </a:solidFill>
              </a:rPr>
              <a:t>SQL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err="1">
                <a:solidFill>
                  <a:schemeClr val="dk1"/>
                </a:solidFill>
              </a:rPr>
              <a:t>JPASQLQuery</a:t>
            </a:r>
            <a:r>
              <a:rPr lang="ko-KR" altLang="en-US" sz="1600" dirty="0">
                <a:solidFill>
                  <a:schemeClr val="dk1"/>
                </a:solidFill>
              </a:rPr>
              <a:t>는 </a:t>
            </a:r>
            <a:r>
              <a:rPr lang="en-US" altLang="ko-KR" sz="1600" dirty="0" err="1">
                <a:solidFill>
                  <a:schemeClr val="dk1"/>
                </a:solidFill>
              </a:rPr>
              <a:t>EntityManager</a:t>
            </a:r>
            <a:r>
              <a:rPr lang="ko-KR" altLang="en-US" sz="1600" dirty="0">
                <a:solidFill>
                  <a:schemeClr val="dk1"/>
                </a:solidFill>
              </a:rPr>
              <a:t>를 통해서 질의가 처리되고 이 때 사용하는 쿼리문은 </a:t>
            </a:r>
            <a:r>
              <a:rPr lang="en-US" altLang="ko-KR" sz="1600" dirty="0">
                <a:solidFill>
                  <a:schemeClr val="dk1"/>
                </a:solidFill>
              </a:rPr>
              <a:t>SQL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err="1"/>
              <a:t>JPAQueryFactory</a:t>
            </a:r>
            <a:r>
              <a:rPr lang="ko-KR" altLang="en-US" sz="1600" dirty="0"/>
              <a:t>를 통해 </a:t>
            </a:r>
            <a:r>
              <a:rPr lang="en-US" altLang="ko-KR" sz="1600" dirty="0" err="1"/>
              <a:t>JPQQuery</a:t>
            </a:r>
            <a:r>
              <a:rPr lang="ko-KR" altLang="en-US" sz="1600" dirty="0"/>
              <a:t>를 만들어 낼 수 있음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en-US" altLang="ko-KR" sz="1600" dirty="0" err="1"/>
              <a:t>JPASQLQuery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chemeClr val="dk1"/>
                </a:solidFill>
              </a:rPr>
              <a:t>SQLQuery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en-US" altLang="ko-KR" sz="1600" dirty="0" err="1">
                <a:solidFill>
                  <a:schemeClr val="dk1"/>
                </a:solidFill>
              </a:rPr>
              <a:t>SQLQueryFactory</a:t>
            </a:r>
            <a:r>
              <a:rPr lang="ko-KR" altLang="en-US" sz="1600" dirty="0">
                <a:solidFill>
                  <a:schemeClr val="dk1"/>
                </a:solidFill>
              </a:rPr>
              <a:t>는 엔티티 클래스를 만들지 않고 사용 가능</a:t>
            </a:r>
            <a:r>
              <a:rPr lang="en-US" altLang="ko-KR" sz="1600" dirty="0">
                <a:solidFill>
                  <a:schemeClr val="dk1"/>
                </a:solidFill>
              </a:rPr>
              <a:t>. </a:t>
            </a:r>
            <a:r>
              <a:rPr lang="ko-KR" altLang="en-US" sz="1600" dirty="0">
                <a:solidFill>
                  <a:schemeClr val="dk1"/>
                </a:solidFill>
              </a:rPr>
              <a:t>이미 테이블이 존재하는 경우 이를 바탕으로 쿼리타입을 생성</a:t>
            </a:r>
            <a:endParaRPr lang="ko-KR" altLang="en-US" sz="1600" dirty="0"/>
          </a:p>
          <a:p>
            <a:pPr lvl="1" algn="just">
              <a:lnSpc>
                <a:spcPct val="150000"/>
              </a:lnSpc>
            </a:pPr>
            <a:endParaRPr lang="ko-KR" altLang="en-US" sz="1600" dirty="0"/>
          </a:p>
          <a:p>
            <a:pPr lvl="1" algn="just">
              <a:lnSpc>
                <a:spcPct val="150000"/>
              </a:lnSpc>
            </a:pPr>
            <a:endParaRPr lang="ko-KR" altLang="en-US" sz="1600" dirty="0"/>
          </a:p>
          <a:p>
            <a:pPr lvl="1" algn="just">
              <a:lnSpc>
                <a:spcPct val="150000"/>
              </a:lnSpc>
            </a:pPr>
            <a:endParaRPr lang="ko-KR" altLang="en-US" sz="1600" dirty="0"/>
          </a:p>
          <a:p>
            <a:pPr lvl="1" algn="just">
              <a:lnSpc>
                <a:spcPct val="150000"/>
              </a:lnSpc>
            </a:pPr>
            <a:endParaRPr lang="ko-KR" altLang="en-US" sz="1600" dirty="0"/>
          </a:p>
          <a:p>
            <a:pPr lvl="1" algn="just">
              <a:lnSpc>
                <a:spcPct val="150000"/>
              </a:lnSpc>
            </a:pPr>
            <a:endParaRPr lang="ko-KR" altLang="en-US" sz="16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ko-KR" altLang="en-US" sz="16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동작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5"/>
            <a:ext cx="11331011" cy="60717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Q-Type </a:t>
            </a:r>
            <a:r>
              <a:rPr lang="ko-KR" altLang="en-US" sz="2000" b="1" dirty="0">
                <a:sym typeface="Wingdings" panose="05000000000000000000" pitchFamily="2" charset="2"/>
              </a:rPr>
              <a:t>인스턴스를 사용하는 두 가지 방법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직접 생성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en-US" altLang="ko-KR" sz="1600" dirty="0" err="1">
                <a:sym typeface="Wingdings" panose="05000000000000000000" pitchFamily="2" charset="2"/>
              </a:rPr>
              <a:t>QMember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qMember</a:t>
            </a:r>
            <a:r>
              <a:rPr lang="en-US" altLang="ko-KR" sz="1600" dirty="0">
                <a:sym typeface="Wingdings" panose="05000000000000000000" pitchFamily="2" charset="2"/>
              </a:rPr>
              <a:t> = new </a:t>
            </a:r>
            <a:r>
              <a:rPr lang="en-US" altLang="ko-KR" sz="1600" dirty="0" err="1">
                <a:sym typeface="Wingdings" panose="05000000000000000000" pitchFamily="2" charset="2"/>
              </a:rPr>
              <a:t>QMember</a:t>
            </a:r>
            <a:r>
              <a:rPr lang="en-US" altLang="ko-KR" sz="1600" dirty="0">
                <a:sym typeface="Wingdings" panose="05000000000000000000" pitchFamily="2" charset="2"/>
              </a:rPr>
              <a:t>("m");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err="1">
                <a:sym typeface="Wingdings" panose="05000000000000000000" pitchFamily="2" charset="2"/>
              </a:rPr>
              <a:t>Qclass</a:t>
            </a:r>
            <a:r>
              <a:rPr lang="ko-KR" altLang="en-US" sz="1600" dirty="0">
                <a:sym typeface="Wingdings" panose="05000000000000000000" pitchFamily="2" charset="2"/>
              </a:rPr>
              <a:t>에 이미 생성된 기본 인스턴스 사용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en-US" altLang="ko-KR" sz="1600" dirty="0" err="1">
                <a:sym typeface="Wingdings" panose="05000000000000000000" pitchFamily="2" charset="2"/>
              </a:rPr>
              <a:t>QMember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ym typeface="Wingdings" panose="05000000000000000000" pitchFamily="2" charset="2"/>
              </a:rPr>
              <a:t>qMember</a:t>
            </a:r>
            <a:r>
              <a:rPr lang="en-US" altLang="ko-KR" sz="1600" dirty="0">
                <a:sym typeface="Wingdings" panose="05000000000000000000" pitchFamily="2" charset="2"/>
              </a:rPr>
              <a:t> = </a:t>
            </a:r>
            <a:r>
              <a:rPr lang="en-US" altLang="ko-KR" sz="1600" dirty="0" err="1">
                <a:sym typeface="Wingdings" panose="05000000000000000000" pitchFamily="2" charset="2"/>
              </a:rPr>
              <a:t>QMember.member</a:t>
            </a:r>
            <a:r>
              <a:rPr lang="en-US" altLang="ko-KR" sz="1600" dirty="0">
                <a:sym typeface="Wingdings" panose="05000000000000000000" pitchFamily="2" charset="2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select</a:t>
            </a:r>
            <a:r>
              <a:rPr lang="ko-KR" altLang="en-US" sz="2000" b="1" dirty="0">
                <a:sym typeface="Wingdings" panose="05000000000000000000" pitchFamily="2" charset="2"/>
              </a:rPr>
              <a:t>와 </a:t>
            </a:r>
            <a:r>
              <a:rPr lang="en-US" altLang="ko-KR" sz="2000" b="1" dirty="0">
                <a:sym typeface="Wingdings" panose="05000000000000000000" pitchFamily="2" charset="2"/>
              </a:rPr>
              <a:t>from</a:t>
            </a:r>
            <a:r>
              <a:rPr lang="ko-KR" altLang="en-US" sz="2000" b="1" dirty="0">
                <a:sym typeface="Wingdings" panose="05000000000000000000" pitchFamily="2" charset="2"/>
              </a:rPr>
              <a:t>을 묶어 </a:t>
            </a:r>
            <a:r>
              <a:rPr lang="en-US" altLang="ko-KR" sz="2000" b="1" dirty="0" err="1">
                <a:sym typeface="Wingdings" panose="05000000000000000000" pitchFamily="2" charset="2"/>
              </a:rPr>
              <a:t>selectFrom</a:t>
            </a:r>
            <a:r>
              <a:rPr lang="en-US" altLang="ko-KR" sz="2000" b="1" dirty="0"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ym typeface="Wingdings" panose="05000000000000000000" pitchFamily="2" charset="2"/>
              </a:rPr>
              <a:t>하나로 작성 가능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07ACA6-68CC-4BD5-AA71-0B1D8E225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0" y="2753298"/>
            <a:ext cx="584217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query.selectFrom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.contains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orderBy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 . . 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동작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5"/>
            <a:ext cx="11331011" cy="60717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where </a:t>
            </a:r>
            <a:r>
              <a:rPr lang="ko-KR" altLang="en-US" sz="2000" b="1" dirty="0">
                <a:sym typeface="Wingdings" panose="05000000000000000000" pitchFamily="2" charset="2"/>
              </a:rPr>
              <a:t>절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and </a:t>
            </a:r>
            <a:r>
              <a:rPr lang="ko-KR" altLang="en-US" sz="1800" dirty="0">
                <a:sym typeface="Wingdings" panose="05000000000000000000" pitchFamily="2" charset="2"/>
              </a:rPr>
              <a:t>혹은 </a:t>
            </a:r>
            <a:r>
              <a:rPr lang="en-US" altLang="ko-KR" sz="1800" dirty="0">
                <a:sym typeface="Wingdings" panose="05000000000000000000" pitchFamily="2" charset="2"/>
              </a:rPr>
              <a:t>or </a:t>
            </a:r>
            <a:r>
              <a:rPr lang="ko-KR" altLang="en-US" sz="1800" dirty="0">
                <a:sym typeface="Wingdings" panose="05000000000000000000" pitchFamily="2" charset="2"/>
              </a:rPr>
              <a:t>연산자 사용 가능</a:t>
            </a:r>
            <a:r>
              <a:rPr lang="en-US" altLang="ko-KR" sz="1800" dirty="0">
                <a:sym typeface="Wingdings" panose="05000000000000000000" pitchFamily="2" charset="2"/>
              </a:rPr>
              <a:t>(chaining </a:t>
            </a:r>
            <a:r>
              <a:rPr lang="ko-KR" altLang="en-US" sz="1800" dirty="0">
                <a:sym typeface="Wingdings" panose="05000000000000000000" pitchFamily="2" charset="2"/>
              </a:rPr>
              <a:t>방식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where </a:t>
            </a:r>
            <a:r>
              <a:rPr lang="ko-KR" altLang="en-US" sz="1800" dirty="0"/>
              <a:t>절에 </a:t>
            </a:r>
            <a:r>
              <a:rPr lang="en-US" altLang="ko-KR" sz="1800" dirty="0"/>
              <a:t>and </a:t>
            </a:r>
            <a:r>
              <a:rPr lang="ko-KR" altLang="en-US" sz="1800" dirty="0"/>
              <a:t>조건이 나열될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파라미터로 전달 가능</a:t>
            </a: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482027-7240-4C76-84CC-098BBF250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149" y="1745735"/>
            <a:ext cx="745909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query.selectFrom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.contains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kim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.and(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roleType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.eq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RoleType.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ADMIN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members.stream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forEach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"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7B31B2-227A-4A1C-AB0B-558D43C90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149" y="4505483"/>
            <a:ext cx="584217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List&lt;Member&gt; members = query.selectFrom(qMember)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.where(qMember.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.contains(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"kim"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roleType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.eq(RoleType.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ADMIN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.fetch()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461B8DD-E3F9-41C5-A226-9F7405358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40243"/>
              </p:ext>
            </p:extLst>
          </p:nvPr>
        </p:nvGraphicFramePr>
        <p:xfrm>
          <a:off x="7278160" y="4556808"/>
          <a:ext cx="41885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142">
                  <a:extLst>
                    <a:ext uri="{9D8B030D-6E8A-4147-A177-3AD203B41FA5}">
                      <a16:colId xmlns:a16="http://schemas.microsoft.com/office/drawing/2014/main" val="548510573"/>
                    </a:ext>
                  </a:extLst>
                </a:gridCol>
                <a:gridCol w="760364">
                  <a:extLst>
                    <a:ext uri="{9D8B030D-6E8A-4147-A177-3AD203B41FA5}">
                      <a16:colId xmlns:a16="http://schemas.microsoft.com/office/drawing/2014/main" val="3765440513"/>
                    </a:ext>
                  </a:extLst>
                </a:gridCol>
                <a:gridCol w="1333920">
                  <a:extLst>
                    <a:ext uri="{9D8B030D-6E8A-4147-A177-3AD203B41FA5}">
                      <a16:colId xmlns:a16="http://schemas.microsoft.com/office/drawing/2014/main" val="3199403836"/>
                    </a:ext>
                  </a:extLst>
                </a:gridCol>
                <a:gridCol w="1047142">
                  <a:extLst>
                    <a:ext uri="{9D8B030D-6E8A-4147-A177-3AD203B41FA5}">
                      <a16:colId xmlns:a16="http://schemas.microsoft.com/office/drawing/2014/main" val="1393488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ROLE_TYPE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TEAM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4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teamA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9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teamA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6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teamB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teamB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08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8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 반환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fetchXXX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fetch : </a:t>
            </a:r>
            <a:r>
              <a:rPr lang="ko-KR" altLang="en-US" dirty="0"/>
              <a:t>조회 대상이 여러 건일 경우</a:t>
            </a:r>
            <a:r>
              <a:rPr lang="en-US" altLang="ko-KR" dirty="0"/>
              <a:t>. </a:t>
            </a:r>
            <a:r>
              <a:rPr lang="ko-KR" altLang="en-US" dirty="0"/>
              <a:t>컬렉션 반환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fetchOne</a:t>
            </a:r>
            <a:r>
              <a:rPr lang="en-US" altLang="ko-KR" dirty="0"/>
              <a:t> : </a:t>
            </a:r>
            <a:r>
              <a:rPr lang="ko-KR" altLang="en-US" dirty="0"/>
              <a:t>조회 대상이 </a:t>
            </a:r>
            <a:r>
              <a:rPr lang="en-US" altLang="ko-KR" dirty="0"/>
              <a:t>1</a:t>
            </a:r>
            <a:r>
              <a:rPr lang="ko-KR" altLang="en-US" dirty="0"/>
              <a:t>건일 경우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건 초과일 경우 에러</a:t>
            </a:r>
            <a:r>
              <a:rPr lang="en-US" altLang="ko-KR" dirty="0"/>
              <a:t>). generic</a:t>
            </a:r>
            <a:r>
              <a:rPr lang="ko-KR" altLang="en-US" dirty="0"/>
              <a:t>에 지정한 타입으로 반환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rgbClr val="0000FF"/>
                </a:solidFill>
              </a:rPr>
              <a:t>fetchFirst</a:t>
            </a:r>
            <a:r>
              <a:rPr lang="en-US" altLang="ko-KR" dirty="0"/>
              <a:t> : </a:t>
            </a:r>
            <a:r>
              <a:rPr lang="ko-KR" altLang="en-US" dirty="0"/>
              <a:t>조회 대상이 </a:t>
            </a:r>
            <a:r>
              <a:rPr lang="en-US" altLang="ko-KR" dirty="0"/>
              <a:t>1</a:t>
            </a:r>
            <a:r>
              <a:rPr lang="ko-KR" altLang="en-US" dirty="0"/>
              <a:t>건이든 </a:t>
            </a:r>
            <a:r>
              <a:rPr lang="en-US" altLang="ko-KR" dirty="0"/>
              <a:t>1</a:t>
            </a:r>
            <a:r>
              <a:rPr lang="ko-KR" altLang="en-US" dirty="0"/>
              <a:t>건 이상이든 무조건 </a:t>
            </a:r>
            <a:r>
              <a:rPr lang="en-US" altLang="ko-KR" dirty="0"/>
              <a:t>1</a:t>
            </a:r>
            <a:r>
              <a:rPr lang="ko-KR" altLang="en-US" dirty="0"/>
              <a:t>건만 반환</a:t>
            </a:r>
            <a:r>
              <a:rPr lang="en-US" altLang="ko-KR" dirty="0"/>
              <a:t>. </a:t>
            </a:r>
            <a:r>
              <a:rPr lang="ko-KR" altLang="en-US" dirty="0"/>
              <a:t>내부에 보면 </a:t>
            </a:r>
            <a:r>
              <a:rPr lang="en-US" altLang="ko-KR" dirty="0"/>
              <a:t>return limit(1).</a:t>
            </a:r>
            <a:r>
              <a:rPr lang="en-US" altLang="ko-KR" dirty="0" err="1"/>
              <a:t>fetchOne</a:t>
            </a:r>
            <a:r>
              <a:rPr lang="en-US" altLang="ko-KR" dirty="0"/>
              <a:t>() </a:t>
            </a:r>
            <a:r>
              <a:rPr lang="ko-KR" altLang="en-US" dirty="0"/>
              <a:t>으로 되어있음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fetchCount</a:t>
            </a:r>
            <a:r>
              <a:rPr lang="en-US" altLang="ko-KR" dirty="0"/>
              <a:t> : </a:t>
            </a:r>
            <a:r>
              <a:rPr lang="ko-KR" altLang="en-US" dirty="0"/>
              <a:t>개수 조회</a:t>
            </a:r>
            <a:r>
              <a:rPr lang="en-US" altLang="ko-KR" dirty="0"/>
              <a:t>. long </a:t>
            </a:r>
            <a:r>
              <a:rPr lang="ko-KR" altLang="en-US" dirty="0"/>
              <a:t>타입 반환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fetchResults</a:t>
            </a:r>
            <a:r>
              <a:rPr lang="en-US" altLang="ko-KR" dirty="0"/>
              <a:t> : </a:t>
            </a:r>
            <a:r>
              <a:rPr lang="ko-KR" altLang="en-US" dirty="0"/>
              <a:t>조회한 리스트 </a:t>
            </a:r>
            <a:r>
              <a:rPr lang="en-US" altLang="ko-KR" dirty="0"/>
              <a:t>+ </a:t>
            </a:r>
            <a:r>
              <a:rPr lang="ko-KR" altLang="en-US" dirty="0"/>
              <a:t>전체 개수를 포함한 </a:t>
            </a:r>
            <a:r>
              <a:rPr lang="en-US" altLang="ko-KR" dirty="0" err="1"/>
              <a:t>QueryResults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count </a:t>
            </a:r>
            <a:r>
              <a:rPr lang="ko-KR" altLang="en-US" dirty="0">
                <a:solidFill>
                  <a:srgbClr val="0000FF"/>
                </a:solidFill>
              </a:rPr>
              <a:t>쿼리가 추가로 실행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주로 </a:t>
            </a:r>
            <a:r>
              <a:rPr lang="ko-KR" altLang="en-US" dirty="0" err="1">
                <a:solidFill>
                  <a:srgbClr val="0000FF"/>
                </a:solidFill>
              </a:rPr>
              <a:t>페이징</a:t>
            </a:r>
            <a:r>
              <a:rPr lang="ko-KR" altLang="en-US" dirty="0">
                <a:solidFill>
                  <a:srgbClr val="0000FF"/>
                </a:solidFill>
              </a:rPr>
              <a:t> 시에 사용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en-US" altLang="ko-KR" dirty="0" err="1"/>
              <a:t>querydsl</a:t>
            </a:r>
            <a:r>
              <a:rPr lang="en-US" altLang="ko-KR" dirty="0"/>
              <a:t> 3</a:t>
            </a:r>
            <a:r>
              <a:rPr lang="ko-KR" altLang="en-US" dirty="0"/>
              <a:t>대 버전에서는 </a:t>
            </a:r>
            <a:r>
              <a:rPr lang="en-US" altLang="ko-KR" dirty="0"/>
              <a:t>list</a:t>
            </a:r>
            <a:r>
              <a:rPr lang="ko-KR" altLang="en-US" dirty="0"/>
              <a:t> 메소드를 이용하여 결과 반환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페이징과 정렬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정렬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orderBy</a:t>
            </a:r>
            <a:r>
              <a:rPr lang="en-US" altLang="ko-KR" sz="1800" dirty="0"/>
              <a:t> </a:t>
            </a:r>
            <a:r>
              <a:rPr lang="ko-KR" altLang="en-US" sz="1800" dirty="0"/>
              <a:t>메서드 인자에는 여러 인자를 넘길 수 있음</a:t>
            </a:r>
            <a:r>
              <a:rPr lang="en-US" altLang="ko-KR" sz="1800" dirty="0"/>
              <a:t>(</a:t>
            </a:r>
            <a:r>
              <a:rPr lang="ko-KR" altLang="en-US" sz="1800" dirty="0"/>
              <a:t>순서가 중요</a:t>
            </a:r>
            <a:r>
              <a:rPr lang="en-US" altLang="ko-KR" sz="1800" dirty="0"/>
              <a:t>)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다양한 경우의 </a:t>
            </a:r>
            <a:r>
              <a:rPr lang="en-US" altLang="ko-KR" sz="1800" dirty="0" err="1"/>
              <a:t>orderBy</a:t>
            </a:r>
            <a:r>
              <a:rPr lang="en-US" altLang="ko-KR" sz="1800" dirty="0"/>
              <a:t> </a:t>
            </a:r>
            <a:r>
              <a:rPr lang="ko-KR" altLang="en-US" sz="1800" dirty="0"/>
              <a:t>결과</a:t>
            </a:r>
            <a:r>
              <a:rPr lang="en-US" altLang="ko-KR" sz="1800" dirty="0"/>
              <a:t> </a:t>
            </a:r>
            <a:r>
              <a:rPr lang="ko-KR" altLang="en-US" sz="1800" dirty="0"/>
              <a:t>참고</a:t>
            </a:r>
            <a:r>
              <a:rPr lang="en-US" altLang="ko-KR" sz="1800" dirty="0"/>
              <a:t>(+</a:t>
            </a:r>
            <a:r>
              <a:rPr lang="ko-KR" altLang="en-US" sz="1800" dirty="0"/>
              <a:t>특정 필드가 </a:t>
            </a:r>
            <a:r>
              <a:rPr lang="en-US" altLang="ko-KR" sz="1800" dirty="0"/>
              <a:t>null</a:t>
            </a:r>
            <a:r>
              <a:rPr lang="ko-KR" altLang="en-US" sz="1800" dirty="0"/>
              <a:t>일</a:t>
            </a:r>
            <a:r>
              <a:rPr lang="en-US" altLang="ko-KR" sz="1800" dirty="0"/>
              <a:t> </a:t>
            </a:r>
            <a:r>
              <a:rPr lang="ko-KR" altLang="en-US" sz="1800" dirty="0"/>
              <a:t>때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2" algn="just">
              <a:lnSpc>
                <a:spcPct val="150000"/>
              </a:lnSpc>
            </a:pPr>
            <a:r>
              <a:rPr lang="en-US" altLang="ko-KR" sz="1400" dirty="0"/>
              <a:t>https://blog.naver.com/PostView.nhn?blogId=adamdoha&amp;logNo=222348861846&amp;redirect=Dlog&amp;widgetTypeCall=true&amp;directAccess=false</a:t>
            </a:r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  <a:p>
            <a:pPr lvl="1" algn="just">
              <a:lnSpc>
                <a:spcPct val="150000"/>
              </a:lnSpc>
            </a:pPr>
            <a:endParaRPr lang="en-US" altLang="ko-KR" sz="1600" b="1" dirty="0"/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E16FAB-EC21-41F1-8AAC-27927FC1C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36" y="1743482"/>
            <a:ext cx="653268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query.selectFrom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orderBy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0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페이징과 정렬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err="1"/>
              <a:t>페이징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offset</a:t>
            </a:r>
            <a:r>
              <a:rPr lang="ko-KR" altLang="en-US" sz="1800" dirty="0"/>
              <a:t>은 처음 위치</a:t>
            </a:r>
            <a:r>
              <a:rPr lang="en-US" altLang="ko-KR" sz="1800" dirty="0"/>
              <a:t>(0</a:t>
            </a:r>
            <a:r>
              <a:rPr lang="ko-KR" altLang="en-US" sz="1800" dirty="0"/>
              <a:t>부터 시작</a:t>
            </a:r>
            <a:r>
              <a:rPr lang="en-US" altLang="ko-KR" sz="1800" dirty="0"/>
              <a:t>), limit</a:t>
            </a:r>
            <a:r>
              <a:rPr lang="ko-KR" altLang="en-US" sz="1800" dirty="0"/>
              <a:t>은 몇 개 가져올 것인가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b="1" dirty="0"/>
          </a:p>
          <a:p>
            <a:pPr lvl="1" algn="just">
              <a:lnSpc>
                <a:spcPct val="150000"/>
              </a:lnSpc>
            </a:pPr>
            <a:endParaRPr lang="en-US" altLang="ko-KR" sz="1800" b="1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전체 레코드 수를 알고 싶다면 </a:t>
            </a:r>
            <a:r>
              <a:rPr lang="en-US" altLang="ko-KR" sz="1800" dirty="0"/>
              <a:t>fetch </a:t>
            </a:r>
            <a:r>
              <a:rPr lang="ko-KR" altLang="en-US" sz="1800" dirty="0"/>
              <a:t>대신 </a:t>
            </a:r>
            <a:r>
              <a:rPr lang="en-US" altLang="ko-KR" sz="1800" dirty="0" err="1"/>
              <a:t>fetchResults</a:t>
            </a:r>
            <a:r>
              <a:rPr lang="ko-KR" altLang="en-US" sz="1800" dirty="0"/>
              <a:t>를 수행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count </a:t>
            </a:r>
            <a:r>
              <a:rPr lang="ko-KR" altLang="en-US" sz="1600" dirty="0"/>
              <a:t>쿼리가 추가로 실행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getResults</a:t>
            </a:r>
            <a:r>
              <a:rPr lang="ko-KR" altLang="en-US" sz="1600" dirty="0"/>
              <a:t>를 통해 결과 반환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endParaRPr lang="en-US" altLang="ko-KR" sz="18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  <a:p>
            <a:pPr lvl="1" algn="just">
              <a:lnSpc>
                <a:spcPct val="150000"/>
              </a:lnSpc>
            </a:pPr>
            <a:endParaRPr lang="en-US" altLang="ko-KR" sz="1600" b="1" dirty="0"/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619714" y="6356350"/>
            <a:ext cx="734085" cy="365125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5EB073-12A8-49AE-BA00-209F0FF8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838" y="1634220"/>
            <a:ext cx="584140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query.selectFrom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orderBy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offset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CDD6EE-D3C9-4202-AD66-FDA1578D3546}"/>
              </a:ext>
            </a:extLst>
          </p:cNvPr>
          <p:cNvSpPr/>
          <p:nvPr/>
        </p:nvSpPr>
        <p:spPr>
          <a:xfrm>
            <a:off x="1597956" y="2397988"/>
            <a:ext cx="2130949" cy="3021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50E0ACE-553C-4640-8C25-0C16D8250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90" y="4449385"/>
            <a:ext cx="656461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QueryResults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query.selectFrom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orderBy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offset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limit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fetchResults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results.getTotal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() = 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results.getTotal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results.getResults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members.stream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forEach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9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그룹핑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그룹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groupBy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그룹화된 결과를 제한하려면 </a:t>
            </a:r>
            <a:r>
              <a:rPr lang="en-US" altLang="ko-KR" sz="1800" dirty="0"/>
              <a:t>having</a:t>
            </a:r>
            <a:r>
              <a:rPr lang="ko-KR" altLang="en-US" sz="1800" dirty="0"/>
              <a:t>절과 함께 사용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  <a:p>
            <a:pPr lvl="1" algn="just">
              <a:lnSpc>
                <a:spcPct val="150000"/>
              </a:lnSpc>
            </a:pPr>
            <a:endParaRPr lang="en-US" altLang="ko-KR" sz="1600" b="1" dirty="0"/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929AA6-80C0-4995-B777-602FDBB566A7}"/>
              </a:ext>
            </a:extLst>
          </p:cNvPr>
          <p:cNvSpPr/>
          <p:nvPr/>
        </p:nvSpPr>
        <p:spPr>
          <a:xfrm>
            <a:off x="1115833" y="2175407"/>
            <a:ext cx="848084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List&lt;Tuple&gt; members = </a:t>
            </a:r>
            <a:r>
              <a:rPr lang="en-US" altLang="ko-KR" dirty="0" err="1"/>
              <a:t>query.select</a:t>
            </a:r>
            <a:r>
              <a:rPr lang="en-US" altLang="ko-KR" dirty="0"/>
              <a:t>(</a:t>
            </a:r>
            <a:r>
              <a:rPr lang="en-US" altLang="ko-KR" dirty="0" err="1"/>
              <a:t>qMember.username,qMember.age.avg</a:t>
            </a:r>
            <a:r>
              <a:rPr lang="en-US" altLang="ko-KR" dirty="0"/>
              <a:t>(),</a:t>
            </a:r>
            <a:r>
              <a:rPr lang="en-US" altLang="ko-KR" dirty="0" err="1"/>
              <a:t>qMember.age.sum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        .from(</a:t>
            </a:r>
            <a:r>
              <a:rPr lang="en-US" altLang="ko-KR" dirty="0" err="1"/>
              <a:t>qMember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.</a:t>
            </a:r>
            <a:r>
              <a:rPr lang="en-US" altLang="ko-KR" dirty="0" err="1"/>
              <a:t>groupBy</a:t>
            </a:r>
            <a:r>
              <a:rPr lang="en-US" altLang="ko-KR" dirty="0"/>
              <a:t>(</a:t>
            </a:r>
            <a:r>
              <a:rPr lang="en-US" altLang="ko-KR" dirty="0" err="1"/>
              <a:t>qMember.username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.fetch();</a:t>
            </a:r>
          </a:p>
          <a:p>
            <a:r>
              <a:rPr lang="en-US" altLang="ko-KR" dirty="0"/>
              <a:t>            for(Tuple </a:t>
            </a:r>
            <a:r>
              <a:rPr lang="en-US" altLang="ko-KR" dirty="0" err="1"/>
              <a:t>member:members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           String username = (String) </a:t>
            </a:r>
            <a:r>
              <a:rPr lang="en-US" altLang="ko-KR" dirty="0" err="1"/>
              <a:t>member.toArray</a:t>
            </a:r>
            <a:r>
              <a:rPr lang="en-US" altLang="ko-KR" dirty="0"/>
              <a:t>()[0];</a:t>
            </a:r>
          </a:p>
          <a:p>
            <a:r>
              <a:rPr lang="en-US" altLang="ko-KR" dirty="0"/>
              <a:t>                Double </a:t>
            </a:r>
            <a:r>
              <a:rPr lang="en-US" altLang="ko-KR" dirty="0" err="1"/>
              <a:t>ageAvg</a:t>
            </a:r>
            <a:r>
              <a:rPr lang="en-US" altLang="ko-KR" dirty="0"/>
              <a:t> = (Double) </a:t>
            </a:r>
            <a:r>
              <a:rPr lang="en-US" altLang="ko-KR" dirty="0" err="1"/>
              <a:t>member.toArray</a:t>
            </a:r>
            <a:r>
              <a:rPr lang="en-US" altLang="ko-KR" dirty="0"/>
              <a:t>()[1];</a:t>
            </a:r>
          </a:p>
          <a:p>
            <a:r>
              <a:rPr lang="en-US" altLang="ko-KR" dirty="0"/>
              <a:t>                Integer </a:t>
            </a:r>
            <a:r>
              <a:rPr lang="en-US" altLang="ko-KR" dirty="0" err="1"/>
              <a:t>ageSum</a:t>
            </a:r>
            <a:r>
              <a:rPr lang="en-US" altLang="ko-KR" dirty="0"/>
              <a:t> = (Integer) </a:t>
            </a:r>
            <a:r>
              <a:rPr lang="en-US" altLang="ko-KR" dirty="0" err="1"/>
              <a:t>member.toArray</a:t>
            </a:r>
            <a:r>
              <a:rPr lang="en-US" altLang="ko-KR" dirty="0"/>
              <a:t>()[2];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System.out.printf</a:t>
            </a:r>
            <a:r>
              <a:rPr lang="en-US" altLang="ko-KR" dirty="0"/>
              <a:t>("%s,%.2f,%d\n",</a:t>
            </a:r>
            <a:r>
              <a:rPr lang="en-US" altLang="ko-KR" dirty="0" err="1"/>
              <a:t>username,ageAvg,ageSum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14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조인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조인은 </a:t>
            </a:r>
            <a:r>
              <a:rPr lang="en-US" altLang="ko-KR" sz="1800" dirty="0" err="1"/>
              <a:t>innerJoin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leftJoin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rightJoin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fullJoin</a:t>
            </a:r>
            <a:r>
              <a:rPr lang="ko-KR" altLang="en-US" sz="1800" dirty="0"/>
              <a:t>을 사용할 수 있음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JPQL</a:t>
            </a:r>
            <a:r>
              <a:rPr lang="ko-KR" altLang="en-US" sz="1800" dirty="0"/>
              <a:t>의 </a:t>
            </a:r>
            <a:r>
              <a:rPr lang="en-US" altLang="ko-KR" sz="1800" dirty="0"/>
              <a:t>on</a:t>
            </a:r>
            <a:r>
              <a:rPr lang="ko-KR" altLang="en-US" sz="1800" dirty="0"/>
              <a:t>과 성능 최적화를 위한 </a:t>
            </a:r>
            <a:r>
              <a:rPr lang="en-US" altLang="ko-KR" sz="1800" dirty="0"/>
              <a:t>fetch </a:t>
            </a:r>
            <a:r>
              <a:rPr lang="ko-KR" altLang="en-US" sz="1800" dirty="0"/>
              <a:t>조인도 사용할 수 있음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  <a:p>
            <a:pPr lvl="1" algn="just">
              <a:lnSpc>
                <a:spcPct val="150000"/>
              </a:lnSpc>
            </a:pPr>
            <a:endParaRPr lang="en-US" altLang="ko-KR" sz="1600" b="1" dirty="0"/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F059F3-633D-4829-8121-1E228C2AA361}"/>
              </a:ext>
            </a:extLst>
          </p:cNvPr>
          <p:cNvSpPr/>
          <p:nvPr/>
        </p:nvSpPr>
        <p:spPr>
          <a:xfrm>
            <a:off x="1104572" y="2159508"/>
            <a:ext cx="1018297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QTeam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 err="1">
                <a:highlight>
                  <a:srgbClr val="FFFF00"/>
                </a:highlight>
              </a:rPr>
              <a:t>qTeam</a:t>
            </a:r>
            <a:r>
              <a:rPr lang="en-US" altLang="ko-KR" dirty="0">
                <a:highlight>
                  <a:srgbClr val="FFFF00"/>
                </a:highlight>
              </a:rPr>
              <a:t> = new </a:t>
            </a:r>
            <a:r>
              <a:rPr lang="en-US" altLang="ko-KR" dirty="0" err="1">
                <a:highlight>
                  <a:srgbClr val="FFFF00"/>
                </a:highlight>
              </a:rPr>
              <a:t>QTeam</a:t>
            </a:r>
            <a:r>
              <a:rPr lang="en-US" altLang="ko-KR" dirty="0">
                <a:highlight>
                  <a:srgbClr val="FFFF00"/>
                </a:highlight>
              </a:rPr>
              <a:t>("t");</a:t>
            </a:r>
          </a:p>
          <a:p>
            <a:endParaRPr lang="en-US" altLang="ko-KR" dirty="0"/>
          </a:p>
          <a:p>
            <a:r>
              <a:rPr lang="en-US" altLang="ko-KR" dirty="0"/>
              <a:t>List&lt;Member&gt; members = </a:t>
            </a:r>
            <a:r>
              <a:rPr lang="en-US" altLang="ko-KR" dirty="0" err="1"/>
              <a:t>query.selectFrom</a:t>
            </a:r>
            <a:r>
              <a:rPr lang="en-US" altLang="ko-KR" dirty="0"/>
              <a:t>(</a:t>
            </a:r>
            <a:r>
              <a:rPr lang="en-US" altLang="ko-KR" dirty="0" err="1"/>
              <a:t>qMember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>
                <a:highlight>
                  <a:srgbClr val="FFFF00"/>
                </a:highlight>
              </a:rPr>
              <a:t>.join(</a:t>
            </a:r>
            <a:r>
              <a:rPr lang="en-US" altLang="ko-KR" dirty="0" err="1">
                <a:highlight>
                  <a:srgbClr val="FFFF00"/>
                </a:highlight>
              </a:rPr>
              <a:t>qMember.team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qTeam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dirty="0"/>
              <a:t>                    .where(</a:t>
            </a:r>
            <a:r>
              <a:rPr lang="en-US" altLang="ko-KR" dirty="0" err="1"/>
              <a:t>qTeam.name.eq</a:t>
            </a:r>
            <a:r>
              <a:rPr lang="en-US" altLang="ko-KR" dirty="0"/>
              <a:t>("</a:t>
            </a:r>
            <a:r>
              <a:rPr lang="en-US" altLang="ko-KR" dirty="0" err="1"/>
              <a:t>teamB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                    .fetch();</a:t>
            </a:r>
          </a:p>
          <a:p>
            <a:r>
              <a:rPr lang="en-US" altLang="ko-KR" dirty="0" err="1"/>
              <a:t>members.stream</a:t>
            </a:r>
            <a:r>
              <a:rPr lang="en-US" altLang="ko-KR" dirty="0"/>
              <a:t>().</a:t>
            </a:r>
            <a:r>
              <a:rPr lang="en-US" altLang="ko-KR" dirty="0" err="1"/>
              <a:t>forEach</a:t>
            </a:r>
            <a:r>
              <a:rPr lang="en-US" altLang="ko-KR" dirty="0"/>
              <a:t>(m-&gt;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m.getUsername</a:t>
            </a:r>
            <a:r>
              <a:rPr lang="en-US" altLang="ko-KR" dirty="0"/>
              <a:t>() = " + </a:t>
            </a:r>
            <a:r>
              <a:rPr lang="en-US" altLang="ko-KR" dirty="0" err="1"/>
              <a:t>m.getUsername</a:t>
            </a:r>
            <a:r>
              <a:rPr lang="en-US" altLang="ko-KR" dirty="0"/>
              <a:t>()));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F8BB87-319B-44F9-9621-CC5B8E97F554}"/>
              </a:ext>
            </a:extLst>
          </p:cNvPr>
          <p:cNvSpPr/>
          <p:nvPr/>
        </p:nvSpPr>
        <p:spPr>
          <a:xfrm>
            <a:off x="1104571" y="4299496"/>
            <a:ext cx="1018297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QTeam</a:t>
            </a:r>
            <a:r>
              <a:rPr lang="en-US" altLang="ko-KR" dirty="0"/>
              <a:t> </a:t>
            </a:r>
            <a:r>
              <a:rPr lang="en-US" altLang="ko-KR" dirty="0" err="1"/>
              <a:t>qTeam</a:t>
            </a:r>
            <a:r>
              <a:rPr lang="en-US" altLang="ko-KR" dirty="0"/>
              <a:t> = new </a:t>
            </a:r>
            <a:r>
              <a:rPr lang="en-US" altLang="ko-KR" dirty="0" err="1"/>
              <a:t>QTeam</a:t>
            </a:r>
            <a:r>
              <a:rPr lang="en-US" altLang="ko-KR" dirty="0"/>
              <a:t>("t");</a:t>
            </a:r>
          </a:p>
          <a:p>
            <a:endParaRPr lang="en-US" altLang="ko-KR" dirty="0"/>
          </a:p>
          <a:p>
            <a:r>
              <a:rPr lang="en-US" altLang="ko-KR" dirty="0"/>
              <a:t>List&lt;Member&gt; members = </a:t>
            </a:r>
            <a:r>
              <a:rPr lang="en-US" altLang="ko-KR" dirty="0" err="1"/>
              <a:t>query.selectFrom</a:t>
            </a:r>
            <a:r>
              <a:rPr lang="en-US" altLang="ko-KR" dirty="0"/>
              <a:t>(</a:t>
            </a:r>
            <a:r>
              <a:rPr lang="en-US" altLang="ko-KR" dirty="0" err="1"/>
              <a:t>qMember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.join(</a:t>
            </a:r>
            <a:r>
              <a:rPr lang="en-US" altLang="ko-KR" dirty="0" err="1"/>
              <a:t>qMember.team</a:t>
            </a:r>
            <a:r>
              <a:rPr lang="en-US" altLang="ko-KR" dirty="0"/>
              <a:t>, </a:t>
            </a:r>
            <a:r>
              <a:rPr lang="en-US" altLang="ko-KR" dirty="0" err="1"/>
              <a:t>qTeam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>
                <a:highlight>
                  <a:srgbClr val="FFFF00"/>
                </a:highlight>
              </a:rPr>
              <a:t>.on(</a:t>
            </a:r>
            <a:r>
              <a:rPr lang="en-US" altLang="ko-KR" dirty="0" err="1">
                <a:highlight>
                  <a:srgbClr val="FFFF00"/>
                </a:highlight>
              </a:rPr>
              <a:t>qTeam.name.eq</a:t>
            </a:r>
            <a:r>
              <a:rPr lang="en-US" altLang="ko-KR" dirty="0">
                <a:highlight>
                  <a:srgbClr val="FFFF00"/>
                </a:highlight>
              </a:rPr>
              <a:t>("</a:t>
            </a:r>
            <a:r>
              <a:rPr lang="en-US" altLang="ko-KR" dirty="0" err="1">
                <a:highlight>
                  <a:srgbClr val="FFFF00"/>
                </a:highlight>
              </a:rPr>
              <a:t>teamB</a:t>
            </a:r>
            <a:r>
              <a:rPr lang="en-US" altLang="ko-KR" dirty="0">
                <a:highlight>
                  <a:srgbClr val="FFFF00"/>
                </a:highlight>
              </a:rPr>
              <a:t>"))</a:t>
            </a:r>
          </a:p>
          <a:p>
            <a:r>
              <a:rPr lang="en-US" altLang="ko-KR" dirty="0"/>
              <a:t>                    .fetch();</a:t>
            </a:r>
          </a:p>
          <a:p>
            <a:r>
              <a:rPr lang="en-US" altLang="ko-KR" dirty="0" err="1"/>
              <a:t>members.stream</a:t>
            </a:r>
            <a:r>
              <a:rPr lang="en-US" altLang="ko-KR" dirty="0"/>
              <a:t>().</a:t>
            </a:r>
            <a:r>
              <a:rPr lang="en-US" altLang="ko-KR" dirty="0" err="1"/>
              <a:t>forEach</a:t>
            </a:r>
            <a:r>
              <a:rPr lang="en-US" altLang="ko-KR" dirty="0"/>
              <a:t>(m-&gt;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m.getUsername</a:t>
            </a:r>
            <a:r>
              <a:rPr lang="en-US" altLang="ko-KR" dirty="0"/>
              <a:t>() = " + </a:t>
            </a:r>
            <a:r>
              <a:rPr lang="en-US" altLang="ko-KR" dirty="0" err="1"/>
              <a:t>m.getUsername</a:t>
            </a:r>
            <a:r>
              <a:rPr lang="en-US" altLang="ko-KR" dirty="0"/>
              <a:t>()));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2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조인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페치 조인 사용 예시</a:t>
            </a: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 b="1"/>
          </a:p>
          <a:p>
            <a:pPr lvl="1" algn="just">
              <a:lnSpc>
                <a:spcPct val="150000"/>
              </a:lnSpc>
            </a:pPr>
            <a:endParaRPr lang="en-US" altLang="ko-KR" sz="180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72B8E1-D4E6-4444-BCEC-8FDB72F9ABD5}"/>
              </a:ext>
            </a:extLst>
          </p:cNvPr>
          <p:cNvSpPr/>
          <p:nvPr/>
        </p:nvSpPr>
        <p:spPr>
          <a:xfrm>
            <a:off x="1099929" y="1702535"/>
            <a:ext cx="1050102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List&lt;Member&gt; members = </a:t>
            </a:r>
            <a:r>
              <a:rPr lang="en-US" altLang="ko-KR" dirty="0" err="1"/>
              <a:t>query.selectFrom</a:t>
            </a:r>
            <a:r>
              <a:rPr lang="en-US" altLang="ko-KR" dirty="0"/>
              <a:t>(</a:t>
            </a:r>
            <a:r>
              <a:rPr lang="en-US" altLang="ko-KR" dirty="0" err="1"/>
              <a:t>qMember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.join(</a:t>
            </a:r>
            <a:r>
              <a:rPr lang="en-US" altLang="ko-KR" dirty="0" err="1"/>
              <a:t>qMember.team</a:t>
            </a:r>
            <a:r>
              <a:rPr lang="en-US" altLang="ko-KR" dirty="0"/>
              <a:t>, </a:t>
            </a:r>
            <a:r>
              <a:rPr lang="en-US" altLang="ko-KR" dirty="0" err="1"/>
              <a:t>qTeam</a:t>
            </a:r>
            <a:r>
              <a:rPr lang="en-US" altLang="ko-KR" dirty="0"/>
              <a:t>).</a:t>
            </a:r>
            <a:r>
              <a:rPr lang="en-US" altLang="ko-KR" dirty="0" err="1">
                <a:highlight>
                  <a:srgbClr val="FFFF00"/>
                </a:highlight>
              </a:rPr>
              <a:t>fetchJoin</a:t>
            </a:r>
            <a:r>
              <a:rPr lang="en-US" altLang="ko-KR" dirty="0">
                <a:highlight>
                  <a:srgbClr val="FFFF00"/>
                </a:highlight>
              </a:rPr>
              <a:t>()</a:t>
            </a:r>
          </a:p>
          <a:p>
            <a:r>
              <a:rPr lang="en-US" altLang="ko-KR" dirty="0"/>
              <a:t>                    .fetch();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members.stream</a:t>
            </a:r>
            <a:r>
              <a:rPr lang="en-US" altLang="ko-KR" dirty="0"/>
              <a:t>().</a:t>
            </a:r>
            <a:r>
              <a:rPr lang="en-US" altLang="ko-KR" dirty="0" err="1"/>
              <a:t>forEach</a:t>
            </a:r>
            <a:r>
              <a:rPr lang="en-US" altLang="ko-KR" dirty="0"/>
              <a:t>(m-&gt; </a:t>
            </a:r>
            <a:r>
              <a:rPr lang="en-US" altLang="ko-KR" dirty="0" err="1"/>
              <a:t>System.out.println</a:t>
            </a:r>
            <a:r>
              <a:rPr lang="en-US" altLang="ko-KR" dirty="0"/>
              <a:t>("team name = " + </a:t>
            </a:r>
            <a:r>
              <a:rPr lang="en-US" altLang="ko-KR" dirty="0" err="1"/>
              <a:t>m.getTeam</a:t>
            </a:r>
            <a:r>
              <a:rPr lang="en-US" altLang="ko-KR" dirty="0"/>
              <a:t>().</a:t>
            </a:r>
            <a:r>
              <a:rPr lang="en-US" altLang="ko-KR" dirty="0" err="1"/>
              <a:t>getName</a:t>
            </a:r>
            <a:r>
              <a:rPr lang="en-US" altLang="ko-KR" dirty="0"/>
              <a:t>()));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6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프로젝션 결과 반환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err="1"/>
              <a:t>프로젝션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select </a:t>
            </a:r>
            <a:r>
              <a:rPr lang="ko-KR" altLang="en-US" sz="1800" dirty="0"/>
              <a:t>절에 조회 대상을 지정하는 것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속성이 많거나 크기가 큰 데이터가 함께 조회되는 것을 원하지 않을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전용 </a:t>
            </a:r>
            <a:r>
              <a:rPr lang="en-US" altLang="ko-KR" sz="1800" dirty="0"/>
              <a:t>DTO</a:t>
            </a:r>
            <a:r>
              <a:rPr lang="ko-KR" altLang="en-US" sz="1800" dirty="0"/>
              <a:t>에 결과를 매핑할 수 있음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/>
              <a:t>여러 컬럼 반환과 </a:t>
            </a:r>
            <a:r>
              <a:rPr lang="ko-KR" altLang="en-US" sz="2000" b="1" dirty="0" err="1"/>
              <a:t>튜플</a:t>
            </a:r>
            <a:endParaRPr lang="en-US" altLang="ko-KR" sz="2000" b="1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ko-KR" altLang="en-US" sz="1800" dirty="0"/>
              <a:t> 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  <a:p>
            <a:pPr lvl="1" algn="just">
              <a:lnSpc>
                <a:spcPct val="150000"/>
              </a:lnSpc>
            </a:pPr>
            <a:endParaRPr lang="en-US" altLang="ko-KR" sz="1600" b="1" dirty="0"/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DBB85-2CC4-4B0C-8326-E817E35260B0}"/>
              </a:ext>
            </a:extLst>
          </p:cNvPr>
          <p:cNvSpPr/>
          <p:nvPr/>
        </p:nvSpPr>
        <p:spPr>
          <a:xfrm>
            <a:off x="639359" y="3181758"/>
            <a:ext cx="1040249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List&lt;Tuple&gt; members = </a:t>
            </a:r>
            <a:r>
              <a:rPr lang="en-US" altLang="ko-KR" dirty="0" err="1"/>
              <a:t>query.select</a:t>
            </a:r>
            <a:r>
              <a:rPr lang="en-US" altLang="ko-KR" dirty="0"/>
              <a:t>(</a:t>
            </a:r>
            <a:r>
              <a:rPr lang="en-US" altLang="ko-KR" dirty="0" err="1"/>
              <a:t>qMember.username,qMember.age.avg</a:t>
            </a:r>
            <a:r>
              <a:rPr lang="en-US" altLang="ko-KR" dirty="0"/>
              <a:t>(),</a:t>
            </a:r>
            <a:r>
              <a:rPr lang="en-US" altLang="ko-KR" dirty="0" err="1"/>
              <a:t>qMember.age.sum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        .from(</a:t>
            </a:r>
            <a:r>
              <a:rPr lang="en-US" altLang="ko-KR" dirty="0" err="1"/>
              <a:t>qMember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.</a:t>
            </a:r>
            <a:r>
              <a:rPr lang="en-US" altLang="ko-KR" dirty="0" err="1"/>
              <a:t>groupBy</a:t>
            </a:r>
            <a:r>
              <a:rPr lang="en-US" altLang="ko-KR" dirty="0"/>
              <a:t>(</a:t>
            </a:r>
            <a:r>
              <a:rPr lang="en-US" altLang="ko-KR" dirty="0" err="1"/>
              <a:t>qMember.username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.fetch();</a:t>
            </a:r>
          </a:p>
          <a:p>
            <a:r>
              <a:rPr lang="en-US" altLang="ko-KR" dirty="0"/>
              <a:t>            String s = (String) </a:t>
            </a:r>
            <a:r>
              <a:rPr lang="en-US" altLang="ko-KR" dirty="0" err="1">
                <a:highlight>
                  <a:srgbClr val="FFFF00"/>
                </a:highlight>
              </a:rPr>
              <a:t>members.get</a:t>
            </a:r>
            <a:r>
              <a:rPr lang="en-US" altLang="ko-KR" dirty="0">
                <a:highlight>
                  <a:srgbClr val="FFFF00"/>
                </a:highlight>
              </a:rPr>
              <a:t>(0)</a:t>
            </a:r>
            <a:r>
              <a:rPr lang="en-US" altLang="ko-KR" dirty="0"/>
              <a:t>.</a:t>
            </a:r>
            <a:r>
              <a:rPr lang="en-US" altLang="ko-KR" dirty="0" err="1"/>
              <a:t>toArray</a:t>
            </a:r>
            <a:r>
              <a:rPr lang="en-US" altLang="ko-KR" dirty="0"/>
              <a:t>()[0];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("name = " + s);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3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QueryDSL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개요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SQL, JPQL</a:t>
            </a:r>
            <a:r>
              <a:rPr lang="ko-KR" altLang="en-US" dirty="0"/>
              <a:t>을 코드로 작성할 수 있도록 도와주는 </a:t>
            </a:r>
            <a:r>
              <a:rPr lang="ko-KR" altLang="en-US" dirty="0" err="1"/>
              <a:t>빌더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JPA Criteria</a:t>
            </a:r>
            <a:r>
              <a:rPr lang="ko-KR" altLang="en-US" dirty="0"/>
              <a:t>에 비해 편리하고 실용적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SQL, JPQL</a:t>
            </a:r>
            <a:r>
              <a:rPr lang="ko-KR" altLang="en-US" sz="2000" b="1" dirty="0"/>
              <a:t>의 문제점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SQL, JPQL</a:t>
            </a:r>
            <a:r>
              <a:rPr lang="ko-KR" altLang="en-US" sz="1600" dirty="0"/>
              <a:t>은 문자열이기 때문에 </a:t>
            </a:r>
            <a:r>
              <a:rPr lang="en-US" altLang="ko-KR" sz="1600" dirty="0"/>
              <a:t>type-check</a:t>
            </a:r>
            <a:r>
              <a:rPr lang="ko-KR" altLang="en-US" sz="1600" dirty="0"/>
              <a:t>가 불가능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컴파일 단계에서 해당 로직 동작 확인 불가능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QueryDSL</a:t>
            </a:r>
            <a:r>
              <a:rPr lang="ko-KR" altLang="en-US" sz="2000" b="1" dirty="0"/>
              <a:t>의 장점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문자가 아닌 코드로 작성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ko-KR" altLang="en-US" sz="1600" dirty="0"/>
              <a:t>컴파일 시점에 문법 오류를 발견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IDE</a:t>
            </a:r>
            <a:r>
              <a:rPr lang="ko-KR" altLang="en-US" sz="1600" dirty="0"/>
              <a:t>의 도움을 받아 쉽게 작성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동적 쿼리 작성이 편리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Q-type class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QueryDSL</a:t>
            </a:r>
            <a:r>
              <a:rPr lang="en-US" altLang="ko-KR" sz="1600" dirty="0"/>
              <a:t> </a:t>
            </a:r>
            <a:r>
              <a:rPr lang="ko-KR" altLang="en-US" sz="1600" dirty="0"/>
              <a:t>설정을 성공적으로 마치면 </a:t>
            </a:r>
            <a:r>
              <a:rPr lang="en-US" altLang="ko-KR" sz="1600" dirty="0">
                <a:solidFill>
                  <a:srgbClr val="0000FF"/>
                </a:solidFill>
              </a:rPr>
              <a:t>@Entity</a:t>
            </a:r>
            <a:r>
              <a:rPr lang="ko-KR" altLang="en-US" sz="1600" dirty="0">
                <a:solidFill>
                  <a:srgbClr val="0000FF"/>
                </a:solidFill>
              </a:rPr>
              <a:t>가 붙은 클래스를 찾아</a:t>
            </a:r>
            <a:r>
              <a:rPr lang="ko-KR" altLang="en-US" sz="1600" dirty="0"/>
              <a:t> 자동으로 생성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프로젝션 결과 반환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프로젝션</a:t>
            </a:r>
            <a:r>
              <a:rPr lang="en-US" altLang="ko-KR" sz="2000" b="1"/>
              <a:t>(DTO</a:t>
            </a:r>
            <a:r>
              <a:rPr lang="ko-KR" altLang="en-US" sz="2000" b="1"/>
              <a:t>클래스로 결과 받기</a:t>
            </a:r>
            <a:r>
              <a:rPr lang="en-US" altLang="ko-KR" sz="2000" b="1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전용 </a:t>
            </a:r>
            <a:r>
              <a:rPr lang="en-US" altLang="ko-KR" sz="1800"/>
              <a:t>DTO </a:t>
            </a:r>
            <a:r>
              <a:rPr lang="ko-KR" altLang="en-US" sz="1800"/>
              <a:t>사용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r>
              <a:rPr lang="ko-KR" altLang="en-US" sz="1800"/>
              <a:t>생성자 조회</a:t>
            </a:r>
            <a:r>
              <a:rPr lang="en-US" altLang="ko-KR" sz="1800"/>
              <a:t>, Setter</a:t>
            </a:r>
            <a:r>
              <a:rPr lang="ko-KR" altLang="en-US" sz="1800"/>
              <a:t>조회</a:t>
            </a:r>
            <a:r>
              <a:rPr lang="en-US" altLang="ko-KR" sz="1800"/>
              <a:t>, Field</a:t>
            </a:r>
            <a:r>
              <a:rPr lang="ko-KR" altLang="en-US" sz="1800"/>
              <a:t>직접 조회 방법이 있음</a:t>
            </a:r>
            <a:endParaRPr lang="en-US" altLang="ko-KR" sz="1800"/>
          </a:p>
          <a:p>
            <a:pPr lvl="1" algn="just">
              <a:lnSpc>
                <a:spcPct val="150000"/>
              </a:lnSpc>
            </a:pPr>
            <a:endParaRPr lang="en-US" altLang="ko-KR" sz="1800"/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생성자 조회</a:t>
            </a:r>
            <a:endParaRPr lang="en-US" altLang="ko-KR" sz="1800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ko-KR" altLang="en-US" sz="1800"/>
              <a:t> </a:t>
            </a: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/>
          </a:p>
          <a:p>
            <a:pPr lvl="1" algn="just">
              <a:lnSpc>
                <a:spcPct val="150000"/>
              </a:lnSpc>
            </a:pPr>
            <a:endParaRPr lang="en-US" altLang="ko-KR" sz="1600" b="1"/>
          </a:p>
          <a:p>
            <a:pPr lvl="1" algn="just">
              <a:lnSpc>
                <a:spcPct val="150000"/>
              </a:lnSpc>
            </a:pPr>
            <a:endParaRPr lang="en-US" altLang="ko-KR" sz="180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963219-725F-4F47-9232-1532E33A8C94}"/>
              </a:ext>
            </a:extLst>
          </p:cNvPr>
          <p:cNvSpPr/>
          <p:nvPr/>
        </p:nvSpPr>
        <p:spPr>
          <a:xfrm>
            <a:off x="530552" y="3429000"/>
            <a:ext cx="645864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List&lt;MemberDTO&gt; members = query</a:t>
            </a:r>
          </a:p>
          <a:p>
            <a:r>
              <a:rPr lang="en-US" altLang="ko-KR"/>
              <a:t>                    .select(Projections.</a:t>
            </a:r>
            <a:r>
              <a:rPr lang="en-US" altLang="ko-KR">
                <a:highlight>
                  <a:srgbClr val="FFFF00"/>
                </a:highlight>
              </a:rPr>
              <a:t>constructor</a:t>
            </a:r>
            <a:r>
              <a:rPr lang="en-US" altLang="ko-KR"/>
              <a:t>(MemberDTO.class,</a:t>
            </a:r>
          </a:p>
          <a:p>
            <a:r>
              <a:rPr lang="en-US" altLang="ko-KR"/>
              <a:t>                            qMember.username,</a:t>
            </a:r>
          </a:p>
          <a:p>
            <a:r>
              <a:rPr lang="en-US" altLang="ko-KR"/>
              <a:t>                            qMember.age))</a:t>
            </a:r>
          </a:p>
          <a:p>
            <a:r>
              <a:rPr lang="en-US" altLang="ko-KR"/>
              <a:t>                    .from(qMember)</a:t>
            </a:r>
          </a:p>
          <a:p>
            <a:r>
              <a:rPr lang="en-US" altLang="ko-KR"/>
              <a:t>                    .fetch();</a:t>
            </a:r>
          </a:p>
          <a:p>
            <a:r>
              <a:rPr lang="en-US" altLang="ko-KR"/>
              <a:t>            members.stream().forEach(m-&gt; System.out.println("m.getName() = " + m.getName()));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3FF5CF-B9C6-4F7E-93B7-51BE7AAB039C}"/>
              </a:ext>
            </a:extLst>
          </p:cNvPr>
          <p:cNvGrpSpPr/>
          <p:nvPr/>
        </p:nvGrpSpPr>
        <p:grpSpPr>
          <a:xfrm>
            <a:off x="7226387" y="2748479"/>
            <a:ext cx="4714239" cy="3293209"/>
            <a:chOff x="7226387" y="2748479"/>
            <a:chExt cx="4714239" cy="3293209"/>
          </a:xfrm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EF10A3E0-1E73-438B-BCED-AFEDD7358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6387" y="2748479"/>
              <a:ext cx="4714239" cy="3293209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Arial Unicode MS"/>
                  <a:ea typeface="JetBrains Mono"/>
                </a:rPr>
                <a:t>@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Arial Unicode MS"/>
                  <a:ea typeface="JetBrains Mono"/>
                </a:rPr>
                <a:t>Getter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Arial Unicode MS"/>
                  <a:ea typeface="JetBrains Mono"/>
                </a:rPr>
                <a:t>@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BBB529"/>
                  </a:solidFill>
                  <a:effectLst/>
                  <a:latin typeface="Arial Unicode MS"/>
                  <a:ea typeface="JetBrains Mono"/>
                </a:rPr>
                <a:t>Setter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BB529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class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MemberDTO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{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String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Integer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age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Arial Unicode MS"/>
                  <a:ea typeface="JetBrains Mono"/>
                </a:rPr>
                <a:t>MemberDTO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(){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FFC66D"/>
                  </a:solidFill>
                  <a:effectLst/>
                  <a:latin typeface="Arial Unicode MS"/>
                  <a:ea typeface="JetBrains Mono"/>
                </a:rPr>
                <a:t>MemberDTO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String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Integer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age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) {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this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name 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this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age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age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}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EC24E53-3359-4F94-9BF6-40BCFD3D89F9}"/>
                </a:ext>
              </a:extLst>
            </p:cNvPr>
            <p:cNvSpPr/>
            <p:nvPr/>
          </p:nvSpPr>
          <p:spPr>
            <a:xfrm>
              <a:off x="7490701" y="3554554"/>
              <a:ext cx="1323152" cy="24971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09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프로젝션 결과 반환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Setter</a:t>
            </a:r>
            <a:r>
              <a:rPr lang="ko-KR" altLang="en-US" sz="2000" b="1" dirty="0"/>
              <a:t> 조회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기본</a:t>
            </a:r>
            <a:r>
              <a:rPr lang="en-US" altLang="ko-KR" sz="1600" dirty="0"/>
              <a:t> </a:t>
            </a:r>
            <a:r>
              <a:rPr lang="ko-KR" altLang="en-US" sz="1600" dirty="0"/>
              <a:t>생성자 없으면 에러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DTO</a:t>
            </a:r>
            <a:r>
              <a:rPr lang="ko-KR" altLang="en-US" sz="1600" dirty="0"/>
              <a:t>의 이름에 맞춰줘야 함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/>
              <a:t>필드 직접 조회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  <a:p>
            <a:pPr lvl="1" algn="just">
              <a:lnSpc>
                <a:spcPct val="150000"/>
              </a:lnSpc>
            </a:pPr>
            <a:endParaRPr lang="en-US" altLang="ko-KR" sz="1600" b="1" dirty="0"/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6325FE-DD20-4C1F-9AAB-84505AFF982B}"/>
              </a:ext>
            </a:extLst>
          </p:cNvPr>
          <p:cNvSpPr/>
          <p:nvPr/>
        </p:nvSpPr>
        <p:spPr>
          <a:xfrm>
            <a:off x="678511" y="1285985"/>
            <a:ext cx="9189057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List&lt;</a:t>
            </a:r>
            <a:r>
              <a:rPr lang="en-US" altLang="ko-KR" dirty="0" err="1"/>
              <a:t>MemberDTO</a:t>
            </a:r>
            <a:r>
              <a:rPr lang="en-US" altLang="ko-KR" dirty="0"/>
              <a:t>&gt; members = query</a:t>
            </a:r>
          </a:p>
          <a:p>
            <a:r>
              <a:rPr lang="en-US" altLang="ko-KR" dirty="0"/>
              <a:t>                    .select(</a:t>
            </a:r>
            <a:r>
              <a:rPr lang="en-US" altLang="ko-KR" dirty="0" err="1"/>
              <a:t>Projections.</a:t>
            </a:r>
            <a:r>
              <a:rPr lang="en-US" altLang="ko-KR" dirty="0" err="1">
                <a:highlight>
                  <a:srgbClr val="FFFF00"/>
                </a:highlight>
              </a:rPr>
              <a:t>bean</a:t>
            </a:r>
            <a:r>
              <a:rPr lang="en-US" altLang="ko-KR" dirty="0"/>
              <a:t>(</a:t>
            </a:r>
            <a:r>
              <a:rPr lang="en-US" altLang="ko-KR" dirty="0" err="1"/>
              <a:t>MemberDTO.class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            qMember.username.</a:t>
            </a:r>
            <a:r>
              <a:rPr lang="en-US" altLang="ko-KR" dirty="0">
                <a:highlight>
                  <a:srgbClr val="FFFF00"/>
                </a:highlight>
              </a:rPr>
              <a:t>as("name")</a:t>
            </a:r>
            <a:r>
              <a:rPr lang="en-US" altLang="ko-KR" dirty="0"/>
              <a:t>, //entity username, </a:t>
            </a:r>
            <a:r>
              <a:rPr lang="ko-KR" altLang="en-US" dirty="0"/>
              <a:t>전용</a:t>
            </a:r>
            <a:r>
              <a:rPr lang="en-US" altLang="ko-KR" dirty="0" err="1"/>
              <a:t>dto</a:t>
            </a:r>
            <a:r>
              <a:rPr lang="en-US" altLang="ko-KR" dirty="0"/>
              <a:t> name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qMember.age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        .from(</a:t>
            </a:r>
            <a:r>
              <a:rPr lang="en-US" altLang="ko-KR" dirty="0" err="1"/>
              <a:t>qMember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.fetch();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members.stream</a:t>
            </a:r>
            <a:r>
              <a:rPr lang="en-US" altLang="ko-KR" dirty="0"/>
              <a:t>().</a:t>
            </a:r>
            <a:r>
              <a:rPr lang="en-US" altLang="ko-KR" dirty="0" err="1"/>
              <a:t>forEach</a:t>
            </a:r>
            <a:r>
              <a:rPr lang="en-US" altLang="ko-KR" dirty="0"/>
              <a:t>(m-&gt;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m.getName</a:t>
            </a:r>
            <a:r>
              <a:rPr lang="en-US" altLang="ko-KR" dirty="0"/>
              <a:t>() = " + </a:t>
            </a:r>
            <a:r>
              <a:rPr lang="en-US" altLang="ko-KR" dirty="0" err="1"/>
              <a:t>m.getName</a:t>
            </a:r>
            <a:r>
              <a:rPr lang="en-US" altLang="ko-KR" dirty="0"/>
              <a:t>()));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1C678-11FE-462A-91BA-5435AE91814B}"/>
              </a:ext>
            </a:extLst>
          </p:cNvPr>
          <p:cNvSpPr/>
          <p:nvPr/>
        </p:nvSpPr>
        <p:spPr>
          <a:xfrm>
            <a:off x="678510" y="5083182"/>
            <a:ext cx="918905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List&lt;MemberDTO&gt; members = query</a:t>
            </a:r>
          </a:p>
          <a:p>
            <a:r>
              <a:rPr lang="en-US" altLang="ko-KR"/>
              <a:t>                    .select(Projections.</a:t>
            </a:r>
            <a:r>
              <a:rPr lang="en-US" altLang="ko-KR">
                <a:highlight>
                  <a:srgbClr val="FFFF00"/>
                </a:highlight>
              </a:rPr>
              <a:t>fields</a:t>
            </a:r>
            <a:r>
              <a:rPr lang="en-US" altLang="ko-KR"/>
              <a:t>(MemberDTO.class,</a:t>
            </a:r>
          </a:p>
          <a:p>
            <a:r>
              <a:rPr lang="en-US" altLang="ko-KR"/>
              <a:t>                            qMember.username.</a:t>
            </a:r>
            <a:r>
              <a:rPr lang="en-US" altLang="ko-KR">
                <a:highlight>
                  <a:srgbClr val="FFFF00"/>
                </a:highlight>
              </a:rPr>
              <a:t>as("name")</a:t>
            </a:r>
            <a:r>
              <a:rPr lang="en-US" altLang="ko-KR"/>
              <a:t>,</a:t>
            </a:r>
          </a:p>
          <a:p>
            <a:r>
              <a:rPr lang="en-US" altLang="ko-KR"/>
              <a:t>                            qMember.age))</a:t>
            </a:r>
          </a:p>
        </p:txBody>
      </p:sp>
    </p:spTree>
    <p:extLst>
      <p:ext uri="{BB962C8B-B14F-4D97-AF65-F5344CB8AC3E}">
        <p14:creationId xmlns:p14="http://schemas.microsoft.com/office/powerpoint/2010/main" val="24903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</a:t>
            </a:r>
            <a:r>
              <a:rPr lang="en-US" altLang="ko-KR" dirty="0"/>
              <a:t> </a:t>
            </a:r>
            <a:r>
              <a:rPr lang="ko-KR" altLang="en-US" dirty="0"/>
              <a:t>쿼리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BooleanBuilder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BooleanBuilder</a:t>
            </a:r>
            <a:r>
              <a:rPr lang="ko-KR" altLang="en-US" sz="1800" dirty="0"/>
              <a:t>라는 객체를 활용해서 </a:t>
            </a:r>
            <a:r>
              <a:rPr lang="en-US" altLang="ko-KR" sz="1800" dirty="0"/>
              <a:t>where</a:t>
            </a:r>
            <a:r>
              <a:rPr lang="ko-KR" altLang="en-US" sz="1800" dirty="0"/>
              <a:t>절에 들어올 </a:t>
            </a:r>
            <a:r>
              <a:rPr lang="ko-KR" altLang="en-US" sz="1800" dirty="0" err="1"/>
              <a:t>쿼리문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다만</a:t>
            </a:r>
            <a:r>
              <a:rPr lang="en-US" altLang="ko-KR" sz="1800" dirty="0"/>
              <a:t>, </a:t>
            </a:r>
            <a:r>
              <a:rPr lang="ko-KR" altLang="en-US" sz="1800" dirty="0"/>
              <a:t>이러한 작성 방식은 쿼리 생성이 한 눈에 보이지 않는 단점이 있음</a:t>
            </a:r>
            <a:endParaRPr lang="en-US" altLang="ko-KR" sz="1800" b="1" dirty="0"/>
          </a:p>
          <a:p>
            <a:pPr lvl="1" algn="just">
              <a:lnSpc>
                <a:spcPct val="150000"/>
              </a:lnSpc>
            </a:pPr>
            <a:endParaRPr lang="en-US" altLang="ko-KR" sz="1600" dirty="0"/>
          </a:p>
          <a:p>
            <a:pPr lvl="1" algn="just">
              <a:lnSpc>
                <a:spcPct val="150000"/>
              </a:lnSpc>
            </a:pPr>
            <a:endParaRPr lang="en-US" altLang="ko-KR" sz="1600" b="1" dirty="0"/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B84822-5CA8-4EFD-90D8-11F2153B8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14" y="1185424"/>
            <a:ext cx="9305753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MemberDTO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MemberDTO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kim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BooleanBuilder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BooleanBuilder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param.getName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()!=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 !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param.getName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equals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builder.and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.contains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param.getName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param.getAge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()!=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builder.and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selectFrom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members.stream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forEach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m.getUsername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() = "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m.toString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4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</a:t>
            </a:r>
            <a:r>
              <a:rPr lang="en-US" altLang="ko-KR"/>
              <a:t> </a:t>
            </a:r>
            <a:r>
              <a:rPr lang="ko-KR" altLang="en-US"/>
              <a:t>쿼리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BooleanExpression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BooleanExpression</a:t>
            </a:r>
            <a:r>
              <a:rPr lang="ko-KR" altLang="en-US" sz="1800" dirty="0"/>
              <a:t>을 이용한 </a:t>
            </a:r>
            <a:r>
              <a:rPr lang="ko-KR" altLang="en-US" sz="1800" dirty="0" err="1"/>
              <a:t>리팩토링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코드 재사용성 증가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600" b="1" dirty="0"/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60AFB30-A3C9-4A7E-9058-516D2464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8" y="3205999"/>
            <a:ext cx="7250190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BooleanExpression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memberNameContain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MemberDTO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param.getName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()==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param.getName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equals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.contains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param.getName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BooleanExpression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memberAgeGt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MemberDTO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param.getAge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()==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param.getAge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2A3948-8D11-40F8-9638-378250C6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8" y="2055943"/>
            <a:ext cx="6237605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memberNameContain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memberAgeGt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DDD50-4846-4BDE-93E8-79B50FED971D}"/>
              </a:ext>
            </a:extLst>
          </p:cNvPr>
          <p:cNvSpPr txBox="1"/>
          <p:nvPr/>
        </p:nvSpPr>
        <p:spPr>
          <a:xfrm>
            <a:off x="7672718" y="3205999"/>
            <a:ext cx="2456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psvm</a:t>
            </a:r>
            <a:r>
              <a:rPr lang="ko-KR" altLang="en-US"/>
              <a:t>에서 실행하므로</a:t>
            </a:r>
            <a:endParaRPr lang="en-US" altLang="ko-KR"/>
          </a:p>
          <a:p>
            <a:r>
              <a:rPr lang="ko-KR" altLang="en-US"/>
              <a:t>각 함수에 </a:t>
            </a:r>
            <a:r>
              <a:rPr lang="en-US" altLang="ko-KR"/>
              <a:t>static</a:t>
            </a:r>
            <a:r>
              <a:rPr lang="ko-KR" altLang="en-US"/>
              <a:t>키워드 </a:t>
            </a:r>
          </a:p>
        </p:txBody>
      </p:sp>
    </p:spTree>
    <p:extLst>
      <p:ext uri="{BB962C8B-B14F-4D97-AF65-F5344CB8AC3E}">
        <p14:creationId xmlns:p14="http://schemas.microsoft.com/office/powerpoint/2010/main" val="40684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</a:t>
            </a:r>
            <a:r>
              <a:rPr lang="en-US" altLang="ko-KR"/>
              <a:t> </a:t>
            </a:r>
            <a:r>
              <a:rPr lang="ko-KR" altLang="en-US"/>
              <a:t>쿼리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BooleanExpression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앞선 예제 코드는 아래와 같은 에러를 발생시킴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b="1" dirty="0"/>
          </a:p>
          <a:p>
            <a:pPr lvl="1" algn="just">
              <a:lnSpc>
                <a:spcPct val="150000"/>
              </a:lnSpc>
            </a:pPr>
            <a:endParaRPr lang="en-US" altLang="ko-KR" sz="18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원인</a:t>
            </a:r>
            <a:r>
              <a:rPr lang="en-US" altLang="ko-KR" sz="1800" dirty="0"/>
              <a:t>: </a:t>
            </a:r>
            <a:r>
              <a:rPr lang="ko-KR" altLang="en-US" sz="1800" dirty="0"/>
              <a:t>별칭이 다름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3</a:t>
            </a: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null </a:t>
            </a:r>
            <a:r>
              <a:rPr lang="ko-KR" altLang="en-US" sz="1800" dirty="0"/>
              <a:t>반환 시 자동으로 조건절에서 제거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모든 조건이 </a:t>
            </a:r>
            <a:r>
              <a:rPr lang="en-US" altLang="ko-KR" sz="1800" dirty="0"/>
              <a:t>null</a:t>
            </a:r>
            <a:r>
              <a:rPr lang="ko-KR" altLang="en-US" sz="1800" dirty="0"/>
              <a:t>이 발생하는 경우는 </a:t>
            </a:r>
            <a:r>
              <a:rPr lang="ko-KR" altLang="en-US" sz="1800" dirty="0" err="1"/>
              <a:t>대장애</a:t>
            </a:r>
            <a:r>
              <a:rPr lang="ko-KR" altLang="en-US" sz="1800" dirty="0"/>
              <a:t> 발생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400" dirty="0"/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24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744E9D-E46A-4E86-AA06-B05CE2FA37E1}"/>
              </a:ext>
            </a:extLst>
          </p:cNvPr>
          <p:cNvSpPr/>
          <p:nvPr/>
        </p:nvSpPr>
        <p:spPr>
          <a:xfrm>
            <a:off x="1008473" y="1804978"/>
            <a:ext cx="8059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Invalid path: 'member1.username' [select m from jpabook.start.Member m where member1.username like ?1 escape '!' and member1.age &gt; ?2]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86A0865-C210-4FC0-B7B9-B37BC7FFD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81" y="3136612"/>
            <a:ext cx="4232249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//QMember qMember = new QMember("m");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 qMember = QMember.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추천 동영상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[</a:t>
            </a:r>
            <a:r>
              <a:rPr lang="ko-KR" altLang="en-US" sz="2000" b="1" dirty="0" err="1"/>
              <a:t>우아콘</a:t>
            </a:r>
            <a:r>
              <a:rPr lang="en-US" altLang="ko-KR" sz="2000" b="1" dirty="0"/>
              <a:t>2020] </a:t>
            </a:r>
            <a:r>
              <a:rPr lang="ko-KR" altLang="en-US" sz="2000" b="1" dirty="0" err="1"/>
              <a:t>수십억건에서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QUERYDSL </a:t>
            </a:r>
            <a:r>
              <a:rPr lang="ko-KR" altLang="en-US" sz="2000" b="1" dirty="0"/>
              <a:t>사용하기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https://www.youtube.com/watch?v=zMAX7g6rO_Y</a:t>
            </a:r>
            <a:endParaRPr lang="en-US" altLang="ko-KR" sz="1400" dirty="0"/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pom.xml</a:t>
            </a:r>
            <a:r>
              <a:rPr lang="ko-KR" altLang="en-US" sz="2000" b="1" dirty="0"/>
              <a:t>에 라이브러리 추가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querydsl-jpa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QueryDSL</a:t>
            </a:r>
            <a:r>
              <a:rPr lang="en-US" altLang="ko-KR" sz="1800" dirty="0"/>
              <a:t> JPA </a:t>
            </a:r>
            <a:r>
              <a:rPr lang="ko-KR" altLang="en-US" sz="1800" dirty="0"/>
              <a:t>라이브러리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querydsl</a:t>
            </a:r>
            <a:r>
              <a:rPr lang="en-US" altLang="ko-KR" sz="1800" dirty="0"/>
              <a:t>-apt: </a:t>
            </a:r>
            <a:r>
              <a:rPr lang="ko-KR" altLang="en-US" sz="1800" dirty="0"/>
              <a:t>쿼리 타입</a:t>
            </a:r>
            <a:r>
              <a:rPr lang="en-US" altLang="ko-KR" sz="1800" dirty="0"/>
              <a:t>(Q)</a:t>
            </a:r>
            <a:r>
              <a:rPr lang="ko-KR" altLang="en-US" sz="1800" dirty="0"/>
              <a:t>을 생성할 때 필요한 라이브러리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10CAAE-549D-4022-98B3-128FD7238681}"/>
              </a:ext>
            </a:extLst>
          </p:cNvPr>
          <p:cNvSpPr/>
          <p:nvPr/>
        </p:nvSpPr>
        <p:spPr>
          <a:xfrm>
            <a:off x="845493" y="1227805"/>
            <a:ext cx="11105321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&lt;!-- https://mvnrepository.com/artifact/com.querydsl/querydsl-jpa --&gt;</a:t>
            </a:r>
          </a:p>
          <a:p>
            <a:r>
              <a:rPr lang="en-US" altLang="ko-KR" dirty="0"/>
              <a:t>        &lt;dependency&gt;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com.querydsl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querydsl-jpa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&lt;version&gt;4.2.1&lt;/version&gt;</a:t>
            </a:r>
          </a:p>
          <a:p>
            <a:r>
              <a:rPr lang="en-US" altLang="ko-KR" dirty="0"/>
              <a:t>        &lt;/dependency&gt;</a:t>
            </a:r>
          </a:p>
          <a:p>
            <a:r>
              <a:rPr lang="en-US" altLang="ko-KR" dirty="0"/>
              <a:t>        &lt;!-- https://mvnrepository.com/artifact/com.querydsl/querydsl-apt --&gt;</a:t>
            </a:r>
          </a:p>
          <a:p>
            <a:r>
              <a:rPr lang="en-US" altLang="ko-KR" dirty="0"/>
              <a:t>        &lt;dependency&gt;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com.querydsl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querydsl</a:t>
            </a:r>
            <a:r>
              <a:rPr lang="en-US" altLang="ko-KR" dirty="0"/>
              <a:t>-apt&lt;/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&lt;version&gt;4.1.4&lt;/version&gt;</a:t>
            </a:r>
          </a:p>
          <a:p>
            <a:r>
              <a:rPr lang="en-US" altLang="ko-KR" dirty="0"/>
              <a:t>        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21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5"/>
            <a:ext cx="11331011" cy="607176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/>
              <a:t>pom.xml</a:t>
            </a:r>
            <a:r>
              <a:rPr lang="ko-KR" altLang="en-US" sz="2000" b="1"/>
              <a:t>에 환경설정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600"/>
              <a:t>target/generated-sources/java: Qmember.java</a:t>
            </a:r>
            <a:r>
              <a:rPr lang="ko-KR" altLang="en-US" sz="1600"/>
              <a:t>처럼 </a:t>
            </a:r>
            <a:r>
              <a:rPr lang="en-US" altLang="ko-KR" sz="1600"/>
              <a:t>Q</a:t>
            </a:r>
            <a:r>
              <a:rPr lang="ko-KR" altLang="en-US" sz="1600"/>
              <a:t>로 시작하는 쿼리 타입들이 생성</a:t>
            </a:r>
            <a:endParaRPr lang="en-US" altLang="ko-KR" sz="16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DBD749-0FAD-4304-81B6-B6091D6B4509}"/>
              </a:ext>
            </a:extLst>
          </p:cNvPr>
          <p:cNvSpPr/>
          <p:nvPr/>
        </p:nvSpPr>
        <p:spPr>
          <a:xfrm>
            <a:off x="845487" y="1141587"/>
            <a:ext cx="9260620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&lt;build&gt;</a:t>
            </a:r>
          </a:p>
          <a:p>
            <a:r>
              <a:rPr lang="en-US" altLang="ko-KR" sz="1600" dirty="0"/>
              <a:t>        &lt;plugins&gt;</a:t>
            </a:r>
          </a:p>
          <a:p>
            <a:r>
              <a:rPr lang="en-US" altLang="ko-KR" sz="1600" dirty="0"/>
              <a:t>            &lt;plugin&gt;</a:t>
            </a:r>
          </a:p>
          <a:p>
            <a:r>
              <a:rPr lang="en-US" altLang="ko-KR" sz="1600" dirty="0"/>
              <a:t>                &lt;</a:t>
            </a:r>
            <a:r>
              <a:rPr lang="en-US" altLang="ko-KR" sz="1600" dirty="0" err="1"/>
              <a:t>groupId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com.mysema.maven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groupId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         &lt;</a:t>
            </a:r>
            <a:r>
              <a:rPr lang="en-US" altLang="ko-KR" sz="1600" dirty="0" err="1"/>
              <a:t>artifactId</a:t>
            </a:r>
            <a:r>
              <a:rPr lang="en-US" altLang="ko-KR" sz="1600" dirty="0"/>
              <a:t>&gt;apt-maven-plugin&lt;/</a:t>
            </a:r>
            <a:r>
              <a:rPr lang="en-US" altLang="ko-KR" sz="1600" dirty="0" err="1"/>
              <a:t>artifactId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         &lt;version&gt;1.1.3&lt;/version&gt;</a:t>
            </a:r>
          </a:p>
          <a:p>
            <a:r>
              <a:rPr lang="en-US" altLang="ko-KR" sz="1600" dirty="0"/>
              <a:t>                &lt;executions&gt;</a:t>
            </a:r>
          </a:p>
          <a:p>
            <a:r>
              <a:rPr lang="en-US" altLang="ko-KR" sz="1600" dirty="0"/>
              <a:t>                    &lt;execution&gt;</a:t>
            </a:r>
          </a:p>
          <a:p>
            <a:r>
              <a:rPr lang="en-US" altLang="ko-KR" sz="1600" dirty="0"/>
              <a:t>                        &lt;goals&gt;</a:t>
            </a:r>
          </a:p>
          <a:p>
            <a:r>
              <a:rPr lang="en-US" altLang="ko-KR" sz="1600" dirty="0"/>
              <a:t>                            &lt;goal&gt;process&lt;/goal&gt;</a:t>
            </a:r>
          </a:p>
          <a:p>
            <a:r>
              <a:rPr lang="en-US" altLang="ko-KR" sz="1600" dirty="0"/>
              <a:t>                        &lt;/goals&gt;</a:t>
            </a:r>
          </a:p>
          <a:p>
            <a:r>
              <a:rPr lang="en-US" altLang="ko-KR" sz="1600" dirty="0"/>
              <a:t>                        &lt;configuration&gt;</a:t>
            </a:r>
          </a:p>
          <a:p>
            <a:r>
              <a:rPr lang="en-US" altLang="ko-KR" sz="1600" dirty="0"/>
              <a:t>                            &lt;</a:t>
            </a:r>
            <a:r>
              <a:rPr lang="en-US" altLang="ko-KR" sz="1600" dirty="0" err="1"/>
              <a:t>outputDirectory</a:t>
            </a:r>
            <a:r>
              <a:rPr lang="en-US" altLang="ko-KR" sz="1600" dirty="0"/>
              <a:t>&gt;target/generated-sources/java&lt;/</a:t>
            </a:r>
            <a:r>
              <a:rPr lang="en-US" altLang="ko-KR" sz="1600" dirty="0" err="1"/>
              <a:t>outputDirectory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                     &lt;processor&gt;</a:t>
            </a:r>
            <a:r>
              <a:rPr lang="en-US" altLang="ko-KR" sz="1600" dirty="0" err="1"/>
              <a:t>com.querydsl.apt.jpa.JPAAnnotationProcessor</a:t>
            </a:r>
            <a:r>
              <a:rPr lang="en-US" altLang="ko-KR" sz="1600" dirty="0"/>
              <a:t>&lt;/processor&gt;</a:t>
            </a:r>
          </a:p>
          <a:p>
            <a:r>
              <a:rPr lang="en-US" altLang="ko-KR" sz="1600" dirty="0"/>
              <a:t>                        &lt;/configuration&gt;</a:t>
            </a:r>
          </a:p>
          <a:p>
            <a:r>
              <a:rPr lang="en-US" altLang="ko-KR" sz="1600" dirty="0"/>
              <a:t>                    &lt;/execution&gt;</a:t>
            </a:r>
          </a:p>
          <a:p>
            <a:r>
              <a:rPr lang="en-US" altLang="ko-KR" sz="1600" dirty="0"/>
              <a:t>                &lt;/executions&gt;</a:t>
            </a:r>
          </a:p>
          <a:p>
            <a:r>
              <a:rPr lang="en-US" altLang="ko-KR" sz="1600" dirty="0"/>
              <a:t>            &lt;/plugin&gt;</a:t>
            </a:r>
          </a:p>
          <a:p>
            <a:r>
              <a:rPr lang="en-US" altLang="ko-KR" sz="1600" dirty="0"/>
              <a:t>        &lt;/plugins&gt;</a:t>
            </a:r>
          </a:p>
          <a:p>
            <a:r>
              <a:rPr lang="en-US" altLang="ko-KR" sz="1600" dirty="0"/>
              <a:t>    &lt;/build&gt;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955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3" y="649705"/>
            <a:ext cx="7943492" cy="607176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Q</a:t>
            </a:r>
            <a:r>
              <a:rPr lang="ko-KR" altLang="en-US" sz="2000" b="1" dirty="0">
                <a:sym typeface="Wingdings" panose="05000000000000000000" pitchFamily="2" charset="2"/>
              </a:rPr>
              <a:t>파일 생성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 err="1">
                <a:sym typeface="Wingdings" panose="05000000000000000000" pitchFamily="2" charset="2"/>
              </a:rPr>
              <a:t>메이븐을</a:t>
            </a:r>
            <a:r>
              <a:rPr lang="ko-KR" altLang="en-US" sz="1800" dirty="0">
                <a:sym typeface="Wingdings" panose="05000000000000000000" pitchFamily="2" charset="2"/>
              </a:rPr>
              <a:t> 설치하고 </a:t>
            </a:r>
            <a:r>
              <a:rPr lang="ko-KR" altLang="en-US" sz="1800" dirty="0" err="1">
                <a:sym typeface="Wingdings" panose="05000000000000000000" pitchFamily="2" charset="2"/>
              </a:rPr>
              <a:t>메이븐</a:t>
            </a:r>
            <a:r>
              <a:rPr lang="ko-KR" altLang="en-US" sz="1800" dirty="0">
                <a:sym typeface="Wingdings" panose="05000000000000000000" pitchFamily="2" charset="2"/>
              </a:rPr>
              <a:t> 명령어를 통해 컴파일해도 되지만 </a:t>
            </a:r>
            <a:r>
              <a:rPr lang="en-US" altLang="ko-KR" sz="1800" dirty="0">
                <a:sym typeface="Wingdings" panose="05000000000000000000" pitchFamily="2" charset="2"/>
              </a:rPr>
              <a:t>IDE</a:t>
            </a:r>
            <a:r>
              <a:rPr lang="ko-KR" altLang="en-US" sz="1800" dirty="0">
                <a:sym typeface="Wingdings" panose="05000000000000000000" pitchFamily="2" charset="2"/>
              </a:rPr>
              <a:t>의 </a:t>
            </a:r>
            <a:r>
              <a:rPr lang="en-US" altLang="ko-KR" sz="1800" dirty="0">
                <a:sym typeface="Wingdings" panose="05000000000000000000" pitchFamily="2" charset="2"/>
              </a:rPr>
              <a:t>GUI</a:t>
            </a:r>
            <a:r>
              <a:rPr lang="ko-KR" altLang="en-US" sz="1800" dirty="0">
                <a:sym typeface="Wingdings" panose="05000000000000000000" pitchFamily="2" charset="2"/>
              </a:rPr>
              <a:t>환경을 사용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The </a:t>
            </a:r>
            <a:r>
              <a:rPr lang="en-US" altLang="ko-KR" sz="1800" dirty="0" err="1">
                <a:sym typeface="Wingdings" panose="05000000000000000000" pitchFamily="2" charset="2"/>
              </a:rPr>
              <a:t>querydsl</a:t>
            </a:r>
            <a:r>
              <a:rPr lang="en-US" altLang="ko-KR" sz="1800" dirty="0">
                <a:sym typeface="Wingdings" panose="05000000000000000000" pitchFamily="2" charset="2"/>
              </a:rPr>
              <a:t>-apt dependency is an annotation processing tool (APT) 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pom.xml</a:t>
            </a:r>
            <a:r>
              <a:rPr lang="ko-KR" altLang="en-US" sz="1800" dirty="0">
                <a:sym typeface="Wingdings" panose="05000000000000000000" pitchFamily="2" charset="2"/>
              </a:rPr>
              <a:t>에 필요라이브러리 추가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Q</a:t>
            </a:r>
            <a:r>
              <a:rPr lang="ko-KR" altLang="en-US" sz="2000" b="1" dirty="0">
                <a:sym typeface="Wingdings" panose="05000000000000000000" pitchFamily="2" charset="2"/>
              </a:rPr>
              <a:t>파일 생성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2048B8-6902-4B9B-8AEB-E730AF594667}"/>
              </a:ext>
            </a:extLst>
          </p:cNvPr>
          <p:cNvSpPr/>
          <p:nvPr/>
        </p:nvSpPr>
        <p:spPr>
          <a:xfrm>
            <a:off x="1222385" y="2123950"/>
            <a:ext cx="6559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Failed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execute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goal</a:t>
            </a:r>
            <a:r>
              <a:rPr lang="ko-KR" altLang="en-US" dirty="0">
                <a:solidFill>
                  <a:srgbClr val="FF0000"/>
                </a:solidFill>
              </a:rPr>
              <a:t> com.mysema.maven:apt-maven-plugin:1.1.3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B62E9C-0E36-4CB9-814E-ACF0AD406C43}"/>
              </a:ext>
            </a:extLst>
          </p:cNvPr>
          <p:cNvSpPr/>
          <p:nvPr/>
        </p:nvSpPr>
        <p:spPr>
          <a:xfrm>
            <a:off x="1127273" y="3900433"/>
            <a:ext cx="932215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&lt;!-- https://mvnrepository.com/artifact/jakarta.annotation/jakarta.annotation-api --&gt;</a:t>
            </a:r>
          </a:p>
          <a:p>
            <a:r>
              <a:rPr lang="en-US" altLang="ko-KR" dirty="0"/>
              <a:t>        &lt;dependency&gt;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jakarta.annotation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>
                <a:solidFill>
                  <a:srgbClr val="FF0000"/>
                </a:solidFill>
              </a:rPr>
              <a:t>jakarta.annotation-api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&lt;version&gt;1.3.5&lt;/version&gt;</a:t>
            </a:r>
          </a:p>
          <a:p>
            <a:r>
              <a:rPr lang="en-US" altLang="ko-KR" dirty="0"/>
              <a:t>        &lt;/dependency&gt;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771881-42D1-427F-A747-B694F59A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84" y="1099785"/>
            <a:ext cx="31242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준비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5"/>
            <a:ext cx="11331011" cy="60717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Member</a:t>
            </a:r>
            <a:r>
              <a:rPr lang="ko-KR" altLang="en-US" sz="2000" b="1" dirty="0">
                <a:sym typeface="Wingdings" panose="05000000000000000000" pitchFamily="2" charset="2"/>
              </a:rPr>
              <a:t>의 생성자 정의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Argument</a:t>
            </a:r>
            <a:r>
              <a:rPr lang="ko-KR" altLang="en-US" sz="1800" dirty="0">
                <a:sym typeface="Wingdings" panose="05000000000000000000" pitchFamily="2" charset="2"/>
              </a:rPr>
              <a:t>생성자를 정의하였으므로 </a:t>
            </a:r>
            <a:r>
              <a:rPr lang="en-US" altLang="ko-KR" sz="1800" dirty="0" err="1">
                <a:sym typeface="Wingdings" panose="05000000000000000000" pitchFamily="2" charset="2"/>
              </a:rPr>
              <a:t>NoArgument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생성자 명시</a:t>
            </a: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6BA465-4047-4A63-B9D3-06276BAF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69" y="1763317"/>
            <a:ext cx="6109493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Enumerated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EnumType.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RoleType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roleType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RoleType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roleType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roleType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roleType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9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준비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5"/>
            <a:ext cx="11331011" cy="60717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>
                <a:sym typeface="Wingdings" panose="05000000000000000000" pitchFamily="2" charset="2"/>
              </a:rPr>
              <a:t>데이터베이스 채우기</a:t>
            </a:r>
            <a:endParaRPr lang="en-US" altLang="ko-KR" sz="2000" b="1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EA883F-D0D2-4A08-9F17-F69040A6C1FD}"/>
              </a:ext>
            </a:extLst>
          </p:cNvPr>
          <p:cNvSpPr/>
          <p:nvPr/>
        </p:nvSpPr>
        <p:spPr>
          <a:xfrm>
            <a:off x="176893" y="1275933"/>
            <a:ext cx="540908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            Member member1 = new Member("kim",20, </a:t>
            </a:r>
            <a:r>
              <a:rPr lang="en-US" altLang="ko-KR" sz="1400" dirty="0" err="1"/>
              <a:t>RoleType.ADMIN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    Member member2 = new Member("kim",30, </a:t>
            </a:r>
            <a:r>
              <a:rPr lang="en-US" altLang="ko-KR" sz="1400" dirty="0" err="1"/>
              <a:t>RoleType.USER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    Member member3 = new Member("lee",25,RoleType.USER);</a:t>
            </a:r>
          </a:p>
          <a:p>
            <a:r>
              <a:rPr lang="en-US" altLang="ko-KR" sz="1400" dirty="0"/>
              <a:t>            Member member4 = new Member("lee",15,RoleType.USER);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Team team1 = new Team();</a:t>
            </a:r>
          </a:p>
          <a:p>
            <a:r>
              <a:rPr lang="en-US" altLang="ko-KR" sz="1400" dirty="0"/>
              <a:t>            Team team2 = new Team();</a:t>
            </a:r>
          </a:p>
          <a:p>
            <a:r>
              <a:rPr lang="en-US" altLang="ko-KR" sz="1400" dirty="0"/>
              <a:t>            team1.setName("</a:t>
            </a:r>
            <a:r>
              <a:rPr lang="en-US" altLang="ko-KR" sz="1400" dirty="0" err="1"/>
              <a:t>teamA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          team2.setName("</a:t>
            </a:r>
            <a:r>
              <a:rPr lang="en-US" altLang="ko-KR" sz="1400" dirty="0" err="1"/>
              <a:t>teamB</a:t>
            </a:r>
            <a:r>
              <a:rPr lang="en-US" altLang="ko-KR" sz="1400" dirty="0"/>
              <a:t>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member1.setTeam(team1);</a:t>
            </a:r>
          </a:p>
          <a:p>
            <a:r>
              <a:rPr lang="en-US" altLang="ko-KR" sz="1400" dirty="0"/>
              <a:t>            member2.setTeam(team1);</a:t>
            </a:r>
          </a:p>
          <a:p>
            <a:r>
              <a:rPr lang="en-US" altLang="ko-KR" sz="1400" dirty="0"/>
              <a:t>            member3.setTeam(team2);</a:t>
            </a:r>
          </a:p>
          <a:p>
            <a:r>
              <a:rPr lang="en-US" altLang="ko-KR" sz="1400" dirty="0"/>
              <a:t>            member4.setTeam(team2);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em.persist</a:t>
            </a:r>
            <a:r>
              <a:rPr lang="en-US" altLang="ko-KR" sz="1400" dirty="0"/>
              <a:t>(member1);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em.persist</a:t>
            </a:r>
            <a:r>
              <a:rPr lang="en-US" altLang="ko-KR" sz="1400" dirty="0"/>
              <a:t>(member2);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em.persist</a:t>
            </a:r>
            <a:r>
              <a:rPr lang="en-US" altLang="ko-KR" sz="1400" dirty="0"/>
              <a:t>(member3);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em.persist</a:t>
            </a:r>
            <a:r>
              <a:rPr lang="en-US" altLang="ko-KR" sz="1400" dirty="0"/>
              <a:t>(member4);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em.persist</a:t>
            </a:r>
            <a:r>
              <a:rPr lang="en-US" altLang="ko-KR" sz="1400" dirty="0"/>
              <a:t>(team1);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em.persist</a:t>
            </a:r>
            <a:r>
              <a:rPr lang="en-US" altLang="ko-KR" sz="1400" dirty="0"/>
              <a:t>(team2);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em.flush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em.clear</a:t>
            </a:r>
            <a:r>
              <a:rPr lang="en-US" altLang="ko-KR" sz="1400" dirty="0"/>
              <a:t>();</a:t>
            </a:r>
            <a:endParaRPr lang="ko-KR" altLang="en-US" sz="1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8CD3CB-6B2E-4DB2-97EE-DAD2E4245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75274"/>
              </p:ext>
            </p:extLst>
          </p:nvPr>
        </p:nvGraphicFramePr>
        <p:xfrm>
          <a:off x="5788351" y="1275933"/>
          <a:ext cx="41885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142">
                  <a:extLst>
                    <a:ext uri="{9D8B030D-6E8A-4147-A177-3AD203B41FA5}">
                      <a16:colId xmlns:a16="http://schemas.microsoft.com/office/drawing/2014/main" val="548510573"/>
                    </a:ext>
                  </a:extLst>
                </a:gridCol>
                <a:gridCol w="760364">
                  <a:extLst>
                    <a:ext uri="{9D8B030D-6E8A-4147-A177-3AD203B41FA5}">
                      <a16:colId xmlns:a16="http://schemas.microsoft.com/office/drawing/2014/main" val="3765440513"/>
                    </a:ext>
                  </a:extLst>
                </a:gridCol>
                <a:gridCol w="1333920">
                  <a:extLst>
                    <a:ext uri="{9D8B030D-6E8A-4147-A177-3AD203B41FA5}">
                      <a16:colId xmlns:a16="http://schemas.microsoft.com/office/drawing/2014/main" val="3199403836"/>
                    </a:ext>
                  </a:extLst>
                </a:gridCol>
                <a:gridCol w="1047142">
                  <a:extLst>
                    <a:ext uri="{9D8B030D-6E8A-4147-A177-3AD203B41FA5}">
                      <a16:colId xmlns:a16="http://schemas.microsoft.com/office/drawing/2014/main" val="1393488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ROLE_TYPE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TEAM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4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teamA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9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teamA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6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teamB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teamB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08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동작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5"/>
            <a:ext cx="11331011" cy="60717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ym typeface="Wingdings" panose="05000000000000000000" pitchFamily="2" charset="2"/>
              </a:rPr>
              <a:t>기본 예제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C011D18-A339-4CFD-93C3-AB436C0B6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53" y="1310091"/>
            <a:ext cx="9895658" cy="33650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JPAQueryFactory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JPAQueryFactory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query.select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.contains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lang="en-US" altLang="ko-KR" dirty="0" err="1">
                <a:solidFill>
                  <a:srgbClr val="6A8759"/>
                </a:solidFill>
                <a:latin typeface="Arial Unicode MS"/>
                <a:ea typeface="JetBrains Mono"/>
              </a:rPr>
              <a:t>kim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orderBy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members.stream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forEach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m.getUsername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() = "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m.getUsername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2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동작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5"/>
            <a:ext cx="11331011" cy="60717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>
                <a:sym typeface="Wingdings" panose="05000000000000000000" pitchFamily="2" charset="2"/>
              </a:rPr>
              <a:t>의존성 설정</a:t>
            </a:r>
            <a:endParaRPr lang="en-US" altLang="ko-KR" sz="2000" b="1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ABFBE9-4CA8-4365-8CA8-7B1B61D42F3C}"/>
              </a:ext>
            </a:extLst>
          </p:cNvPr>
          <p:cNvSpPr/>
          <p:nvPr/>
        </p:nvSpPr>
        <p:spPr>
          <a:xfrm>
            <a:off x="632255" y="1304215"/>
            <a:ext cx="5727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SLF4J: Failed to load class "org.slf4j.impl.StaticMDCBinder".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33C243-C972-4588-ACC9-F273B8A7D1E5}"/>
              </a:ext>
            </a:extLst>
          </p:cNvPr>
          <p:cNvSpPr/>
          <p:nvPr/>
        </p:nvSpPr>
        <p:spPr>
          <a:xfrm>
            <a:off x="695865" y="1837187"/>
            <a:ext cx="6096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&lt;dependency&gt;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groupId</a:t>
            </a:r>
            <a:r>
              <a:rPr lang="en-US" altLang="ko-KR" dirty="0"/>
              <a:t>&gt;org.slf4j&lt;/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&gt;slf4j-api&lt;/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&lt;version&gt;1.7.31&lt;/version&gt;</a:t>
            </a:r>
          </a:p>
          <a:p>
            <a:r>
              <a:rPr lang="en-US" altLang="ko-KR" dirty="0"/>
              <a:t>        &lt;/dependency&gt;</a:t>
            </a:r>
          </a:p>
          <a:p>
            <a:r>
              <a:rPr lang="en-US" altLang="ko-KR" dirty="0"/>
              <a:t>&lt;dependency&gt;</a:t>
            </a:r>
          </a:p>
          <a:p>
            <a:r>
              <a:rPr lang="en-US" altLang="ko-KR" dirty="0"/>
              <a:t>           &lt;</a:t>
            </a:r>
            <a:r>
              <a:rPr lang="en-US" altLang="ko-KR" dirty="0" err="1"/>
              <a:t>groupId</a:t>
            </a:r>
            <a:r>
              <a:rPr lang="en-US" altLang="ko-KR" dirty="0"/>
              <a:t>&gt;org.slf4j&lt;/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&gt;slf4j-simple&lt;/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&lt;version&gt;1.7.31&lt;/version&gt;</a:t>
            </a:r>
          </a:p>
          <a:p>
            <a:r>
              <a:rPr lang="en-US" altLang="ko-KR" dirty="0"/>
              <a:t>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22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37471</TotalTime>
  <Words>2821</Words>
  <Application>Microsoft Office PowerPoint</Application>
  <PresentationFormat>와이드스크린</PresentationFormat>
  <Paragraphs>396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Arial Unicode MS</vt:lpstr>
      <vt:lpstr>JetBrains Mono</vt:lpstr>
      <vt:lpstr>맑은 고딕</vt:lpstr>
      <vt:lpstr>Arial</vt:lpstr>
      <vt:lpstr>Calibri</vt:lpstr>
      <vt:lpstr>Calibri Light</vt:lpstr>
      <vt:lpstr>Wingdings</vt:lpstr>
      <vt:lpstr>Office 테마</vt:lpstr>
      <vt:lpstr>QueryDSL</vt:lpstr>
      <vt:lpstr>QueryDSL</vt:lpstr>
      <vt:lpstr>설정</vt:lpstr>
      <vt:lpstr>설정</vt:lpstr>
      <vt:lpstr>설정</vt:lpstr>
      <vt:lpstr>준비</vt:lpstr>
      <vt:lpstr>준비</vt:lpstr>
      <vt:lpstr>기본 동작</vt:lpstr>
      <vt:lpstr>기본 동작</vt:lpstr>
      <vt:lpstr>기본 동작</vt:lpstr>
      <vt:lpstr>기본 동작</vt:lpstr>
      <vt:lpstr>기본 동작</vt:lpstr>
      <vt:lpstr>결과 반환</vt:lpstr>
      <vt:lpstr>페이징과 정렬</vt:lpstr>
      <vt:lpstr>페이징과 정렬</vt:lpstr>
      <vt:lpstr>그룹핑</vt:lpstr>
      <vt:lpstr>조인</vt:lpstr>
      <vt:lpstr>조인</vt:lpstr>
      <vt:lpstr>프로젝션 결과 반환</vt:lpstr>
      <vt:lpstr>프로젝션 결과 반환</vt:lpstr>
      <vt:lpstr>프로젝션 결과 반환</vt:lpstr>
      <vt:lpstr>동적 쿼리</vt:lpstr>
      <vt:lpstr>동적 쿼리</vt:lpstr>
      <vt:lpstr>동적 쿼리</vt:lpstr>
      <vt:lpstr>추천 동영상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6124</cp:revision>
  <dcterms:created xsi:type="dcterms:W3CDTF">2020-03-06T01:35:43Z</dcterms:created>
  <dcterms:modified xsi:type="dcterms:W3CDTF">2023-10-27T23:00:20Z</dcterms:modified>
  <cp:version>1000.0000.01</cp:version>
</cp:coreProperties>
</file>