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56" r:id="rId2"/>
    <p:sldId id="590" r:id="rId3"/>
    <p:sldId id="591" r:id="rId4"/>
    <p:sldId id="592" r:id="rId5"/>
    <p:sldId id="593" r:id="rId6"/>
    <p:sldId id="594" r:id="rId7"/>
    <p:sldId id="595" r:id="rId8"/>
    <p:sldId id="596" r:id="rId9"/>
    <p:sldId id="598" r:id="rId10"/>
    <p:sldId id="599" r:id="rId11"/>
    <p:sldId id="603" r:id="rId12"/>
    <p:sldId id="601" r:id="rId13"/>
    <p:sldId id="604" r:id="rId14"/>
    <p:sldId id="605" r:id="rId15"/>
    <p:sldId id="606" r:id="rId16"/>
    <p:sldId id="607" r:id="rId17"/>
    <p:sldId id="608" r:id="rId18"/>
    <p:sldId id="610" r:id="rId19"/>
    <p:sldId id="611" r:id="rId20"/>
    <p:sldId id="612" r:id="rId21"/>
    <p:sldId id="614" r:id="rId22"/>
    <p:sldId id="615" r:id="rId23"/>
    <p:sldId id="617" r:id="rId24"/>
    <p:sldId id="618" r:id="rId25"/>
    <p:sldId id="619" r:id="rId26"/>
    <p:sldId id="62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342" y="9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45551-429A-42DA-AF6E-088C26FF196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8"/>
          </a:xfrm>
        </p:spPr>
        <p:txBody>
          <a:bodyPr>
            <a:normAutofit/>
          </a:bodyPr>
          <a:lstStyle/>
          <a:p>
            <a:r>
              <a:rPr lang="ko-KR" altLang="en-US" dirty="0"/>
              <a:t>비동기처리</a:t>
            </a:r>
            <a:br>
              <a:rPr lang="en-US" altLang="ko-KR" dirty="0"/>
            </a:br>
            <a:r>
              <a:rPr lang="en-US" altLang="ko-KR" sz="4000" b="1" dirty="0"/>
              <a:t>JS Asynchronous </a:t>
            </a:r>
            <a:br>
              <a:rPr lang="en-US" altLang="ko-KR" sz="4000" b="1" dirty="0"/>
            </a:br>
            <a:r>
              <a:rPr lang="en-US" altLang="ko-KR" sz="4000" b="1" dirty="0"/>
              <a:t>(Callback, Promise, Async and Await)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40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Promise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5"/>
            <a:ext cx="11331011" cy="604554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/>
              <a:t>Promise Consumer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실패할 경우 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10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D30F37-6639-4296-ACEC-C0AD266672BE}"/>
              </a:ext>
            </a:extLst>
          </p:cNvPr>
          <p:cNvSpPr/>
          <p:nvPr/>
        </p:nvSpPr>
        <p:spPr>
          <a:xfrm>
            <a:off x="8610600" y="162751"/>
            <a:ext cx="34990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https://javascript.info/promise-basics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307C9E-3F14-4848-8668-334D351E2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27" y="4675805"/>
            <a:ext cx="7648575" cy="13335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017DB02-507C-44B6-AA73-20F047DA6481}"/>
              </a:ext>
            </a:extLst>
          </p:cNvPr>
          <p:cNvSpPr/>
          <p:nvPr/>
        </p:nvSpPr>
        <p:spPr>
          <a:xfrm>
            <a:off x="1062127" y="1667806"/>
            <a:ext cx="9817669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promise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reject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//resolve(123);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reject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Error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"Whoops!"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)),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promise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 doesn't run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 shows "Error: Whoops!" after 1 second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64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Promise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/>
              <a:t>Promise Consumer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If we’re interested only in errors, then we can use null as the first argument</a:t>
            </a:r>
          </a:p>
          <a:p>
            <a:pPr lvl="2" algn="just">
              <a:lnSpc>
                <a:spcPct val="150000"/>
              </a:lnSpc>
            </a:pPr>
            <a:r>
              <a:rPr lang="en-US" altLang="ko-KR" dirty="0"/>
              <a:t>.then(null, </a:t>
            </a:r>
            <a:r>
              <a:rPr lang="en-US" altLang="ko-KR" dirty="0" err="1"/>
              <a:t>errorHandlingFunction</a:t>
            </a:r>
            <a:r>
              <a:rPr lang="en-US" altLang="ko-KR" dirty="0"/>
              <a:t>)</a:t>
            </a:r>
            <a:endParaRPr lang="en-US" altLang="ko-KR" sz="1600" dirty="0"/>
          </a:p>
          <a:p>
            <a:pPr lvl="1" algn="just">
              <a:lnSpc>
                <a:spcPct val="150000"/>
              </a:lnSpc>
            </a:pPr>
            <a:r>
              <a:rPr lang="en-US" altLang="ko-KR" sz="1800" b="1" dirty="0"/>
              <a:t>catch</a:t>
            </a:r>
          </a:p>
          <a:p>
            <a:pPr lvl="2" algn="just">
              <a:lnSpc>
                <a:spcPct val="150000"/>
              </a:lnSpc>
            </a:pPr>
            <a:r>
              <a:rPr lang="en-US" altLang="ko-KR" sz="1600" dirty="0"/>
              <a:t>The call .catch(f) is a complete analog of .then(null, f), it’s just a shorthand</a:t>
            </a:r>
          </a:p>
          <a:p>
            <a:pPr lvl="2" algn="just">
              <a:lnSpc>
                <a:spcPct val="150000"/>
              </a:lnSpc>
            </a:pPr>
            <a:endParaRPr lang="en-US" altLang="ko-KR" sz="1600" dirty="0"/>
          </a:p>
          <a:p>
            <a:pPr lvl="2" algn="just">
              <a:lnSpc>
                <a:spcPct val="150000"/>
              </a:lnSpc>
            </a:pPr>
            <a:endParaRPr lang="en-US" altLang="ko-KR" sz="1600" dirty="0"/>
          </a:p>
          <a:p>
            <a:pPr lvl="1" algn="just">
              <a:lnSpc>
                <a:spcPct val="150000"/>
              </a:lnSpc>
            </a:pPr>
            <a:r>
              <a:rPr lang="en-US" altLang="ko-KR" sz="1800" b="1" dirty="0"/>
              <a:t>finally</a:t>
            </a:r>
          </a:p>
          <a:p>
            <a:pPr lvl="2" algn="just"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</a:rPr>
              <a:t>Always runs</a:t>
            </a:r>
            <a:r>
              <a:rPr lang="en-US" altLang="ko-KR" dirty="0"/>
              <a:t> when the promise is settled</a:t>
            </a:r>
            <a:endParaRPr lang="en-US" altLang="ko-KR" sz="16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11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D30F37-6639-4296-ACEC-C0AD266672BE}"/>
              </a:ext>
            </a:extLst>
          </p:cNvPr>
          <p:cNvSpPr/>
          <p:nvPr/>
        </p:nvSpPr>
        <p:spPr>
          <a:xfrm>
            <a:off x="8610600" y="162751"/>
            <a:ext cx="34990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https://javascript.info/promise-basics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CDB13E-12E7-4FD6-9656-A311DFEA7790}"/>
              </a:ext>
            </a:extLst>
          </p:cNvPr>
          <p:cNvSpPr/>
          <p:nvPr/>
        </p:nvSpPr>
        <p:spPr>
          <a:xfrm>
            <a:off x="1547950" y="3059668"/>
            <a:ext cx="588334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promise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A46AD8-C61A-4DC1-96B7-C4CDE78FDDD7}"/>
              </a:ext>
            </a:extLst>
          </p:cNvPr>
          <p:cNvSpPr/>
          <p:nvPr/>
        </p:nvSpPr>
        <p:spPr>
          <a:xfrm>
            <a:off x="1547950" y="4904771"/>
            <a:ext cx="6096000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promise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finally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"finally"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92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Promise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/>
              <a:t>The executor should call </a:t>
            </a:r>
            <a:r>
              <a:rPr lang="en-US" altLang="ko-KR" sz="2000" b="1" dirty="0">
                <a:solidFill>
                  <a:srgbClr val="0000FF"/>
                </a:solidFill>
              </a:rPr>
              <a:t>only one resolve</a:t>
            </a:r>
            <a:r>
              <a:rPr lang="en-US" altLang="ko-KR" sz="2000" b="1" dirty="0"/>
              <a:t> or </a:t>
            </a:r>
            <a:r>
              <a:rPr lang="en-US" altLang="ko-KR" sz="2000" b="1" dirty="0">
                <a:solidFill>
                  <a:srgbClr val="0000FF"/>
                </a:solidFill>
              </a:rPr>
              <a:t>one reject</a:t>
            </a:r>
            <a:endParaRPr lang="en-US" altLang="ko-KR" sz="1800" dirty="0">
              <a:solidFill>
                <a:srgbClr val="0000FF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All further calls of resolve and reject are ignored</a:t>
            </a:r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The properties state and result of the Promise object are </a:t>
            </a:r>
            <a:r>
              <a:rPr lang="en-US" altLang="ko-KR" sz="1800" u="sng" dirty="0"/>
              <a:t>internal</a:t>
            </a:r>
            <a:r>
              <a:rPr lang="en-US" altLang="ko-KR" sz="1800" dirty="0"/>
              <a:t>. </a:t>
            </a:r>
            <a:r>
              <a:rPr lang="en-US" altLang="ko-KR" sz="1800" u="sng" dirty="0"/>
              <a:t>We can’t directly access them</a:t>
            </a:r>
            <a:r>
              <a:rPr lang="en-US" altLang="ko-KR" sz="1800" dirty="0"/>
              <a:t>. We can use the methods .then/.catch/.finally for that. 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12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D30F37-6639-4296-ACEC-C0AD266672BE}"/>
              </a:ext>
            </a:extLst>
          </p:cNvPr>
          <p:cNvSpPr/>
          <p:nvPr/>
        </p:nvSpPr>
        <p:spPr>
          <a:xfrm>
            <a:off x="8610600" y="162751"/>
            <a:ext cx="34990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https://javascript.info/promise-basics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2DFE15-49A5-41F5-8688-F4E779294ACA}"/>
              </a:ext>
            </a:extLst>
          </p:cNvPr>
          <p:cNvSpPr/>
          <p:nvPr/>
        </p:nvSpPr>
        <p:spPr>
          <a:xfrm>
            <a:off x="1089454" y="1674674"/>
            <a:ext cx="7578811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promise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reject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"done"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reject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Error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"…"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));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 ignored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"…"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));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 ignored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06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Promise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/>
              <a:t>Promises chaining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then</a:t>
            </a:r>
            <a:r>
              <a:rPr lang="ko-KR" altLang="en-US" sz="1800" dirty="0"/>
              <a:t>은</a:t>
            </a:r>
            <a:r>
              <a:rPr lang="en-US" altLang="ko-KR" sz="1800" dirty="0"/>
              <a:t> resolve</a:t>
            </a:r>
            <a:r>
              <a:rPr lang="ko-KR" altLang="en-US" sz="1800" dirty="0"/>
              <a:t> 실행 외에도 </a:t>
            </a:r>
            <a:r>
              <a:rPr lang="en-US" altLang="ko-KR" sz="1800" dirty="0"/>
              <a:t>return</a:t>
            </a:r>
            <a:r>
              <a:rPr lang="ko-KR" altLang="en-US" sz="1800" dirty="0"/>
              <a:t>문을 통해 값이나 </a:t>
            </a:r>
            <a:r>
              <a:rPr lang="ko-KR" altLang="en-US" sz="1800" u="sng" dirty="0"/>
              <a:t>또 다른 </a:t>
            </a:r>
            <a:r>
              <a:rPr lang="en-US" altLang="ko-KR" sz="1800" u="sng" dirty="0"/>
              <a:t>promise</a:t>
            </a:r>
            <a:r>
              <a:rPr lang="ko-KR" altLang="en-US" sz="1800" u="sng" dirty="0"/>
              <a:t>를 전달할 수 있음</a:t>
            </a:r>
            <a:endParaRPr lang="en-US" altLang="ko-KR" sz="1800" u="sng" dirty="0"/>
          </a:p>
          <a:p>
            <a:pPr lvl="1" algn="just">
              <a:lnSpc>
                <a:spcPct val="150000"/>
              </a:lnSpc>
            </a:pPr>
            <a:endParaRPr lang="en-US" altLang="ko-KR" sz="1600" b="1" dirty="0"/>
          </a:p>
          <a:p>
            <a:pPr lvl="1" algn="just">
              <a:lnSpc>
                <a:spcPct val="150000"/>
              </a:lnSpc>
            </a:pPr>
            <a:endParaRPr lang="en-US" altLang="ko-KR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13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D30F37-6639-4296-ACEC-C0AD266672BE}"/>
              </a:ext>
            </a:extLst>
          </p:cNvPr>
          <p:cNvSpPr/>
          <p:nvPr/>
        </p:nvSpPr>
        <p:spPr>
          <a:xfrm>
            <a:off x="8610600" y="162751"/>
            <a:ext cx="34990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https://javascript.info/promise-basics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718626-D0C5-48C0-912D-B815553ABDB9}"/>
              </a:ext>
            </a:extLst>
          </p:cNvPr>
          <p:cNvSpPr/>
          <p:nvPr/>
        </p:nvSpPr>
        <p:spPr>
          <a:xfrm>
            <a:off x="1095633" y="1645265"/>
            <a:ext cx="6096000" cy="52937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sz="13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 err="1">
                <a:solidFill>
                  <a:srgbClr val="4FC1FF"/>
                </a:solidFill>
                <a:latin typeface="Consolas" panose="020B0609020204030204" pitchFamily="49" charset="0"/>
              </a:rPr>
              <a:t>promiseChain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3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300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300" dirty="0">
                <a:solidFill>
                  <a:srgbClr val="DCDCAA"/>
                </a:solidFill>
                <a:latin typeface="Consolas" panose="020B0609020204030204" pitchFamily="49" charset="0"/>
              </a:rPr>
              <a:t>reject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3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US" altLang="ko-KR" sz="13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300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  }, </a:t>
            </a:r>
            <a:r>
              <a:rPr lang="en-US" altLang="ko-KR" sz="13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300" dirty="0" err="1">
                <a:solidFill>
                  <a:srgbClr val="4FC1FF"/>
                </a:solidFill>
                <a:latin typeface="Consolas" panose="020B0609020204030204" pitchFamily="49" charset="0"/>
              </a:rPr>
              <a:t>promiseChain</a:t>
            </a:r>
            <a:endParaRPr lang="en-US" altLang="ko-KR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  .</a:t>
            </a:r>
            <a:r>
              <a:rPr lang="en-US" altLang="ko-KR" sz="1300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3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3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3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3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300" dirty="0">
                <a:solidFill>
                  <a:srgbClr val="6A9955"/>
                </a:solidFill>
                <a:latin typeface="Consolas" panose="020B0609020204030204" pitchFamily="49" charset="0"/>
              </a:rPr>
              <a:t>// 1</a:t>
            </a:r>
            <a:endParaRPr lang="en-US" altLang="ko-KR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3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3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  })</a:t>
            </a:r>
          </a:p>
          <a:p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  .</a:t>
            </a:r>
            <a:r>
              <a:rPr lang="en-US" altLang="ko-KR" sz="1300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3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3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3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3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300" dirty="0">
                <a:solidFill>
                  <a:srgbClr val="6A9955"/>
                </a:solidFill>
                <a:latin typeface="Consolas" panose="020B0609020204030204" pitchFamily="49" charset="0"/>
              </a:rPr>
              <a:t>// 2</a:t>
            </a:r>
            <a:endParaRPr lang="en-US" altLang="ko-KR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3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3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  })</a:t>
            </a:r>
          </a:p>
          <a:p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  .</a:t>
            </a:r>
            <a:r>
              <a:rPr lang="en-US" altLang="ko-KR" sz="1300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3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3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3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3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300" dirty="0">
                <a:solidFill>
                  <a:srgbClr val="6A9955"/>
                </a:solidFill>
                <a:latin typeface="Consolas" panose="020B0609020204030204" pitchFamily="49" charset="0"/>
              </a:rPr>
              <a:t>// 4</a:t>
            </a:r>
            <a:endParaRPr lang="en-US" altLang="ko-KR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3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300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300" dirty="0">
                <a:solidFill>
                  <a:srgbClr val="DCDCAA"/>
                </a:solidFill>
                <a:latin typeface="Consolas" panose="020B0609020204030204" pitchFamily="49" charset="0"/>
              </a:rPr>
              <a:t>reject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3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US" altLang="ko-KR" sz="13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300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3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      }, </a:t>
            </a:r>
            <a:r>
              <a:rPr lang="en-US" altLang="ko-KR" sz="1300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  })</a:t>
            </a:r>
          </a:p>
          <a:p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  .</a:t>
            </a:r>
            <a:r>
              <a:rPr lang="en-US" altLang="ko-KR" sz="1300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3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3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3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3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solidFill>
                  <a:srgbClr val="D4D4D4"/>
                </a:solidFill>
                <a:latin typeface="Consolas" panose="020B0609020204030204" pitchFamily="49" charset="0"/>
              </a:rPr>
              <a:t>  });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5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Promise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/>
              <a:t>Promises chaining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에러 처리</a:t>
            </a:r>
            <a:r>
              <a:rPr lang="en-US" altLang="ko-KR" sz="1800" dirty="0"/>
              <a:t>: When a promise rejects, the control jumps to the closest rejection handler</a:t>
            </a:r>
            <a:endParaRPr lang="en-US" altLang="ko-KR" sz="1800" u="sng" dirty="0"/>
          </a:p>
          <a:p>
            <a:pPr lvl="1" algn="just">
              <a:lnSpc>
                <a:spcPct val="150000"/>
              </a:lnSpc>
            </a:pPr>
            <a:endParaRPr lang="en-US" altLang="ko-KR" sz="1600" b="1" dirty="0"/>
          </a:p>
          <a:p>
            <a:pPr lvl="1" algn="just">
              <a:lnSpc>
                <a:spcPct val="150000"/>
              </a:lnSpc>
            </a:pPr>
            <a:endParaRPr lang="en-US" altLang="ko-KR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14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D30F37-6639-4296-ACEC-C0AD266672BE}"/>
              </a:ext>
            </a:extLst>
          </p:cNvPr>
          <p:cNvSpPr/>
          <p:nvPr/>
        </p:nvSpPr>
        <p:spPr>
          <a:xfrm>
            <a:off x="8610600" y="162751"/>
            <a:ext cx="34990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https://javascript.info/promise-basics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BE7CD-56DA-4734-87D7-057BD8D89ABB}"/>
              </a:ext>
            </a:extLst>
          </p:cNvPr>
          <p:cNvSpPr/>
          <p:nvPr/>
        </p:nvSpPr>
        <p:spPr>
          <a:xfrm>
            <a:off x="1051248" y="2571652"/>
            <a:ext cx="7825946" cy="4401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fetch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"/article/promise-chaining/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user.json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fetch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`https://api.github.com/users/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githubUser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reject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githubUser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avatar_url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"promise-avatar-example"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githubUser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3000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})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.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console.log(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FCADD4-4F47-4F60-A80C-3537AB5E4102}"/>
              </a:ext>
            </a:extLst>
          </p:cNvPr>
          <p:cNvSpPr/>
          <p:nvPr/>
        </p:nvSpPr>
        <p:spPr>
          <a:xfrm>
            <a:off x="1051248" y="1622971"/>
            <a:ext cx="9756795" cy="861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fetch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'https://no-such-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server.blabla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rejects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.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console.log(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))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TypeError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: failed to fetch (the text may vary)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AF844E-AE93-48CD-AD61-C02CAAAC767A}"/>
              </a:ext>
            </a:extLst>
          </p:cNvPr>
          <p:cNvSpPr/>
          <p:nvPr/>
        </p:nvSpPr>
        <p:spPr>
          <a:xfrm>
            <a:off x="4881842" y="5165295"/>
            <a:ext cx="3896497" cy="64633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</a:t>
            </a:r>
            <a:r>
              <a:rPr lang="ko-KR" altLang="en-US" dirty="0" err="1">
                <a:solidFill>
                  <a:schemeClr val="bg1"/>
                </a:solidFill>
              </a:rPr>
              <a:t>he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easiest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way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to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catch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all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errors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is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to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append</a:t>
            </a:r>
            <a:r>
              <a:rPr lang="ko-KR" altLang="en-US" dirty="0">
                <a:solidFill>
                  <a:schemeClr val="bg1"/>
                </a:solidFill>
              </a:rPr>
              <a:t> .</a:t>
            </a:r>
            <a:r>
              <a:rPr lang="ko-KR" altLang="en-US" dirty="0" err="1">
                <a:solidFill>
                  <a:schemeClr val="bg1"/>
                </a:solidFill>
              </a:rPr>
              <a:t>catch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to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the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end</a:t>
            </a:r>
            <a:r>
              <a:rPr lang="ko-KR" altLang="en-US" dirty="0">
                <a:solidFill>
                  <a:srgbClr val="FF0000"/>
                </a:solidFill>
              </a:rPr>
              <a:t> of </a:t>
            </a:r>
            <a:r>
              <a:rPr lang="ko-KR" altLang="en-US" dirty="0" err="1">
                <a:solidFill>
                  <a:srgbClr val="FF0000"/>
                </a:solidFill>
              </a:rPr>
              <a:t>chain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22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ko-KR" dirty="0"/>
              <a:t>Promise API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 err="1"/>
              <a:t>Promise.all</a:t>
            </a: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When</a:t>
            </a:r>
            <a:r>
              <a:rPr lang="ko-KR" altLang="en-US" sz="1800" dirty="0"/>
              <a:t> </a:t>
            </a:r>
            <a:r>
              <a:rPr lang="en-US" altLang="ko-KR" sz="1800" dirty="0"/>
              <a:t>we want many promises to execute </a:t>
            </a:r>
            <a:r>
              <a:rPr lang="en-US" altLang="ko-KR" sz="1800" dirty="0">
                <a:solidFill>
                  <a:srgbClr val="FF0000"/>
                </a:solidFill>
              </a:rPr>
              <a:t>in parallel</a:t>
            </a:r>
            <a:r>
              <a:rPr lang="en-US" altLang="ko-KR" sz="1800" dirty="0"/>
              <a:t> and wait until </a:t>
            </a:r>
            <a:r>
              <a:rPr lang="en-US" altLang="ko-KR" sz="1800" dirty="0">
                <a:solidFill>
                  <a:srgbClr val="FF0000"/>
                </a:solidFill>
              </a:rPr>
              <a:t>all of them</a:t>
            </a:r>
            <a:r>
              <a:rPr lang="en-US" altLang="ko-KR" sz="1800" dirty="0"/>
              <a:t> are ready</a:t>
            </a:r>
          </a:p>
          <a:p>
            <a:pPr lvl="2" algn="just">
              <a:lnSpc>
                <a:spcPct val="150000"/>
              </a:lnSpc>
            </a:pPr>
            <a:r>
              <a:rPr lang="en-US" altLang="ko-KR" sz="1600" dirty="0"/>
              <a:t>then.. then </a:t>
            </a:r>
            <a:r>
              <a:rPr lang="ko-KR" altLang="en-US" sz="1600" dirty="0"/>
              <a:t>으로 체인을 연결할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앞선 결과가 끝나야 뒤에 콜백함수가 실행</a:t>
            </a:r>
            <a:endParaRPr lang="en-US" altLang="ko-KR" sz="1600" dirty="0"/>
          </a:p>
          <a:p>
            <a:pPr lvl="2" algn="just">
              <a:lnSpc>
                <a:spcPct val="150000"/>
              </a:lnSpc>
            </a:pPr>
            <a:r>
              <a:rPr lang="ko-KR" altLang="en-US" sz="1600" u="sng" dirty="0"/>
              <a:t>서로 연관이 없는 작업</a:t>
            </a:r>
            <a:r>
              <a:rPr lang="ko-KR" altLang="en-US" sz="1600" dirty="0"/>
              <a:t>의 경우 동시에 실행하는 것이 효율적</a:t>
            </a:r>
            <a:endParaRPr lang="en-US" altLang="ko-KR" sz="1600" dirty="0"/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EX) download several URLs in parallel and process the content once they are all done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en-US" altLang="ko-KR" sz="1800" dirty="0" err="1"/>
              <a:t>Promise.all</a:t>
            </a:r>
            <a:r>
              <a:rPr lang="en-US" altLang="ko-KR" sz="1800" dirty="0"/>
              <a:t> takes an array of promises, returns a new promise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The new promise resolves when all listed promises are resolved, and the </a:t>
            </a:r>
            <a:r>
              <a:rPr lang="en-US" altLang="ko-KR" sz="1800" u="sng" dirty="0"/>
              <a:t>array of their results becomes its result</a:t>
            </a:r>
            <a:r>
              <a:rPr lang="en-US" altLang="ko-KR" sz="1800" dirty="0"/>
              <a:t>.</a:t>
            </a:r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15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D30F37-6639-4296-ACEC-C0AD266672BE}"/>
              </a:ext>
            </a:extLst>
          </p:cNvPr>
          <p:cNvSpPr/>
          <p:nvPr/>
        </p:nvSpPr>
        <p:spPr>
          <a:xfrm>
            <a:off x="8610600" y="162751"/>
            <a:ext cx="34990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https://javascript.info/promise-basics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6C40B9-7755-4ECD-9DB9-488F0DC0A981}"/>
              </a:ext>
            </a:extLst>
          </p:cNvPr>
          <p:cNvSpPr/>
          <p:nvPr/>
        </p:nvSpPr>
        <p:spPr>
          <a:xfrm>
            <a:off x="1306469" y="3059668"/>
            <a:ext cx="575670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7AA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promise </a:t>
            </a:r>
            <a:r>
              <a:rPr lang="en-US" altLang="ko-KR" dirty="0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333333"/>
                </a:solidFill>
                <a:latin typeface="Consolas" panose="020B0609020204030204" pitchFamily="49" charset="0"/>
              </a:rPr>
              <a:t>Promise</a:t>
            </a:r>
            <a:r>
              <a:rPr lang="en-US" altLang="ko-KR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D4A68"/>
                </a:solidFill>
                <a:latin typeface="Consolas" panose="020B0609020204030204" pitchFamily="49" charset="0"/>
              </a:rPr>
              <a:t>all</a:t>
            </a:r>
            <a:r>
              <a:rPr lang="en-US" altLang="ko-KR" dirty="0">
                <a:solidFill>
                  <a:srgbClr val="999999"/>
                </a:solidFill>
                <a:latin typeface="Consolas" panose="020B0609020204030204" pitchFamily="49" charset="0"/>
              </a:rPr>
              <a:t>([</a:t>
            </a:r>
            <a:r>
              <a:rPr lang="en-US" altLang="ko-KR" dirty="0">
                <a:solidFill>
                  <a:srgbClr val="A67F59"/>
                </a:solidFill>
                <a:latin typeface="Consolas" panose="020B0609020204030204" pitchFamily="49" charset="0"/>
              </a:rPr>
              <a:t>...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promises</a:t>
            </a:r>
            <a:r>
              <a:rPr lang="en-US" altLang="ko-KR" dirty="0">
                <a:solidFill>
                  <a:srgbClr val="A67F59"/>
                </a:solidFill>
                <a:latin typeface="Consolas" panose="020B0609020204030204" pitchFamily="49" charset="0"/>
              </a:rPr>
              <a:t>...</a:t>
            </a:r>
            <a:r>
              <a:rPr lang="en-US" altLang="ko-KR" dirty="0">
                <a:solidFill>
                  <a:srgbClr val="999999"/>
                </a:solidFill>
                <a:latin typeface="Consolas" panose="020B0609020204030204" pitchFamily="49" charset="0"/>
              </a:rPr>
              <a:t>]);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BCA159-5CB5-4002-BB8E-B06D7722308F}"/>
              </a:ext>
            </a:extLst>
          </p:cNvPr>
          <p:cNvSpPr/>
          <p:nvPr/>
        </p:nvSpPr>
        <p:spPr>
          <a:xfrm>
            <a:off x="1300290" y="4804822"/>
            <a:ext cx="9937390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all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3000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)),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 1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)),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 2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)),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 3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FD9026-799B-459F-89DB-05A0FE926194}"/>
              </a:ext>
            </a:extLst>
          </p:cNvPr>
          <p:cNvSpPr/>
          <p:nvPr/>
        </p:nvSpPr>
        <p:spPr>
          <a:xfrm>
            <a:off x="1326855" y="6371852"/>
            <a:ext cx="9738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1,2,3 when promises are ready: each promise contributes an array member</a:t>
            </a:r>
          </a:p>
        </p:txBody>
      </p:sp>
    </p:spTree>
    <p:extLst>
      <p:ext uri="{BB962C8B-B14F-4D97-AF65-F5344CB8AC3E}">
        <p14:creationId xmlns:p14="http://schemas.microsoft.com/office/powerpoint/2010/main" val="42864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ko-KR" dirty="0"/>
              <a:t>Promise API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 err="1"/>
              <a:t>Promise.all</a:t>
            </a: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If any of the promises is rejected, the promise returned by </a:t>
            </a:r>
            <a:r>
              <a:rPr lang="en-US" altLang="ko-KR" sz="1800" dirty="0" err="1"/>
              <a:t>Promise.all</a:t>
            </a:r>
            <a:r>
              <a:rPr lang="en-US" altLang="ko-KR" sz="1800" dirty="0"/>
              <a:t> immediately rejects with that error</a:t>
            </a:r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2" algn="just">
              <a:lnSpc>
                <a:spcPct val="150000"/>
              </a:lnSpc>
            </a:pPr>
            <a:r>
              <a:rPr lang="en-US" altLang="ko-KR" dirty="0"/>
              <a:t>The second promise rejects in two seconds </a:t>
            </a:r>
            <a:r>
              <a:rPr lang="en-US" altLang="ko-KR" dirty="0">
                <a:sym typeface="Wingdings" panose="05000000000000000000" pitchFamily="2" charset="2"/>
              </a:rPr>
              <a:t> an immediate rejection of </a:t>
            </a:r>
            <a:r>
              <a:rPr lang="en-US" altLang="ko-KR" dirty="0" err="1">
                <a:sym typeface="Wingdings" panose="05000000000000000000" pitchFamily="2" charset="2"/>
              </a:rPr>
              <a:t>Promise.all</a:t>
            </a:r>
            <a:r>
              <a:rPr lang="en-US" altLang="ko-KR" dirty="0">
                <a:sym typeface="Wingdings" panose="05000000000000000000" pitchFamily="2" charset="2"/>
              </a:rPr>
              <a:t>, so .catch executes  </a:t>
            </a:r>
            <a:r>
              <a:rPr lang="en-US" altLang="ko-KR" dirty="0"/>
              <a:t>“all or nothing”</a:t>
            </a:r>
          </a:p>
          <a:p>
            <a:pPr lvl="2" algn="just">
              <a:lnSpc>
                <a:spcPct val="150000"/>
              </a:lnSpc>
            </a:pPr>
            <a:endParaRPr lang="en-US" altLang="ko-KR" sz="1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16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D30F37-6639-4296-ACEC-C0AD266672BE}"/>
              </a:ext>
            </a:extLst>
          </p:cNvPr>
          <p:cNvSpPr/>
          <p:nvPr/>
        </p:nvSpPr>
        <p:spPr>
          <a:xfrm>
            <a:off x="8610600" y="162751"/>
            <a:ext cx="34990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https://javascript.info/promise-basics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73EE77-C701-418D-94A8-F6942D1802FC}"/>
              </a:ext>
            </a:extLst>
          </p:cNvPr>
          <p:cNvSpPr/>
          <p:nvPr/>
        </p:nvSpPr>
        <p:spPr>
          <a:xfrm>
            <a:off x="1326292" y="2129644"/>
            <a:ext cx="9934832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all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reject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)),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reject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reject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Error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"Whoops!"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)),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),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reject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3000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)),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55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ko-KR" dirty="0"/>
              <a:t>Promise API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 err="1"/>
              <a:t>Promise.allSettled</a:t>
            </a: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r>
              <a:rPr lang="en-US" altLang="ko-KR" dirty="0" err="1"/>
              <a:t>Promise.all</a:t>
            </a:r>
            <a:r>
              <a:rPr lang="ko-KR" altLang="en-US" dirty="0"/>
              <a:t>에서는  주어진 </a:t>
            </a:r>
            <a:r>
              <a:rPr lang="en-US" altLang="ko-KR" dirty="0"/>
              <a:t>Promise </a:t>
            </a:r>
            <a:r>
              <a:rPr lang="ko-KR" altLang="en-US" dirty="0"/>
              <a:t>중 하나라도 </a:t>
            </a:r>
            <a:r>
              <a:rPr lang="en-US" altLang="ko-KR" dirty="0"/>
              <a:t>Reject </a:t>
            </a:r>
            <a:r>
              <a:rPr lang="ko-KR" altLang="en-US" dirty="0"/>
              <a:t>되는 경우 모두 이행취소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en-US" altLang="ko-KR" u="sng" dirty="0"/>
              <a:t>just waits</a:t>
            </a:r>
            <a:r>
              <a:rPr lang="en-US" altLang="ko-KR" dirty="0"/>
              <a:t> for all promises to settle, </a:t>
            </a:r>
            <a:r>
              <a:rPr lang="en-US" altLang="ko-KR" u="sng" dirty="0"/>
              <a:t>regardless of the result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b="1" dirty="0" err="1"/>
              <a:t>Promise.race</a:t>
            </a: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r>
              <a:rPr lang="en-US" altLang="ko-KR" dirty="0"/>
              <a:t>waits only for the </a:t>
            </a:r>
            <a:r>
              <a:rPr lang="en-US" altLang="ko-KR" u="sng" dirty="0"/>
              <a:t>first </a:t>
            </a:r>
            <a:r>
              <a:rPr lang="en-US" altLang="ko-KR" u="sng" dirty="0">
                <a:solidFill>
                  <a:srgbClr val="0000FF"/>
                </a:solidFill>
              </a:rPr>
              <a:t>settled</a:t>
            </a:r>
            <a:r>
              <a:rPr lang="en-US" altLang="ko-KR" u="sng" dirty="0"/>
              <a:t> promise</a:t>
            </a:r>
            <a:r>
              <a:rPr lang="en-US" altLang="ko-KR" dirty="0"/>
              <a:t> and gets its result </a:t>
            </a:r>
            <a:r>
              <a:rPr lang="en-US" altLang="ko-KR" u="sng" dirty="0"/>
              <a:t>regardless of the result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en-US" altLang="ko-KR" sz="2000" b="1" dirty="0" err="1"/>
              <a:t>Promise.any</a:t>
            </a: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r>
              <a:rPr lang="en-US" altLang="ko-KR" dirty="0"/>
              <a:t>waits only for the </a:t>
            </a:r>
            <a:r>
              <a:rPr lang="en-US" altLang="ko-KR" u="sng" dirty="0"/>
              <a:t>first </a:t>
            </a:r>
            <a:r>
              <a:rPr lang="en-US" altLang="ko-KR" u="sng" dirty="0">
                <a:solidFill>
                  <a:srgbClr val="0000FF"/>
                </a:solidFill>
              </a:rPr>
              <a:t>fulfilled</a:t>
            </a:r>
            <a:r>
              <a:rPr lang="en-US" altLang="ko-KR" u="sng" dirty="0"/>
              <a:t> promise</a:t>
            </a:r>
            <a:r>
              <a:rPr lang="en-US" altLang="ko-KR" dirty="0"/>
              <a:t> and gets its result</a:t>
            </a:r>
            <a:endParaRPr lang="en-US" altLang="ko-KR" sz="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17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D30F37-6639-4296-ACEC-C0AD266672BE}"/>
              </a:ext>
            </a:extLst>
          </p:cNvPr>
          <p:cNvSpPr/>
          <p:nvPr/>
        </p:nvSpPr>
        <p:spPr>
          <a:xfrm>
            <a:off x="8610600" y="162751"/>
            <a:ext cx="34990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https://javascript.info/promise-basics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32C29E-BC4D-45F9-BC0E-E1F92DF04F1B}"/>
              </a:ext>
            </a:extLst>
          </p:cNvPr>
          <p:cNvSpPr/>
          <p:nvPr/>
        </p:nvSpPr>
        <p:spPr>
          <a:xfrm>
            <a:off x="1092544" y="4507587"/>
            <a:ext cx="9267567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allSettled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reject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reject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Error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"Whoops!"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)),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),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reject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)),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reject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5000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)),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24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Async/await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/>
              <a:t>Promise chaining </a:t>
            </a:r>
            <a:r>
              <a:rPr lang="ko-KR" altLang="en-US" sz="2000" b="1" dirty="0"/>
              <a:t>또한 중첩으로 사용할 경우 콜백지옥과 유사하게 중첩 형태가 됨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여러 </a:t>
            </a:r>
            <a:r>
              <a:rPr lang="en-US" altLang="ko-KR" sz="2000" b="1" dirty="0"/>
              <a:t>then</a:t>
            </a:r>
            <a:r>
              <a:rPr lang="ko-KR" altLang="en-US" sz="2000" b="1" dirty="0"/>
              <a:t>을 사용할 경우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에러 발생 시 디버깅이 어려움 </a:t>
            </a:r>
            <a:r>
              <a:rPr lang="en-US" altLang="ko-KR" sz="2000" b="1" dirty="0">
                <a:sym typeface="Wingdings" panose="05000000000000000000" pitchFamily="2" charset="2"/>
              </a:rPr>
              <a:t> </a:t>
            </a:r>
            <a:r>
              <a:rPr lang="en-US" altLang="ko-KR" sz="2000" b="1" dirty="0"/>
              <a:t>Async</a:t>
            </a:r>
            <a:r>
              <a:rPr lang="ko-KR" altLang="en-US" sz="2000" b="1" dirty="0"/>
              <a:t>와 </a:t>
            </a:r>
            <a:r>
              <a:rPr lang="en-US" altLang="ko-KR" sz="2000" b="1" dirty="0"/>
              <a:t>await</a:t>
            </a:r>
            <a:r>
              <a:rPr lang="ko-KR" altLang="en-US" sz="2000" b="1" dirty="0"/>
              <a:t>를 사용</a:t>
            </a:r>
            <a:endParaRPr lang="en-US" altLang="ko-KR" sz="2000" b="1" dirty="0"/>
          </a:p>
          <a:p>
            <a:pPr algn="just">
              <a:lnSpc>
                <a:spcPct val="150000"/>
              </a:lnSpc>
            </a:pPr>
            <a:r>
              <a:rPr lang="en-US" altLang="ko-KR" sz="2000" b="1" dirty="0"/>
              <a:t>Async/await</a:t>
            </a:r>
            <a:endParaRPr lang="en-US" altLang="ko-KR" sz="1800" u="sng" dirty="0"/>
          </a:p>
          <a:p>
            <a:pPr lvl="1" algn="just">
              <a:lnSpc>
                <a:spcPct val="150000"/>
              </a:lnSpc>
            </a:pPr>
            <a:r>
              <a:rPr lang="en-US" altLang="ko-KR" sz="1800" u="sng" dirty="0"/>
              <a:t>There’s a special syntax to work with promises</a:t>
            </a:r>
            <a:r>
              <a:rPr lang="en-US" altLang="ko-KR" sz="1800" dirty="0"/>
              <a:t> in a more comfortable fashion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easy to understand and use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Async/await</a:t>
            </a:r>
            <a:r>
              <a:rPr lang="ko-KR" altLang="en-US" sz="1800" dirty="0"/>
              <a:t>는 </a:t>
            </a:r>
            <a:r>
              <a:rPr lang="en-US" altLang="ko-KR" sz="1800" dirty="0"/>
              <a:t>Promise</a:t>
            </a:r>
            <a:r>
              <a:rPr lang="ko-KR" altLang="en-US" sz="1800" dirty="0"/>
              <a:t>의 </a:t>
            </a:r>
            <a:r>
              <a:rPr lang="en-US" altLang="ko-KR" sz="1800" dirty="0"/>
              <a:t>syntactic sugar(</a:t>
            </a: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/>
              <a:t>새로운 것이 아닌 </a:t>
            </a:r>
            <a:r>
              <a:rPr lang="en-US" altLang="ko-KR" sz="1800" dirty="0"/>
              <a:t>promise </a:t>
            </a:r>
            <a:r>
              <a:rPr lang="ko-KR" altLang="en-US" sz="1800" dirty="0"/>
              <a:t>사용을 좀 더 쉽게 도와 줌</a:t>
            </a:r>
            <a:r>
              <a:rPr lang="en-US" altLang="ko-KR" sz="1800" dirty="0"/>
              <a:t>)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syntactic sugar: easier to express or to read within a programming language</a:t>
            </a:r>
          </a:p>
          <a:p>
            <a:pPr lvl="1" algn="just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18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D30F37-6639-4296-ACEC-C0AD266672BE}"/>
              </a:ext>
            </a:extLst>
          </p:cNvPr>
          <p:cNvSpPr/>
          <p:nvPr/>
        </p:nvSpPr>
        <p:spPr>
          <a:xfrm>
            <a:off x="8610600" y="162751"/>
            <a:ext cx="34990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https://javascript.info/promise-basics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7693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Async/await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/>
              <a:t>Async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function </a:t>
            </a:r>
            <a:r>
              <a:rPr lang="ko-KR" altLang="en-US" sz="1800" dirty="0"/>
              <a:t>앞에 </a:t>
            </a:r>
            <a:r>
              <a:rPr lang="en-US" altLang="ko-KR" sz="1800" dirty="0"/>
              <a:t>async</a:t>
            </a:r>
            <a:r>
              <a:rPr lang="ko-KR" altLang="en-US" sz="1800" dirty="0"/>
              <a:t>를 붙이면 해당 함수는 항상 </a:t>
            </a:r>
            <a:r>
              <a:rPr lang="ko-KR" altLang="en-US" sz="1800" dirty="0" err="1"/>
              <a:t>프라미스를</a:t>
            </a:r>
            <a:r>
              <a:rPr lang="ko-KR" altLang="en-US" sz="1800" dirty="0"/>
              <a:t> 반환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2" algn="just">
              <a:lnSpc>
                <a:spcPct val="150000"/>
              </a:lnSpc>
            </a:pPr>
            <a:r>
              <a:rPr lang="ko-KR" altLang="en-US" sz="1600" dirty="0"/>
              <a:t>위 예시에서 </a:t>
            </a:r>
            <a:r>
              <a:rPr lang="en-US" altLang="ko-KR" sz="1600" dirty="0"/>
              <a:t>1</a:t>
            </a:r>
            <a:r>
              <a:rPr lang="ko-KR" altLang="en-US" sz="1600" dirty="0"/>
              <a:t>이 </a:t>
            </a:r>
            <a:r>
              <a:rPr lang="en-US" altLang="ko-KR" sz="1600" dirty="0"/>
              <a:t>result</a:t>
            </a:r>
            <a:r>
              <a:rPr lang="ko-KR" altLang="en-US" sz="1600" dirty="0"/>
              <a:t>가 </a:t>
            </a:r>
            <a:r>
              <a:rPr lang="en-US" altLang="ko-KR" sz="1600" dirty="0"/>
              <a:t>1</a:t>
            </a:r>
            <a:r>
              <a:rPr lang="ko-KR" altLang="en-US" sz="1600" dirty="0"/>
              <a:t>인 </a:t>
            </a:r>
            <a:r>
              <a:rPr lang="en-US" altLang="ko-KR" sz="1600" dirty="0"/>
              <a:t>promise</a:t>
            </a:r>
            <a:r>
              <a:rPr lang="ko-KR" altLang="en-US" sz="1600" dirty="0"/>
              <a:t>를 반환</a:t>
            </a:r>
            <a:endParaRPr lang="en-US" altLang="ko-KR" sz="1600" dirty="0"/>
          </a:p>
          <a:p>
            <a:pPr lvl="2" algn="just">
              <a:lnSpc>
                <a:spcPct val="150000"/>
              </a:lnSpc>
            </a:pPr>
            <a:endParaRPr lang="en-US" altLang="ko-KR" sz="1600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명시적으로 </a:t>
            </a:r>
            <a:r>
              <a:rPr lang="ko-KR" altLang="en-US" sz="1800" dirty="0" err="1"/>
              <a:t>프라미스를</a:t>
            </a:r>
            <a:r>
              <a:rPr lang="ko-KR" altLang="en-US" sz="1800" dirty="0"/>
              <a:t> 반환하는 것도 가능한데</a:t>
            </a:r>
            <a:r>
              <a:rPr lang="en-US" altLang="ko-KR" sz="1800" dirty="0"/>
              <a:t>, </a:t>
            </a:r>
            <a:r>
              <a:rPr lang="ko-KR" altLang="en-US" sz="1800" dirty="0"/>
              <a:t>결과는 동일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19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D30F37-6639-4296-ACEC-C0AD266672BE}"/>
              </a:ext>
            </a:extLst>
          </p:cNvPr>
          <p:cNvSpPr/>
          <p:nvPr/>
        </p:nvSpPr>
        <p:spPr>
          <a:xfrm>
            <a:off x="8610600" y="162751"/>
            <a:ext cx="34990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https://ko.javascript.info/async-await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3FAA6F-9ECA-486A-BE51-36D47E82EEBB}"/>
              </a:ext>
            </a:extLst>
          </p:cNvPr>
          <p:cNvSpPr/>
          <p:nvPr/>
        </p:nvSpPr>
        <p:spPr>
          <a:xfrm>
            <a:off x="1158240" y="1684075"/>
            <a:ext cx="3370217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f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()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f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().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); 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// 1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636A9E-E15A-46E1-906D-588FE70A8744}"/>
              </a:ext>
            </a:extLst>
          </p:cNvPr>
          <p:cNvSpPr/>
          <p:nvPr/>
        </p:nvSpPr>
        <p:spPr>
          <a:xfrm>
            <a:off x="4615545" y="1684075"/>
            <a:ext cx="30480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f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21E97-FC68-4517-BC40-4F135DDAF061}"/>
              </a:ext>
            </a:extLst>
          </p:cNvPr>
          <p:cNvSpPr/>
          <p:nvPr/>
        </p:nvSpPr>
        <p:spPr>
          <a:xfrm>
            <a:off x="1158240" y="4572648"/>
            <a:ext cx="6096000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f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f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().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); 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// 1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24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비동기적 처리와 동기적 처리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/>
              <a:t>동기적 처리</a:t>
            </a: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요청한 순서대로 작업을 처리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코드가 나타나는 순서대로 순차적으로 동작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작동 순서를 예측하기 쉬움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r>
              <a:rPr lang="ko-KR" altLang="en-US" sz="2000" b="1" dirty="0"/>
              <a:t>비동기적 처리</a:t>
            </a: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특정 작업이 끝나기 전에 다음 작업을 수행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대표적으로 </a:t>
            </a:r>
            <a:r>
              <a:rPr lang="en-US" altLang="ko-KR" sz="1800" dirty="0" err="1"/>
              <a:t>setTimeout</a:t>
            </a:r>
            <a:r>
              <a:rPr lang="ko-KR" altLang="en-US" sz="1800" dirty="0"/>
              <a:t>함수에 콜백함수와 </a:t>
            </a:r>
            <a:r>
              <a:rPr lang="en-US" altLang="ko-KR" sz="1800" dirty="0"/>
              <a:t>timeout</a:t>
            </a:r>
            <a:r>
              <a:rPr lang="ko-KR" altLang="en-US" sz="1800" dirty="0"/>
              <a:t>시간을 설정하면 만료될 때까지 기다리지 않고 다음 작업 수행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0F65C2-4545-491E-ABD9-33FF79848A9D}"/>
              </a:ext>
            </a:extLst>
          </p:cNvPr>
          <p:cNvSpPr/>
          <p:nvPr/>
        </p:nvSpPr>
        <p:spPr>
          <a:xfrm>
            <a:off x="1293341" y="5194719"/>
            <a:ext cx="6096000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"2"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3000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"3"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33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Async/await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/>
              <a:t>await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>
                <a:solidFill>
                  <a:srgbClr val="FF0000"/>
                </a:solidFill>
              </a:rPr>
              <a:t>await</a:t>
            </a:r>
            <a:r>
              <a:rPr lang="ko-KR" altLang="en-US" sz="1800" dirty="0">
                <a:solidFill>
                  <a:srgbClr val="FF0000"/>
                </a:solidFill>
              </a:rPr>
              <a:t>는 </a:t>
            </a:r>
            <a:r>
              <a:rPr lang="en-US" altLang="ko-KR" sz="1800" dirty="0">
                <a:solidFill>
                  <a:srgbClr val="FF0000"/>
                </a:solidFill>
              </a:rPr>
              <a:t>async </a:t>
            </a:r>
            <a:r>
              <a:rPr lang="ko-KR" altLang="en-US" sz="1800" dirty="0">
                <a:solidFill>
                  <a:srgbClr val="FF0000"/>
                </a:solidFill>
              </a:rPr>
              <a:t>함수 안에서만 동작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잠시 </a:t>
            </a:r>
            <a:r>
              <a:rPr lang="en-US" altLang="ko-KR" sz="1800" dirty="0"/>
              <a:t>'</a:t>
            </a:r>
            <a:r>
              <a:rPr lang="ko-KR" altLang="en-US" sz="1800" dirty="0" err="1"/>
              <a:t>중단’되었다가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프라미스가</a:t>
            </a:r>
            <a:r>
              <a:rPr lang="ko-KR" altLang="en-US" sz="1800" dirty="0"/>
              <a:t> 처리되면 실행이 재개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 err="1"/>
              <a:t>프라미스</a:t>
            </a:r>
            <a:r>
              <a:rPr lang="ko-KR" altLang="en-US" sz="1800" dirty="0"/>
              <a:t> 객체의 </a:t>
            </a:r>
            <a:r>
              <a:rPr lang="en-US" altLang="ko-KR" sz="1800" dirty="0"/>
              <a:t>"result" </a:t>
            </a:r>
            <a:r>
              <a:rPr lang="ko-KR" altLang="en-US" sz="1800" dirty="0"/>
              <a:t>값이 변수 </a:t>
            </a:r>
            <a:r>
              <a:rPr lang="en-US" altLang="ko-KR" sz="1800" dirty="0"/>
              <a:t>result</a:t>
            </a:r>
            <a:r>
              <a:rPr lang="ko-KR" altLang="en-US" sz="1800" dirty="0"/>
              <a:t>에 할당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await</a:t>
            </a:r>
            <a:r>
              <a:rPr lang="ko-KR" altLang="en-US" sz="1800" dirty="0"/>
              <a:t>는 말 그대로 </a:t>
            </a:r>
            <a:r>
              <a:rPr lang="ko-KR" altLang="en-US" sz="1800" dirty="0" err="1"/>
              <a:t>프라미스가</a:t>
            </a:r>
            <a:r>
              <a:rPr lang="ko-KR" altLang="en-US" sz="1800" dirty="0"/>
              <a:t> 처리될 때까지 함수 실행을 기다림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await</a:t>
            </a:r>
            <a:r>
              <a:rPr lang="ko-KR" altLang="en-US" sz="1800" dirty="0"/>
              <a:t>는 </a:t>
            </a:r>
            <a:r>
              <a:rPr lang="en-US" altLang="ko-KR" sz="1800" dirty="0" err="1"/>
              <a:t>promise.then</a:t>
            </a:r>
            <a:r>
              <a:rPr lang="ko-KR" altLang="en-US" sz="1800" dirty="0"/>
              <a:t>보다 좀 더 세련되게 </a:t>
            </a:r>
            <a:r>
              <a:rPr lang="ko-KR" altLang="en-US" sz="1800" dirty="0" err="1"/>
              <a:t>프라미스의</a:t>
            </a:r>
            <a:r>
              <a:rPr lang="ko-KR" altLang="en-US" sz="1800" dirty="0"/>
              <a:t> </a:t>
            </a:r>
            <a:r>
              <a:rPr lang="en-US" altLang="ko-KR" sz="1800" dirty="0"/>
              <a:t>result </a:t>
            </a:r>
            <a:r>
              <a:rPr lang="ko-KR" altLang="en-US" sz="1800" dirty="0"/>
              <a:t>값을 얻을 수 있도록 해주는 문법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20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D30F37-6639-4296-ACEC-C0AD266672BE}"/>
              </a:ext>
            </a:extLst>
          </p:cNvPr>
          <p:cNvSpPr/>
          <p:nvPr/>
        </p:nvSpPr>
        <p:spPr>
          <a:xfrm>
            <a:off x="8610600" y="162751"/>
            <a:ext cx="34990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https://ko.javascript.info/async-await</a:t>
            </a:r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C60103-CA80-4884-8EE5-94CE444C53FC}"/>
              </a:ext>
            </a:extLst>
          </p:cNvPr>
          <p:cNvSpPr/>
          <p:nvPr/>
        </p:nvSpPr>
        <p:spPr>
          <a:xfrm>
            <a:off x="1132115" y="1573168"/>
            <a:ext cx="871728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f = async () =&gt; {</a:t>
            </a:r>
          </a:p>
          <a:p>
            <a:r>
              <a:rPr lang="en-US" altLang="ko-KR"/>
              <a:t>  let promise = new Promise((resolve, reject) =&gt; {</a:t>
            </a:r>
          </a:p>
          <a:p>
            <a:r>
              <a:rPr lang="en-US" altLang="ko-KR"/>
              <a:t>    setTimeout(() =&gt; resolve("</a:t>
            </a:r>
            <a:r>
              <a:rPr lang="ko-KR" altLang="en-US"/>
              <a:t>완료</a:t>
            </a:r>
            <a:r>
              <a:rPr lang="en-US" altLang="ko-KR"/>
              <a:t>!"), 1000);</a:t>
            </a:r>
          </a:p>
          <a:p>
            <a:r>
              <a:rPr lang="en-US" altLang="ko-KR"/>
              <a:t>  });</a:t>
            </a:r>
          </a:p>
          <a:p>
            <a:endParaRPr lang="en-US" altLang="ko-KR"/>
          </a:p>
          <a:p>
            <a:r>
              <a:rPr lang="en-US" altLang="ko-KR"/>
              <a:t>  let result = await promise; // </a:t>
            </a:r>
            <a:r>
              <a:rPr lang="ko-KR" altLang="en-US"/>
              <a:t>프라미스가 이행될 때까지 기다림 </a:t>
            </a:r>
            <a:r>
              <a:rPr lang="en-US" altLang="ko-KR"/>
              <a:t>(*)</a:t>
            </a:r>
          </a:p>
          <a:p>
            <a:endParaRPr lang="en-US" altLang="ko-KR"/>
          </a:p>
          <a:p>
            <a:r>
              <a:rPr lang="en-US" altLang="ko-KR"/>
              <a:t>  alert(result); // "</a:t>
            </a:r>
            <a:r>
              <a:rPr lang="ko-KR" altLang="en-US"/>
              <a:t>완료</a:t>
            </a:r>
            <a:r>
              <a:rPr lang="en-US" altLang="ko-KR"/>
              <a:t>!"</a:t>
            </a:r>
          </a:p>
          <a:p>
            <a:r>
              <a:rPr lang="en-US" altLang="ko-KR"/>
              <a:t>};</a:t>
            </a:r>
          </a:p>
          <a:p>
            <a:endParaRPr lang="en-US" altLang="ko-KR"/>
          </a:p>
          <a:p>
            <a:r>
              <a:rPr lang="en-US" altLang="ko-KR"/>
              <a:t>f();</a:t>
            </a:r>
          </a:p>
        </p:txBody>
      </p:sp>
    </p:spTree>
    <p:extLst>
      <p:ext uri="{BB962C8B-B14F-4D97-AF65-F5344CB8AC3E}">
        <p14:creationId xmlns:p14="http://schemas.microsoft.com/office/powerpoint/2010/main" val="109274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Async/await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await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async </a:t>
            </a:r>
            <a:r>
              <a:rPr lang="ko-KR" altLang="en-US" sz="1800"/>
              <a:t>함수가 아닌데 </a:t>
            </a:r>
            <a:r>
              <a:rPr lang="en-US" altLang="ko-KR" sz="1800"/>
              <a:t>await</a:t>
            </a:r>
            <a:r>
              <a:rPr lang="ko-KR" altLang="en-US" sz="1800"/>
              <a:t>을 사용하면 문법 에러가 발생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21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D30F37-6639-4296-ACEC-C0AD266672BE}"/>
              </a:ext>
            </a:extLst>
          </p:cNvPr>
          <p:cNvSpPr/>
          <p:nvPr/>
        </p:nvSpPr>
        <p:spPr>
          <a:xfrm>
            <a:off x="8610600" y="162751"/>
            <a:ext cx="34990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https://ko.javascript.info/async-await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6ACED1-DA5A-47DD-BBCF-6BBD88BC181D}"/>
              </a:ext>
            </a:extLst>
          </p:cNvPr>
          <p:cNvSpPr/>
          <p:nvPr/>
        </p:nvSpPr>
        <p:spPr>
          <a:xfrm>
            <a:off x="1079863" y="1618345"/>
            <a:ext cx="6096000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f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promise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promise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// Syntax error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98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Async/await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/>
              <a:t>await/await </a:t>
            </a:r>
            <a:r>
              <a:rPr lang="ko-KR" altLang="en-US" sz="2000" b="1" dirty="0"/>
              <a:t>예시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사용자 정보를 읽어 이름을 파악하여 사용자의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아바타를 보여주는 코드</a:t>
            </a:r>
            <a:r>
              <a:rPr lang="en-US" altLang="ko-KR" sz="2000" b="1" dirty="0"/>
              <a:t>)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22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D30F37-6639-4296-ACEC-C0AD266672BE}"/>
              </a:ext>
            </a:extLst>
          </p:cNvPr>
          <p:cNvSpPr/>
          <p:nvPr/>
        </p:nvSpPr>
        <p:spPr>
          <a:xfrm>
            <a:off x="8610600" y="162751"/>
            <a:ext cx="34990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https://ko.javascript.info/async-await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D59293-E890-4826-95EF-63540D48D8DC}"/>
              </a:ext>
            </a:extLst>
          </p:cNvPr>
          <p:cNvSpPr/>
          <p:nvPr/>
        </p:nvSpPr>
        <p:spPr>
          <a:xfrm>
            <a:off x="766353" y="1372473"/>
            <a:ext cx="9117875" cy="48013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async function </a:t>
            </a:r>
            <a:r>
              <a:rPr lang="en-US" altLang="ko-KR" dirty="0" err="1"/>
              <a:t>showAvatar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// JSON </a:t>
            </a:r>
            <a:r>
              <a:rPr lang="ko-KR" altLang="en-US" dirty="0"/>
              <a:t>읽기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let response = await fetch("/article/promise-chaining/</a:t>
            </a:r>
            <a:r>
              <a:rPr lang="en-US" altLang="ko-KR" dirty="0" err="1"/>
              <a:t>user.json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let user = await </a:t>
            </a:r>
            <a:r>
              <a:rPr lang="en-US" altLang="ko-KR" dirty="0" err="1"/>
              <a:t>response.json</a:t>
            </a:r>
            <a:r>
              <a:rPr lang="en-US" altLang="ko-KR" dirty="0"/>
              <a:t>(); //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사용자 정보 읽기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  </a:t>
            </a:r>
            <a:r>
              <a:rPr lang="en-US" altLang="ko-KR" dirty="0"/>
              <a:t>let </a:t>
            </a:r>
            <a:r>
              <a:rPr lang="en-US" altLang="ko-KR" dirty="0" err="1"/>
              <a:t>githubResponse</a:t>
            </a:r>
            <a:r>
              <a:rPr lang="en-US" altLang="ko-KR" dirty="0"/>
              <a:t> = await fetch(`https://api.github.com/users/${user.name}`);</a:t>
            </a:r>
          </a:p>
          <a:p>
            <a:r>
              <a:rPr lang="en-US" altLang="ko-KR" dirty="0"/>
              <a:t>  let </a:t>
            </a:r>
            <a:r>
              <a:rPr lang="en-US" altLang="ko-KR" dirty="0" err="1"/>
              <a:t>githubUser</a:t>
            </a:r>
            <a:r>
              <a:rPr lang="en-US" altLang="ko-KR" dirty="0"/>
              <a:t> = await </a:t>
            </a:r>
            <a:r>
              <a:rPr lang="en-US" altLang="ko-KR" dirty="0" err="1"/>
              <a:t>githubResponse.json</a:t>
            </a:r>
            <a:r>
              <a:rPr lang="en-US" altLang="ko-KR" dirty="0"/>
              <a:t>(); // </a:t>
            </a:r>
            <a:r>
              <a:rPr lang="ko-KR" altLang="en-US" dirty="0"/>
              <a:t>아바타 보여주기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  </a:t>
            </a:r>
            <a:r>
              <a:rPr lang="en-US" altLang="ko-KR" dirty="0"/>
              <a:t>let </a:t>
            </a:r>
            <a:r>
              <a:rPr lang="en-US" altLang="ko-KR" dirty="0" err="1"/>
              <a:t>img</a:t>
            </a:r>
            <a:r>
              <a:rPr lang="en-US" altLang="ko-KR" dirty="0"/>
              <a:t> = </a:t>
            </a:r>
            <a:r>
              <a:rPr lang="en-US" altLang="ko-KR" dirty="0" err="1"/>
              <a:t>document.createElement</a:t>
            </a:r>
            <a:r>
              <a:rPr lang="en-US" altLang="ko-KR" dirty="0"/>
              <a:t>("</a:t>
            </a:r>
            <a:r>
              <a:rPr lang="en-US" altLang="ko-KR" dirty="0" err="1"/>
              <a:t>img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img.src</a:t>
            </a:r>
            <a:r>
              <a:rPr lang="en-US" altLang="ko-KR" dirty="0"/>
              <a:t> = </a:t>
            </a:r>
            <a:r>
              <a:rPr lang="en-US" altLang="ko-KR" dirty="0" err="1"/>
              <a:t>githubUser.avatar_url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img.className</a:t>
            </a:r>
            <a:r>
              <a:rPr lang="en-US" altLang="ko-KR" dirty="0"/>
              <a:t> = "promise-avatar-example";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document.body.append</a:t>
            </a:r>
            <a:r>
              <a:rPr lang="en-US" altLang="ko-KR" dirty="0"/>
              <a:t>(</a:t>
            </a:r>
            <a:r>
              <a:rPr lang="en-US" altLang="ko-KR" dirty="0" err="1"/>
              <a:t>img</a:t>
            </a:r>
            <a:r>
              <a:rPr lang="en-US" altLang="ko-KR" dirty="0"/>
              <a:t>); // 3</a:t>
            </a:r>
            <a:r>
              <a:rPr lang="ko-KR" altLang="en-US" dirty="0"/>
              <a:t>초 대기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await new Promise((resolve, reject) =&gt; </a:t>
            </a:r>
            <a:r>
              <a:rPr lang="en-US" altLang="ko-KR" dirty="0" err="1"/>
              <a:t>setTimeout</a:t>
            </a:r>
            <a:r>
              <a:rPr lang="en-US" altLang="ko-KR" dirty="0"/>
              <a:t>(resolve, 3000));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img.remove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return </a:t>
            </a:r>
            <a:r>
              <a:rPr lang="en-US" altLang="ko-KR" dirty="0" err="1"/>
              <a:t>githubUser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showAvatar</a:t>
            </a:r>
            <a:r>
              <a:rPr lang="en-US" altLang="ko-K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6380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Async/await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에러 핸들링</a:t>
            </a: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프라미스가 정상적으로 이행되면 </a:t>
            </a:r>
            <a:r>
              <a:rPr lang="en-US" altLang="ko-KR" sz="1800"/>
              <a:t>await promise</a:t>
            </a:r>
            <a:r>
              <a:rPr lang="ko-KR" altLang="en-US" sz="1800"/>
              <a:t>는 프라미스 객체의 </a:t>
            </a:r>
            <a:r>
              <a:rPr lang="en-US" altLang="ko-KR" sz="1800"/>
              <a:t>result</a:t>
            </a:r>
            <a:r>
              <a:rPr lang="ko-KR" altLang="en-US" sz="1800"/>
              <a:t>에 저장된 값을 반환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프라미스가 거부되면 마치 </a:t>
            </a:r>
            <a:r>
              <a:rPr lang="en-US" altLang="ko-KR" sz="1800"/>
              <a:t>throw</a:t>
            </a:r>
            <a:r>
              <a:rPr lang="ko-KR" altLang="en-US" sz="1800"/>
              <a:t>문을 작성한 것처럼 에러를 던짐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위 코드는 아래와 동일</a:t>
            </a: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23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D30F37-6639-4296-ACEC-C0AD266672BE}"/>
              </a:ext>
            </a:extLst>
          </p:cNvPr>
          <p:cNvSpPr/>
          <p:nvPr/>
        </p:nvSpPr>
        <p:spPr>
          <a:xfrm>
            <a:off x="8610600" y="162751"/>
            <a:ext cx="34990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https://ko.javascript.info/async-await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387155-A736-4A8F-BBB6-F46FB7A7B197}"/>
              </a:ext>
            </a:extLst>
          </p:cNvPr>
          <p:cNvSpPr/>
          <p:nvPr/>
        </p:nvSpPr>
        <p:spPr>
          <a:xfrm>
            <a:off x="1114698" y="2192272"/>
            <a:ext cx="60960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f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reject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Error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CE9178"/>
                </a:solidFill>
                <a:latin typeface="Consolas" panose="020B0609020204030204" pitchFamily="49" charset="0"/>
              </a:rPr>
              <a:t>에러 발생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!"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A6E174-374B-4C44-873F-E8601DBA8274}"/>
              </a:ext>
            </a:extLst>
          </p:cNvPr>
          <p:cNvSpPr/>
          <p:nvPr/>
        </p:nvSpPr>
        <p:spPr>
          <a:xfrm>
            <a:off x="1114698" y="3594309"/>
            <a:ext cx="60960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f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Error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CE9178"/>
                </a:solidFill>
                <a:latin typeface="Consolas" panose="020B0609020204030204" pitchFamily="49" charset="0"/>
              </a:rPr>
              <a:t>에러 발생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!"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426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Async/await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에러 핸들링</a:t>
            </a: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en-US" altLang="ko-KR"/>
              <a:t>await</a:t>
            </a:r>
            <a:r>
              <a:rPr lang="ko-KR" altLang="en-US"/>
              <a:t>가 던진 에러는 </a:t>
            </a:r>
            <a:r>
              <a:rPr lang="en-US" altLang="ko-KR"/>
              <a:t>throw</a:t>
            </a:r>
            <a:r>
              <a:rPr lang="ko-KR" altLang="en-US"/>
              <a:t>가 던진 에러를 잡을 때처럼 </a:t>
            </a:r>
            <a:r>
              <a:rPr lang="en-US" altLang="ko-KR"/>
              <a:t>try..catch</a:t>
            </a:r>
            <a:r>
              <a:rPr lang="ko-KR" altLang="en-US"/>
              <a:t>를 사용해 잡을 수 있음</a:t>
            </a: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f()</a:t>
            </a:r>
            <a:r>
              <a:rPr lang="ko-KR" altLang="en-US" sz="1800"/>
              <a:t>에 </a:t>
            </a:r>
            <a:r>
              <a:rPr lang="en-US" altLang="ko-KR" sz="1800"/>
              <a:t>.catch</a:t>
            </a:r>
            <a:r>
              <a:rPr lang="ko-KR" altLang="en-US" sz="1800"/>
              <a:t>를 추가하면 거부된 프라미스를 처리할 수 있음</a:t>
            </a: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24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D30F37-6639-4296-ACEC-C0AD266672BE}"/>
              </a:ext>
            </a:extLst>
          </p:cNvPr>
          <p:cNvSpPr/>
          <p:nvPr/>
        </p:nvSpPr>
        <p:spPr>
          <a:xfrm>
            <a:off x="8610600" y="162751"/>
            <a:ext cx="34990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https://ko.javascript.info/async-await</a:t>
            </a:r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B7EC18-79BA-4BAF-9ADB-D1A01FF88444}"/>
              </a:ext>
            </a:extLst>
          </p:cNvPr>
          <p:cNvSpPr/>
          <p:nvPr/>
        </p:nvSpPr>
        <p:spPr>
          <a:xfrm>
            <a:off x="1097280" y="1736581"/>
            <a:ext cx="8482148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f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fetch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"http://</a:t>
            </a:r>
            <a:r>
              <a:rPr lang="ko-KR" altLang="en-US">
                <a:solidFill>
                  <a:srgbClr val="CE9178"/>
                </a:solidFill>
                <a:latin typeface="Consolas" panose="020B0609020204030204" pitchFamily="49" charset="0"/>
              </a:rPr>
              <a:t>유효하지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ko-KR" altLang="en-US">
                <a:solidFill>
                  <a:srgbClr val="CE9178"/>
                </a:solidFill>
                <a:latin typeface="Consolas" panose="020B0609020204030204" pitchFamily="49" charset="0"/>
              </a:rPr>
              <a:t>않은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ko-KR" altLang="en-US">
                <a:solidFill>
                  <a:srgbClr val="CE9178"/>
                </a:solidFill>
                <a:latin typeface="Consolas" panose="020B0609020204030204" pitchFamily="49" charset="0"/>
              </a:rPr>
              <a:t>주소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}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); 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// TypeError: failed to fetch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f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795171-97E2-448F-A7E8-702CD8C54FF4}"/>
              </a:ext>
            </a:extLst>
          </p:cNvPr>
          <p:cNvSpPr/>
          <p:nvPr/>
        </p:nvSpPr>
        <p:spPr>
          <a:xfrm>
            <a:off x="1097281" y="4924646"/>
            <a:ext cx="8482147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f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fetch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"http://</a:t>
            </a:r>
            <a:r>
              <a:rPr lang="ko-KR" altLang="en-US">
                <a:solidFill>
                  <a:srgbClr val="CE9178"/>
                </a:solidFill>
                <a:latin typeface="Consolas" panose="020B0609020204030204" pitchFamily="49" charset="0"/>
              </a:rPr>
              <a:t>유효하지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ko-KR" altLang="en-US">
                <a:solidFill>
                  <a:srgbClr val="CE9178"/>
                </a:solidFill>
                <a:latin typeface="Consolas" panose="020B0609020204030204" pitchFamily="49" charset="0"/>
              </a:rPr>
              <a:t>않은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ko-KR" altLang="en-US">
                <a:solidFill>
                  <a:srgbClr val="CE9178"/>
                </a:solidFill>
                <a:latin typeface="Consolas" panose="020B0609020204030204" pitchFamily="49" charset="0"/>
              </a:rPr>
              <a:t>주소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// f()</a:t>
            </a:r>
            <a:r>
              <a:rPr lang="ko-KR" altLang="en-US">
                <a:solidFill>
                  <a:srgbClr val="6A9955"/>
                </a:solidFill>
                <a:latin typeface="Consolas" panose="020B0609020204030204" pitchFamily="49" charset="0"/>
              </a:rPr>
              <a:t>는 거부 상태의 프라미스가 됩니다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f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().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); 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// TypeError: failed to fetch // (*)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20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Async/await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 err="1"/>
              <a:t>Promise.all</a:t>
            </a:r>
            <a:r>
              <a:rPr lang="en-US" altLang="ko-KR" sz="2000" b="1" dirty="0"/>
              <a:t> with await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여러 개의 </a:t>
            </a:r>
            <a:r>
              <a:rPr lang="ko-KR" altLang="en-US" sz="1800" dirty="0" err="1"/>
              <a:t>프라미스가</a:t>
            </a:r>
            <a:r>
              <a:rPr lang="ko-KR" altLang="en-US" sz="1800" dirty="0"/>
              <a:t> 모두 처리되길 기다려야 하는 상황이라면 이 </a:t>
            </a:r>
            <a:r>
              <a:rPr lang="ko-KR" altLang="en-US" sz="1800" dirty="0" err="1"/>
              <a:t>프라미스들을</a:t>
            </a:r>
            <a:r>
              <a:rPr lang="ko-KR" altLang="en-US" sz="1800" dirty="0"/>
              <a:t> </a:t>
            </a:r>
            <a:r>
              <a:rPr lang="en-US" altLang="ko-KR" sz="1800" dirty="0" err="1"/>
              <a:t>Promise.all</a:t>
            </a:r>
            <a:r>
              <a:rPr lang="ko-KR" altLang="en-US" sz="1800" dirty="0"/>
              <a:t>로 감싸고 여기에 </a:t>
            </a:r>
            <a:r>
              <a:rPr lang="en-US" altLang="ko-KR" sz="1800" dirty="0"/>
              <a:t>await</a:t>
            </a:r>
            <a:r>
              <a:rPr lang="ko-KR" altLang="en-US" sz="1800" dirty="0"/>
              <a:t>를 붙여 사용할 수 있음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25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D30F37-6639-4296-ACEC-C0AD266672BE}"/>
              </a:ext>
            </a:extLst>
          </p:cNvPr>
          <p:cNvSpPr/>
          <p:nvPr/>
        </p:nvSpPr>
        <p:spPr>
          <a:xfrm>
            <a:off x="8610600" y="162751"/>
            <a:ext cx="34990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https://ko.javascript.info/async-await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C2D950-4FE3-48EC-A11E-69DF6789B730}"/>
              </a:ext>
            </a:extLst>
          </p:cNvPr>
          <p:cNvSpPr/>
          <p:nvPr/>
        </p:nvSpPr>
        <p:spPr>
          <a:xfrm>
            <a:off x="1306286" y="2116981"/>
            <a:ext cx="6096000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results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all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fetch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url1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fetch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url2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]);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21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Async/await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요약</a:t>
            </a: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function </a:t>
            </a:r>
            <a:r>
              <a:rPr lang="ko-KR" altLang="en-US" sz="1800"/>
              <a:t>앞에 </a:t>
            </a:r>
            <a:r>
              <a:rPr lang="en-US" altLang="ko-KR" sz="1800"/>
              <a:t>async </a:t>
            </a:r>
            <a:r>
              <a:rPr lang="ko-KR" altLang="en-US" sz="1800"/>
              <a:t>키워드를 추가하면 두 가지 효과</a:t>
            </a:r>
            <a:endParaRPr lang="en-US" altLang="ko-KR" sz="1800"/>
          </a:p>
          <a:p>
            <a:pPr lvl="2" algn="just">
              <a:lnSpc>
                <a:spcPct val="150000"/>
              </a:lnSpc>
            </a:pPr>
            <a:r>
              <a:rPr lang="ko-KR" altLang="en-US"/>
              <a:t>함수는 언제나 프라미스를 반환</a:t>
            </a:r>
          </a:p>
          <a:p>
            <a:pPr lvl="2" algn="just">
              <a:lnSpc>
                <a:spcPct val="150000"/>
              </a:lnSpc>
            </a:pPr>
            <a:r>
              <a:rPr lang="ko-KR" altLang="en-US"/>
              <a:t>함수 안에서 </a:t>
            </a:r>
            <a:r>
              <a:rPr lang="en-US" altLang="ko-KR"/>
              <a:t>await</a:t>
            </a:r>
            <a:r>
              <a:rPr lang="ko-KR" altLang="en-US"/>
              <a:t>를 사용할 수 있음</a:t>
            </a:r>
            <a:endParaRPr lang="en-US" altLang="ko-KR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프라미스 앞에 </a:t>
            </a:r>
            <a:r>
              <a:rPr lang="en-US" altLang="ko-KR" sz="1800"/>
              <a:t>await </a:t>
            </a:r>
            <a:r>
              <a:rPr lang="ko-KR" altLang="en-US" sz="1800"/>
              <a:t>키워드를 붙이면 자바스크립트는 프라미스가 처리될 때까지 대기</a:t>
            </a:r>
            <a:r>
              <a:rPr lang="en-US" altLang="ko-KR" sz="1800"/>
              <a:t>, </a:t>
            </a:r>
            <a:r>
              <a:rPr lang="ko-KR" altLang="en-US" sz="1800"/>
              <a:t>처리가 완료되면</a:t>
            </a:r>
            <a:endParaRPr lang="en-US" altLang="ko-KR" sz="1800"/>
          </a:p>
          <a:p>
            <a:pPr lvl="2" algn="just">
              <a:lnSpc>
                <a:spcPct val="150000"/>
              </a:lnSpc>
            </a:pPr>
            <a:r>
              <a:rPr lang="ko-KR" altLang="en-US"/>
              <a:t>정상 처리</a:t>
            </a:r>
            <a:r>
              <a:rPr lang="en-US" altLang="ko-KR"/>
              <a:t>: </a:t>
            </a:r>
            <a:r>
              <a:rPr lang="ko-KR" altLang="en-US"/>
              <a:t>프라미스 객체의 </a:t>
            </a:r>
            <a:r>
              <a:rPr lang="en-US" altLang="ko-KR"/>
              <a:t>result </a:t>
            </a:r>
            <a:r>
              <a:rPr lang="ko-KR" altLang="en-US"/>
              <a:t>값을 반환</a:t>
            </a:r>
            <a:endParaRPr lang="en-US" altLang="ko-KR"/>
          </a:p>
          <a:p>
            <a:pPr lvl="2" algn="just">
              <a:lnSpc>
                <a:spcPct val="150000"/>
              </a:lnSpc>
            </a:pPr>
            <a:r>
              <a:rPr lang="ko-KR" altLang="en-US"/>
              <a:t>에러 발생</a:t>
            </a:r>
            <a:r>
              <a:rPr lang="en-US" altLang="ko-KR"/>
              <a:t>: </a:t>
            </a:r>
            <a:r>
              <a:rPr lang="ko-KR" altLang="en-US"/>
              <a:t>예외가 생성됨</a:t>
            </a:r>
            <a:r>
              <a:rPr lang="en-US" altLang="ko-KR"/>
              <a:t>(</a:t>
            </a:r>
            <a:r>
              <a:rPr lang="ko-KR" altLang="en-US"/>
              <a:t>에러가 발생한 장소에서 </a:t>
            </a:r>
            <a:r>
              <a:rPr lang="en-US" altLang="ko-KR"/>
              <a:t>throw error</a:t>
            </a:r>
            <a:r>
              <a:rPr lang="ko-KR" altLang="en-US"/>
              <a:t>를 호출한 것과 동일함</a:t>
            </a:r>
            <a:r>
              <a:rPr lang="en-US" altLang="ko-KR"/>
              <a:t>)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26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D30F37-6639-4296-ACEC-C0AD266672BE}"/>
              </a:ext>
            </a:extLst>
          </p:cNvPr>
          <p:cNvSpPr/>
          <p:nvPr/>
        </p:nvSpPr>
        <p:spPr>
          <a:xfrm>
            <a:off x="8610600" y="162751"/>
            <a:ext cx="34990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https://ko.javascript.info/async-await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1414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비동기적 처리와 동기적 처리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/>
              <a:t>Callback Functions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Callbacks are the most popular way to express and handle asynchronous programs in JavaScript programs</a:t>
            </a:r>
          </a:p>
          <a:p>
            <a:pPr lvl="1" algn="just">
              <a:lnSpc>
                <a:spcPct val="150000"/>
              </a:lnSpc>
            </a:pPr>
            <a:r>
              <a:rPr lang="en-US" altLang="ko-KR" i="1" dirty="0"/>
              <a:t>"a function </a:t>
            </a:r>
            <a:r>
              <a:rPr lang="en-US" altLang="ko-KR" i="1" u="sng" dirty="0"/>
              <a:t>to be executed after the execution of another function is completed</a:t>
            </a:r>
            <a:r>
              <a:rPr lang="en-US" altLang="ko-KR" i="1" dirty="0"/>
              <a:t>"</a:t>
            </a:r>
          </a:p>
          <a:p>
            <a:pPr lvl="2" algn="just">
              <a:lnSpc>
                <a:spcPct val="150000"/>
              </a:lnSpc>
            </a:pPr>
            <a:r>
              <a:rPr lang="en-US" altLang="ko-KR" dirty="0"/>
              <a:t>Ex) executing CRUD function after DB connection is completed</a:t>
            </a:r>
          </a:p>
          <a:p>
            <a:pPr lvl="1" algn="just">
              <a:lnSpc>
                <a:spcPct val="150000"/>
              </a:lnSpc>
            </a:pPr>
            <a:r>
              <a:rPr lang="ko-KR" altLang="en-US"/>
              <a:t>콜백함수 사용의 단점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/>
              <a:t>콜백지옥</a:t>
            </a:r>
            <a:r>
              <a:rPr lang="en-US" altLang="ko-KR"/>
              <a:t>(Callback hells)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/>
              <a:t>에러처리의 복잡함</a:t>
            </a:r>
            <a:endParaRPr lang="en-US" altLang="ko-KR" sz="1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D30F37-6639-4296-ACEC-C0AD266672BE}"/>
              </a:ext>
            </a:extLst>
          </p:cNvPr>
          <p:cNvSpPr/>
          <p:nvPr/>
        </p:nvSpPr>
        <p:spPr>
          <a:xfrm>
            <a:off x="5823363" y="162751"/>
            <a:ext cx="62862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https://enlear.academy/what-is-asynchronous-javascript-310426783ef1</a:t>
            </a:r>
          </a:p>
        </p:txBody>
      </p:sp>
      <p:pic>
        <p:nvPicPr>
          <p:cNvPr id="2052" name="Picture 4" descr="https://miro.medium.com/max/1400/0*cscLhGy18sdW3TrP">
            <a:extLst>
              <a:ext uri="{FF2B5EF4-FFF2-40B4-BE49-F238E27FC236}">
                <a16:creationId xmlns:a16="http://schemas.microsoft.com/office/drawing/2014/main" id="{000A0812-509B-444D-9F3B-FDCBFBF46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034" y="3594309"/>
            <a:ext cx="3719942" cy="24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35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비동기적 처리와 동기적 처리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/>
              <a:t>Callback Hell(</a:t>
            </a:r>
            <a:r>
              <a:rPr lang="ko-KR" altLang="en-US" sz="2000" b="1" dirty="0"/>
              <a:t>콜백지옥</a:t>
            </a:r>
            <a:r>
              <a:rPr lang="en-US" altLang="ko-KR" sz="2000" b="1" dirty="0"/>
              <a:t>)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비동기</a:t>
            </a:r>
            <a:r>
              <a:rPr lang="en-US" altLang="ko-KR" sz="1800" dirty="0"/>
              <a:t> </a:t>
            </a:r>
            <a:r>
              <a:rPr lang="ko-KR" altLang="en-US" sz="1800" dirty="0"/>
              <a:t>처리를 위해 콜백함수 안에 콜백함수를 호출하여 </a:t>
            </a:r>
            <a:r>
              <a:rPr lang="ko-KR" altLang="en-US" sz="1800" dirty="0">
                <a:solidFill>
                  <a:srgbClr val="FF0000"/>
                </a:solidFill>
              </a:rPr>
              <a:t>가독성</a:t>
            </a:r>
            <a:r>
              <a:rPr lang="ko-KR" altLang="en-US" sz="1800" dirty="0"/>
              <a:t>이 떨어지고 유지보수가 어려운 코드</a:t>
            </a: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D30F37-6639-4296-ACEC-C0AD266672BE}"/>
              </a:ext>
            </a:extLst>
          </p:cNvPr>
          <p:cNvSpPr/>
          <p:nvPr/>
        </p:nvSpPr>
        <p:spPr>
          <a:xfrm>
            <a:off x="5823363" y="162751"/>
            <a:ext cx="62862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https://enlear.academy/what-is-asynchronous-javascript-310426783ef1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76EED47-8F28-4076-AB4D-C99BE28163D6}"/>
              </a:ext>
            </a:extLst>
          </p:cNvPr>
          <p:cNvSpPr/>
          <p:nvPr/>
        </p:nvSpPr>
        <p:spPr>
          <a:xfrm>
            <a:off x="1101810" y="1629689"/>
            <a:ext cx="3840893" cy="51706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callback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4FC1FF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5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500" dirty="0">
                <a:solidFill>
                  <a:srgbClr val="DCDCAA"/>
                </a:solidFill>
                <a:latin typeface="Consolas" panose="020B0609020204030204" pitchFamily="49" charset="0"/>
              </a:rPr>
              <a:t>callback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4FC1FF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}, </a:t>
            </a:r>
            <a:r>
              <a:rPr lang="en-US" altLang="ko-KR" sz="15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mul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callback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4FC1FF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5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500" dirty="0">
                <a:solidFill>
                  <a:srgbClr val="DCDCAA"/>
                </a:solidFill>
                <a:latin typeface="Consolas" panose="020B0609020204030204" pitchFamily="49" charset="0"/>
              </a:rPr>
              <a:t>callback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4FC1FF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}, </a:t>
            </a:r>
            <a:r>
              <a:rPr lang="en-US" altLang="ko-KR" sz="15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"start"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solidFill>
                  <a:srgbClr val="4FC1FF"/>
                </a:solidFill>
                <a:latin typeface="Consolas" panose="020B0609020204030204" pitchFamily="49" charset="0"/>
              </a:rPr>
              <a:t>initNum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5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 err="1">
                <a:solidFill>
                  <a:srgbClr val="4FC1FF"/>
                </a:solidFill>
                <a:latin typeface="Consolas" panose="020B0609020204030204" pitchFamily="49" charset="0"/>
              </a:rPr>
              <a:t>initNum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mul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altLang="ko-KR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25A4BF-9E18-4BCF-ADB3-D6F45A28EFBD}"/>
              </a:ext>
            </a:extLst>
          </p:cNvPr>
          <p:cNvSpPr/>
          <p:nvPr/>
        </p:nvSpPr>
        <p:spPr>
          <a:xfrm>
            <a:off x="5265577" y="1629689"/>
            <a:ext cx="5097623" cy="49244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function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process</a:t>
            </a:r>
            <a:r>
              <a:rPr lang="ko-KR" altLang="en-US" sz="1600" dirty="0"/>
              <a:t>(</a:t>
            </a:r>
            <a:r>
              <a:rPr lang="ko-KR" altLang="en-US" sz="1600" dirty="0" err="1"/>
              <a:t>num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setTimeout</a:t>
            </a:r>
            <a:r>
              <a:rPr lang="ko-KR" altLang="en-US" sz="1600" dirty="0"/>
              <a:t>(</a:t>
            </a:r>
          </a:p>
          <a:p>
            <a:r>
              <a:rPr lang="ko-KR" altLang="en-US" sz="1600" dirty="0"/>
              <a:t>    (</a:t>
            </a:r>
            <a:r>
              <a:rPr lang="ko-KR" altLang="en-US" sz="1600" dirty="0" err="1"/>
              <a:t>num</a:t>
            </a:r>
            <a:r>
              <a:rPr lang="ko-KR" altLang="en-US" sz="1600" dirty="0"/>
              <a:t>) =&gt; {</a:t>
            </a:r>
          </a:p>
          <a:p>
            <a:r>
              <a:rPr lang="ko-KR" altLang="en-US" sz="1600" dirty="0"/>
              <a:t>      </a:t>
            </a:r>
            <a:r>
              <a:rPr lang="ko-KR" altLang="en-US" sz="1600" dirty="0" err="1"/>
              <a:t>const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result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num</a:t>
            </a:r>
            <a:r>
              <a:rPr lang="ko-KR" altLang="en-US" sz="1600" dirty="0"/>
              <a:t> + 5;</a:t>
            </a:r>
          </a:p>
          <a:p>
            <a:r>
              <a:rPr lang="ko-KR" altLang="en-US" sz="1600" dirty="0"/>
              <a:t>      </a:t>
            </a:r>
            <a:r>
              <a:rPr lang="ko-KR" altLang="en-US" sz="1600" dirty="0" err="1"/>
              <a:t>console.log</a:t>
            </a:r>
            <a:r>
              <a:rPr lang="ko-KR" altLang="en-US" sz="1600" dirty="0"/>
              <a:t>(</a:t>
            </a:r>
            <a:r>
              <a:rPr lang="ko-KR" altLang="en-US" sz="1600" dirty="0" err="1"/>
              <a:t>result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      </a:t>
            </a:r>
            <a:r>
              <a:rPr lang="ko-KR" altLang="en-US" sz="1600" dirty="0" err="1"/>
              <a:t>setTimeout</a:t>
            </a:r>
            <a:r>
              <a:rPr lang="ko-KR" altLang="en-US" sz="1600" dirty="0"/>
              <a:t>(</a:t>
            </a:r>
          </a:p>
          <a:p>
            <a:r>
              <a:rPr lang="ko-KR" altLang="en-US" sz="1600" dirty="0"/>
              <a:t>        (</a:t>
            </a:r>
            <a:r>
              <a:rPr lang="ko-KR" altLang="en-US" sz="1600" dirty="0" err="1"/>
              <a:t>num</a:t>
            </a:r>
            <a:r>
              <a:rPr lang="ko-KR" altLang="en-US" sz="1600" dirty="0"/>
              <a:t>) =&gt; {</a:t>
            </a:r>
          </a:p>
          <a:p>
            <a:r>
              <a:rPr lang="ko-KR" altLang="en-US" sz="1600" dirty="0"/>
              <a:t>          </a:t>
            </a:r>
            <a:r>
              <a:rPr lang="ko-KR" altLang="en-US" sz="1600" dirty="0" err="1"/>
              <a:t>const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result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num</a:t>
            </a:r>
            <a:r>
              <a:rPr lang="ko-KR" altLang="en-US" sz="1600" dirty="0"/>
              <a:t> * 10;</a:t>
            </a:r>
          </a:p>
          <a:p>
            <a:r>
              <a:rPr lang="ko-KR" altLang="en-US" sz="1600" dirty="0"/>
              <a:t>          </a:t>
            </a:r>
            <a:r>
              <a:rPr lang="ko-KR" altLang="en-US" sz="1600" dirty="0" err="1"/>
              <a:t>console.log</a:t>
            </a:r>
            <a:r>
              <a:rPr lang="ko-KR" altLang="en-US" sz="1600" dirty="0"/>
              <a:t>(</a:t>
            </a:r>
            <a:r>
              <a:rPr lang="ko-KR" altLang="en-US" sz="1600" dirty="0" err="1"/>
              <a:t>result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        },</a:t>
            </a:r>
          </a:p>
          <a:p>
            <a:r>
              <a:rPr lang="ko-KR" altLang="en-US" sz="1600" dirty="0"/>
              <a:t>        1000,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result</a:t>
            </a:r>
            <a:endParaRPr lang="ko-KR" altLang="en-US" sz="1600" dirty="0"/>
          </a:p>
          <a:p>
            <a:r>
              <a:rPr lang="ko-KR" altLang="en-US" sz="1600" dirty="0"/>
              <a:t>      );</a:t>
            </a:r>
          </a:p>
          <a:p>
            <a:r>
              <a:rPr lang="ko-KR" altLang="en-US" sz="1600" dirty="0"/>
              <a:t>    },</a:t>
            </a:r>
          </a:p>
          <a:p>
            <a:r>
              <a:rPr lang="ko-KR" altLang="en-US" sz="1600" dirty="0"/>
              <a:t>    1000,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num</a:t>
            </a:r>
            <a:endParaRPr lang="ko-KR" altLang="en-US" sz="1600" dirty="0"/>
          </a:p>
          <a:p>
            <a:r>
              <a:rPr lang="ko-KR" altLang="en-US" sz="1600" dirty="0"/>
              <a:t>  );</a:t>
            </a:r>
          </a:p>
          <a:p>
            <a:r>
              <a:rPr lang="ko-KR" altLang="en-US" sz="1600" dirty="0"/>
              <a:t>}</a:t>
            </a:r>
          </a:p>
          <a:p>
            <a:r>
              <a:rPr lang="ko-KR" altLang="en-US" sz="1600" dirty="0" err="1"/>
              <a:t>process</a:t>
            </a:r>
            <a:r>
              <a:rPr lang="ko-KR" altLang="en-US" sz="1600" dirty="0"/>
              <a:t>(10);</a:t>
            </a:r>
          </a:p>
        </p:txBody>
      </p:sp>
    </p:spTree>
    <p:extLst>
      <p:ext uri="{BB962C8B-B14F-4D97-AF65-F5344CB8AC3E}">
        <p14:creationId xmlns:p14="http://schemas.microsoft.com/office/powerpoint/2010/main" val="1005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비동기적 처리와 동기적 처리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620829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/>
              <a:t>Promise Constructor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비동기를 간편하게 처리하기 위해 </a:t>
            </a:r>
            <a:r>
              <a:rPr lang="en-US" altLang="ko-KR" sz="1800" dirty="0" err="1"/>
              <a:t>js</a:t>
            </a:r>
            <a:r>
              <a:rPr lang="ko-KR" altLang="en-US" sz="1800" dirty="0"/>
              <a:t>에서 제공해주는 객체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(</a:t>
            </a:r>
            <a:r>
              <a:rPr lang="ko-KR" altLang="en-US" sz="1800" dirty="0"/>
              <a:t>언제 끝날지 모르는</a:t>
            </a:r>
            <a:r>
              <a:rPr lang="en-US" altLang="ko-KR" sz="1800" dirty="0"/>
              <a:t>)</a:t>
            </a:r>
            <a:r>
              <a:rPr lang="ko-KR" altLang="en-US" sz="1800" dirty="0"/>
              <a:t>주어진 작업이 수행된 후</a:t>
            </a:r>
            <a:r>
              <a:rPr lang="en-US" altLang="ko-KR" sz="1800" dirty="0"/>
              <a:t>, </a:t>
            </a:r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성공</a:t>
            </a:r>
            <a:r>
              <a:rPr lang="en-US" altLang="ko-KR" dirty="0"/>
              <a:t>: </a:t>
            </a:r>
            <a:r>
              <a:rPr lang="ko-KR" altLang="en-US" dirty="0"/>
              <a:t>수행 결과 전달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then</a:t>
            </a:r>
            <a:r>
              <a:rPr lang="ko-KR" altLang="en-US" dirty="0"/>
              <a:t>에 등록한 콜백함수를 수행 결과와 함께 실행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실패</a:t>
            </a:r>
            <a:r>
              <a:rPr lang="en-US" altLang="ko-KR" dirty="0"/>
              <a:t>: </a:t>
            </a:r>
            <a:r>
              <a:rPr lang="ko-KR" altLang="en-US" dirty="0"/>
              <a:t>에러 전달 </a:t>
            </a:r>
            <a:r>
              <a:rPr lang="en-US" altLang="ko-KR" dirty="0">
                <a:sym typeface="Wingdings" panose="05000000000000000000" pitchFamily="2" charset="2"/>
              </a:rPr>
              <a:t> catch</a:t>
            </a:r>
            <a:r>
              <a:rPr lang="ko-KR" altLang="en-US" dirty="0">
                <a:sym typeface="Wingdings" panose="05000000000000000000" pitchFamily="2" charset="2"/>
              </a:rPr>
              <a:t>에 등록한 콜백함수를 에러 결과와 함께 실행</a:t>
            </a:r>
            <a:r>
              <a:rPr lang="en-US" altLang="ko-KR" dirty="0">
                <a:sym typeface="Wingdings" panose="05000000000000000000" pitchFamily="2" charset="2"/>
              </a:rPr>
              <a:t>(then</a:t>
            </a:r>
            <a:r>
              <a:rPr lang="ko-KR" altLang="en-US" dirty="0">
                <a:sym typeface="Wingdings" panose="05000000000000000000" pitchFamily="2" charset="2"/>
              </a:rPr>
              <a:t>에서도 처리가 가능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en-US" altLang="ko-KR" dirty="0"/>
              <a:t> </a:t>
            </a:r>
          </a:p>
          <a:p>
            <a:pPr lvl="2" algn="just">
              <a:lnSpc>
                <a:spcPct val="150000"/>
              </a:lnSpc>
            </a:pPr>
            <a:endParaRPr lang="en-US" altLang="ko-KR" dirty="0"/>
          </a:p>
          <a:p>
            <a:pPr lvl="2" algn="just">
              <a:lnSpc>
                <a:spcPct val="150000"/>
              </a:lnSpc>
            </a:pPr>
            <a:endParaRPr lang="en-US" altLang="ko-KR" dirty="0"/>
          </a:p>
          <a:p>
            <a:pPr lvl="2" algn="just">
              <a:lnSpc>
                <a:spcPct val="150000"/>
              </a:lnSpc>
            </a:pPr>
            <a:endParaRPr lang="en-US" altLang="ko-KR" dirty="0"/>
          </a:p>
          <a:p>
            <a:pPr lvl="2" algn="just">
              <a:lnSpc>
                <a:spcPct val="150000"/>
              </a:lnSpc>
            </a:pPr>
            <a:endParaRPr lang="en-US" altLang="ko-KR" dirty="0"/>
          </a:p>
          <a:p>
            <a:pPr lvl="2" algn="just">
              <a:lnSpc>
                <a:spcPct val="150000"/>
              </a:lnSpc>
            </a:pP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en-US" altLang="ko-KR" dirty="0"/>
              <a:t>DB</a:t>
            </a:r>
            <a:r>
              <a:rPr lang="ko-KR" altLang="en-US" dirty="0"/>
              <a:t>연결 전에 서버가 사용자의 요청을 받는다면</a:t>
            </a:r>
            <a:r>
              <a:rPr lang="en-US" altLang="ko-KR" dirty="0"/>
              <a:t>?</a:t>
            </a:r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코드상에서 </a:t>
            </a:r>
            <a:r>
              <a:rPr lang="en-US" altLang="ko-KR" dirty="0"/>
              <a:t>"server start"</a:t>
            </a:r>
            <a:r>
              <a:rPr lang="ko-KR" altLang="en-US" dirty="0"/>
              <a:t>작업이 먼저 나오더라도 </a:t>
            </a:r>
            <a:r>
              <a:rPr lang="en-US" altLang="ko-KR" dirty="0"/>
              <a:t>"server start"</a:t>
            </a:r>
            <a:r>
              <a:rPr lang="ko-KR" altLang="en-US" dirty="0"/>
              <a:t>는</a:t>
            </a:r>
            <a:r>
              <a:rPr lang="en-US" altLang="ko-KR" dirty="0"/>
              <a:t> "DB connection" </a:t>
            </a:r>
            <a:r>
              <a:rPr lang="ko-KR" altLang="en-US" dirty="0"/>
              <a:t>성공 이후에 수행되어야 함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en-US" altLang="ko-KR" dirty="0"/>
              <a:t>"DB </a:t>
            </a:r>
            <a:r>
              <a:rPr lang="ko-KR" altLang="en-US" dirty="0"/>
              <a:t>접속이 성공하면</a:t>
            </a:r>
            <a:r>
              <a:rPr lang="en-US" altLang="ko-KR" dirty="0"/>
              <a:t>, </a:t>
            </a:r>
            <a:r>
              <a:rPr lang="ko-KR" altLang="en-US" dirty="0"/>
              <a:t>그러면</a:t>
            </a:r>
            <a:r>
              <a:rPr lang="en-US" altLang="ko-KR" dirty="0"/>
              <a:t>(then) server</a:t>
            </a:r>
            <a:r>
              <a:rPr lang="ko-KR" altLang="en-US" dirty="0"/>
              <a:t>의</a:t>
            </a:r>
            <a:r>
              <a:rPr lang="en-US" altLang="ko-KR" dirty="0"/>
              <a:t> listening </a:t>
            </a:r>
            <a:r>
              <a:rPr lang="ko-KR" altLang="en-US" dirty="0"/>
              <a:t>작업을</a:t>
            </a:r>
            <a:r>
              <a:rPr lang="en-US" altLang="ko-KR" dirty="0"/>
              <a:t> </a:t>
            </a:r>
            <a:r>
              <a:rPr lang="ko-KR" altLang="en-US" dirty="0"/>
              <a:t>수행할 것을 약속하자</a:t>
            </a:r>
            <a:r>
              <a:rPr lang="en-US" altLang="ko-KR" dirty="0"/>
              <a:t>"</a:t>
            </a:r>
          </a:p>
          <a:p>
            <a:pPr lvl="2" algn="just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5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D30F37-6639-4296-ACEC-C0AD266672BE}"/>
              </a:ext>
            </a:extLst>
          </p:cNvPr>
          <p:cNvSpPr/>
          <p:nvPr/>
        </p:nvSpPr>
        <p:spPr>
          <a:xfrm>
            <a:off x="8610600" y="162751"/>
            <a:ext cx="34990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https://javascript.info/promise-basics</a:t>
            </a:r>
            <a:endParaRPr lang="ko-KR" altLang="en-US" sz="1600" dirty="0"/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AC86F413-2F80-46E9-BF27-3DE15C6FB853}"/>
              </a:ext>
            </a:extLst>
          </p:cNvPr>
          <p:cNvSpPr/>
          <p:nvPr/>
        </p:nvSpPr>
        <p:spPr>
          <a:xfrm>
            <a:off x="7196387" y="3367942"/>
            <a:ext cx="1414213" cy="112034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F5352AF-E21B-46F9-89E8-066BBC75B6EF}"/>
              </a:ext>
            </a:extLst>
          </p:cNvPr>
          <p:cNvGrpSpPr/>
          <p:nvPr/>
        </p:nvGrpSpPr>
        <p:grpSpPr>
          <a:xfrm>
            <a:off x="1600664" y="3398469"/>
            <a:ext cx="428368" cy="929545"/>
            <a:chOff x="1153297" y="3575222"/>
            <a:chExt cx="428368" cy="92954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F4BFCD7-18AE-49F3-9754-AC94F2D84602}"/>
                </a:ext>
              </a:extLst>
            </p:cNvPr>
            <p:cNvSpPr/>
            <p:nvPr/>
          </p:nvSpPr>
          <p:spPr>
            <a:xfrm>
              <a:off x="1153297" y="3575222"/>
              <a:ext cx="428368" cy="4270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F176CAA3-F566-4393-A821-7BC3BD38570C}"/>
                </a:ext>
              </a:extLst>
            </p:cNvPr>
            <p:cNvSpPr/>
            <p:nvPr/>
          </p:nvSpPr>
          <p:spPr>
            <a:xfrm>
              <a:off x="1153297" y="4026973"/>
              <a:ext cx="428368" cy="47779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9B88AA-06FF-41BD-9741-B64489B2672B}"/>
              </a:ext>
            </a:extLst>
          </p:cNvPr>
          <p:cNvSpPr/>
          <p:nvPr/>
        </p:nvSpPr>
        <p:spPr>
          <a:xfrm>
            <a:off x="2598558" y="2918314"/>
            <a:ext cx="3599935" cy="1878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81BC8F-BF8D-493E-B635-4DF25BE7016F}"/>
              </a:ext>
            </a:extLst>
          </p:cNvPr>
          <p:cNvSpPr/>
          <p:nvPr/>
        </p:nvSpPr>
        <p:spPr>
          <a:xfrm>
            <a:off x="2915712" y="3436997"/>
            <a:ext cx="2739081" cy="35422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 start(listening)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8CE165-B51D-4AF6-91D3-E794FE15DC91}"/>
              </a:ext>
            </a:extLst>
          </p:cNvPr>
          <p:cNvSpPr/>
          <p:nvPr/>
        </p:nvSpPr>
        <p:spPr>
          <a:xfrm>
            <a:off x="2915713" y="3973787"/>
            <a:ext cx="2739081" cy="35422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 connection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32D7351-6A0D-41C8-B5D1-B75D4AC2B43E}"/>
              </a:ext>
            </a:extLst>
          </p:cNvPr>
          <p:cNvCxnSpPr>
            <a:endCxn id="15" idx="1"/>
          </p:cNvCxnSpPr>
          <p:nvPr/>
        </p:nvCxnSpPr>
        <p:spPr>
          <a:xfrm>
            <a:off x="2177313" y="3857427"/>
            <a:ext cx="4212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31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Promise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/>
              <a:t>Promise Constructor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Promise</a:t>
            </a:r>
            <a:r>
              <a:rPr lang="ko-KR" altLang="en-US" sz="1800" dirty="0"/>
              <a:t>는 </a:t>
            </a:r>
            <a:r>
              <a:rPr lang="en-US" altLang="ko-KR" sz="1800" dirty="0"/>
              <a:t>executor</a:t>
            </a:r>
            <a:r>
              <a:rPr lang="ko-KR" altLang="en-US" sz="1800" dirty="0"/>
              <a:t>라는 </a:t>
            </a:r>
            <a:r>
              <a:rPr lang="en-US" altLang="ko-KR" sz="1800" dirty="0"/>
              <a:t>callback</a:t>
            </a:r>
            <a:r>
              <a:rPr lang="ko-KR" altLang="en-US" sz="1800" dirty="0"/>
              <a:t>함수를 가짐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executor</a:t>
            </a:r>
            <a:r>
              <a:rPr lang="ko-KR" altLang="en-US" sz="1800" dirty="0"/>
              <a:t>의 두 가지 파라미터</a:t>
            </a:r>
            <a:endParaRPr lang="en-US" altLang="ko-KR" sz="1800" dirty="0"/>
          </a:p>
          <a:p>
            <a:pPr lvl="2" algn="just"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resolve: if the job is finished successfully, with result value</a:t>
            </a:r>
          </a:p>
          <a:p>
            <a:pPr lvl="2" algn="just"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reject: if an error has occurred, error is the error object</a:t>
            </a:r>
          </a:p>
          <a:p>
            <a:pPr lvl="2" algn="just">
              <a:lnSpc>
                <a:spcPct val="150000"/>
              </a:lnSpc>
            </a:pPr>
            <a:r>
              <a:rPr lang="en-US" altLang="ko-KR" dirty="0"/>
              <a:t>the executor runs automatically and attempts to perform a job. When it is finished with the attempt, it </a:t>
            </a:r>
            <a:r>
              <a:rPr lang="en-US" altLang="ko-KR" dirty="0">
                <a:solidFill>
                  <a:srgbClr val="0000FF"/>
                </a:solidFill>
              </a:rPr>
              <a:t>calls resolve if it was successful</a:t>
            </a:r>
            <a:r>
              <a:rPr lang="en-US" altLang="ko-KR" dirty="0"/>
              <a:t> or </a:t>
            </a:r>
            <a:r>
              <a:rPr lang="en-US" altLang="ko-KR" dirty="0">
                <a:solidFill>
                  <a:srgbClr val="0000FF"/>
                </a:solidFill>
              </a:rPr>
              <a:t>reject if there was an error</a:t>
            </a:r>
            <a:r>
              <a:rPr lang="en-US" altLang="ko-KR" dirty="0"/>
              <a:t>.</a:t>
            </a:r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D30F37-6639-4296-ACEC-C0AD266672BE}"/>
              </a:ext>
            </a:extLst>
          </p:cNvPr>
          <p:cNvSpPr/>
          <p:nvPr/>
        </p:nvSpPr>
        <p:spPr>
          <a:xfrm>
            <a:off x="8610600" y="162751"/>
            <a:ext cx="34990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https://javascript.info/promise-basics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2A6A99-DF90-4668-BEE7-B88B47773590}"/>
              </a:ext>
            </a:extLst>
          </p:cNvPr>
          <p:cNvSpPr/>
          <p:nvPr/>
        </p:nvSpPr>
        <p:spPr>
          <a:xfrm>
            <a:off x="1029727" y="1765163"/>
            <a:ext cx="8171935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77AA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promise </a:t>
            </a:r>
            <a:r>
              <a:rPr lang="en-US" altLang="ko-KR" dirty="0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77AA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D4A68"/>
                </a:solidFill>
                <a:latin typeface="Consolas" panose="020B0609020204030204" pitchFamily="49" charset="0"/>
              </a:rPr>
              <a:t>Promise</a:t>
            </a:r>
            <a:r>
              <a:rPr lang="en-US" altLang="ko-KR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resolve</a:t>
            </a:r>
            <a:r>
              <a:rPr lang="en-US" altLang="ko-KR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reject</a:t>
            </a:r>
            <a:r>
              <a:rPr lang="en-US" altLang="ko-KR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dirty="0">
                <a:solidFill>
                  <a:srgbClr val="708090"/>
                </a:solidFill>
                <a:latin typeface="Consolas" panose="020B0609020204030204" pitchFamily="49" charset="0"/>
              </a:rPr>
              <a:t>// executor (the producing code, "singer")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dirty="0">
                <a:solidFill>
                  <a:srgbClr val="999999"/>
                </a:solidFill>
                <a:latin typeface="Consolas" panose="020B0609020204030204" pitchFamily="49" charset="0"/>
              </a:rPr>
              <a:t>});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57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Promise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/>
              <a:t>Promise Constructor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The promise object returned by the new Promise constructor has these internal properties</a:t>
            </a:r>
          </a:p>
          <a:p>
            <a:pPr lvl="2" algn="just">
              <a:lnSpc>
                <a:spcPct val="150000"/>
              </a:lnSpc>
            </a:pPr>
            <a:r>
              <a:rPr lang="en-US" altLang="ko-KR" b="1" dirty="0"/>
              <a:t>state</a:t>
            </a:r>
            <a:r>
              <a:rPr lang="en-US" altLang="ko-KR" dirty="0"/>
              <a:t> — initially "pending", then changes to either </a:t>
            </a:r>
          </a:p>
          <a:p>
            <a:pPr lvl="3" algn="just">
              <a:lnSpc>
                <a:spcPct val="150000"/>
              </a:lnSpc>
            </a:pPr>
            <a:r>
              <a:rPr lang="en-US" altLang="ko-KR" dirty="0"/>
              <a:t>"fulfilled" when resolve is called(success)</a:t>
            </a:r>
          </a:p>
          <a:p>
            <a:pPr lvl="3" algn="just">
              <a:lnSpc>
                <a:spcPct val="150000"/>
              </a:lnSpc>
            </a:pPr>
            <a:r>
              <a:rPr lang="en-US" altLang="ko-KR" dirty="0"/>
              <a:t>"rejected" when reject is called(error)</a:t>
            </a:r>
          </a:p>
          <a:p>
            <a:pPr lvl="2" algn="just">
              <a:lnSpc>
                <a:spcPct val="150000"/>
              </a:lnSpc>
            </a:pPr>
            <a:r>
              <a:rPr lang="en-US" altLang="ko-KR" b="1" dirty="0"/>
              <a:t>result</a:t>
            </a:r>
            <a:r>
              <a:rPr lang="en-US" altLang="ko-KR" dirty="0"/>
              <a:t> — initially undefined, then changes to value when resolve(value) called or error when reject(error) is called</a:t>
            </a:r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D30F37-6639-4296-ACEC-C0AD266672BE}"/>
              </a:ext>
            </a:extLst>
          </p:cNvPr>
          <p:cNvSpPr/>
          <p:nvPr/>
        </p:nvSpPr>
        <p:spPr>
          <a:xfrm>
            <a:off x="8610600" y="162751"/>
            <a:ext cx="34990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https://javascript.info/promise-basics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289D6F-C4B3-47C2-ADB0-CEBFB533D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767" y="3642945"/>
            <a:ext cx="6583318" cy="307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0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Promise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/>
              <a:t>Promise Constructor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1</a:t>
            </a:r>
            <a:r>
              <a:rPr lang="ko-KR" altLang="en-US" sz="1800" dirty="0"/>
              <a:t>초 이후에 실행 결과인 </a:t>
            </a:r>
            <a:r>
              <a:rPr lang="en-US" altLang="ko-KR" sz="1800" dirty="0"/>
              <a:t>"done"</a:t>
            </a:r>
            <a:r>
              <a:rPr lang="ko-KR" altLang="en-US" sz="1800" dirty="0"/>
              <a:t>을 전달하는 프로미스 예시</a:t>
            </a:r>
            <a:endParaRPr lang="en-US" altLang="ko-KR" sz="1800" dirty="0"/>
          </a:p>
          <a:p>
            <a:pPr lvl="2" algn="just">
              <a:lnSpc>
                <a:spcPct val="150000"/>
              </a:lnSpc>
            </a:pPr>
            <a:r>
              <a:rPr lang="en-US" altLang="ko-KR" sz="1600" dirty="0"/>
              <a:t>executor</a:t>
            </a:r>
            <a:r>
              <a:rPr lang="ko-KR" altLang="en-US" sz="1600" dirty="0"/>
              <a:t>는 프로미스가 생성되는 동시에 실행됨</a:t>
            </a:r>
            <a:endParaRPr lang="en-US" altLang="ko-KR" sz="1600" dirty="0"/>
          </a:p>
          <a:p>
            <a:pPr lvl="2" algn="just">
              <a:lnSpc>
                <a:spcPct val="150000"/>
              </a:lnSpc>
            </a:pPr>
            <a:r>
              <a:rPr lang="en-US" altLang="ko-KR" sz="1600" dirty="0"/>
              <a:t>resolve</a:t>
            </a:r>
            <a:r>
              <a:rPr lang="ko-KR" altLang="en-US" sz="1600" dirty="0"/>
              <a:t>와 </a:t>
            </a:r>
            <a:r>
              <a:rPr lang="en-US" altLang="ko-KR" sz="1600" dirty="0"/>
              <a:t>reject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js</a:t>
            </a:r>
            <a:r>
              <a:rPr lang="ko-KR" altLang="en-US" sz="1600" dirty="0"/>
              <a:t> 엔진이 미리 만들어 놓은 함수이므로 우리는 단순히 호출하면 됨</a:t>
            </a:r>
            <a:endParaRPr lang="en-US" altLang="ko-KR" sz="16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D30F37-6639-4296-ACEC-C0AD266672BE}"/>
              </a:ext>
            </a:extLst>
          </p:cNvPr>
          <p:cNvSpPr/>
          <p:nvPr/>
        </p:nvSpPr>
        <p:spPr>
          <a:xfrm>
            <a:off x="8610600" y="162751"/>
            <a:ext cx="34990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https://javascript.info/promise-basics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826A98-AD23-47CE-A9D4-4A4239B24242}"/>
              </a:ext>
            </a:extLst>
          </p:cNvPr>
          <p:cNvSpPr/>
          <p:nvPr/>
        </p:nvSpPr>
        <p:spPr>
          <a:xfrm>
            <a:off x="1115439" y="2579698"/>
            <a:ext cx="812250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promise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reject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"done"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41D6436-60E5-465D-8601-F7DE33160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400" y="3852036"/>
            <a:ext cx="78771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2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Promise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/>
              <a:t>Promise Consumer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앞선 예제에서 실행결과인 </a:t>
            </a:r>
            <a:r>
              <a:rPr lang="en-US" altLang="ko-KR" sz="1800" dirty="0"/>
              <a:t>"done"</a:t>
            </a:r>
            <a:r>
              <a:rPr lang="ko-KR" altLang="en-US" sz="1800" dirty="0"/>
              <a:t>을 사용하는 방법</a:t>
            </a:r>
            <a:r>
              <a:rPr lang="en-US" altLang="ko-KR" sz="1800" dirty="0"/>
              <a:t>, </a:t>
            </a:r>
            <a:r>
              <a:rPr lang="en-US" altLang="ko-KR" sz="1800" b="1" dirty="0"/>
              <a:t>Consumer</a:t>
            </a:r>
            <a:r>
              <a:rPr lang="en-US" altLang="ko-KR" sz="1800" dirty="0"/>
              <a:t>(then, catch, finally</a:t>
            </a:r>
            <a:r>
              <a:rPr lang="ko-KR" altLang="en-US" sz="1800" dirty="0"/>
              <a:t> 사용 가능</a:t>
            </a:r>
            <a:r>
              <a:rPr lang="en-US" altLang="ko-KR" sz="1800" dirty="0"/>
              <a:t>)</a:t>
            </a:r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ko-KR" sz="1800" dirty="0"/>
          </a:p>
          <a:p>
            <a:pPr lvl="2" algn="just">
              <a:lnSpc>
                <a:spcPct val="150000"/>
              </a:lnSpc>
            </a:pPr>
            <a:r>
              <a:rPr lang="en-US" altLang="ko-KR" dirty="0"/>
              <a:t>resolve</a:t>
            </a:r>
            <a:r>
              <a:rPr lang="ko-KR" altLang="en-US" dirty="0"/>
              <a:t>의 결과인 </a:t>
            </a:r>
            <a:r>
              <a:rPr lang="en-US" altLang="ko-KR" dirty="0"/>
              <a:t>"done"</a:t>
            </a:r>
            <a:r>
              <a:rPr lang="ko-KR" altLang="en-US" dirty="0"/>
              <a:t>이 </a:t>
            </a:r>
            <a:r>
              <a:rPr lang="en-US" altLang="ko-KR" dirty="0"/>
              <a:t>result</a:t>
            </a:r>
            <a:r>
              <a:rPr lang="ko-KR" altLang="en-US" dirty="0"/>
              <a:t>에 저장됨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result</a:t>
            </a:r>
            <a:r>
              <a:rPr lang="ko-KR" altLang="en-US" dirty="0"/>
              <a:t>에 저장된 값이 </a:t>
            </a:r>
            <a:r>
              <a:rPr lang="en-US" altLang="ko-KR" dirty="0"/>
              <a:t>value</a:t>
            </a:r>
            <a:r>
              <a:rPr lang="ko-KR" altLang="en-US" dirty="0"/>
              <a:t>로 전달됨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en-US" altLang="ko-KR" dirty="0"/>
              <a:t>Consumer</a:t>
            </a:r>
            <a:r>
              <a:rPr lang="ko-KR" altLang="en-US" dirty="0"/>
              <a:t>에서 파라미터 하나를 받는 함수를 단순히 실행할 경우</a:t>
            </a:r>
            <a:r>
              <a:rPr lang="en-US" altLang="ko-KR" dirty="0"/>
              <a:t>, </a:t>
            </a:r>
            <a:r>
              <a:rPr lang="ko-KR" altLang="en-US" dirty="0"/>
              <a:t>실행할 함수만 명시할 수 있음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endParaRPr lang="en-US" altLang="ko-KR" dirty="0"/>
          </a:p>
          <a:p>
            <a:pPr lvl="2" algn="just">
              <a:lnSpc>
                <a:spcPct val="150000"/>
              </a:lnSpc>
            </a:pPr>
            <a:endParaRPr lang="en-US" altLang="ko-KR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ko-KR" sz="1800" dirty="0"/>
          </a:p>
          <a:p>
            <a:pPr marL="914400" lvl="2" indent="0" algn="just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9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D30F37-6639-4296-ACEC-C0AD266672BE}"/>
              </a:ext>
            </a:extLst>
          </p:cNvPr>
          <p:cNvSpPr/>
          <p:nvPr/>
        </p:nvSpPr>
        <p:spPr>
          <a:xfrm>
            <a:off x="8610600" y="162751"/>
            <a:ext cx="34990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https://javascript.info/promise-basics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DDBA3F-5A47-47A4-B6DF-F2CAB3842429}"/>
              </a:ext>
            </a:extLst>
          </p:cNvPr>
          <p:cNvSpPr/>
          <p:nvPr/>
        </p:nvSpPr>
        <p:spPr>
          <a:xfrm>
            <a:off x="1090725" y="1676268"/>
            <a:ext cx="60960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promise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((value)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AD4729-6FC3-44AE-BB64-72E504E973FF}"/>
              </a:ext>
            </a:extLst>
          </p:cNvPr>
          <p:cNvSpPr/>
          <p:nvPr/>
        </p:nvSpPr>
        <p:spPr>
          <a:xfrm>
            <a:off x="1572994" y="3594309"/>
            <a:ext cx="347723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promise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23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</TotalTime>
  <Words>3076</Words>
  <Application>Microsoft Office PowerPoint</Application>
  <PresentationFormat>와이드스크린</PresentationFormat>
  <Paragraphs>461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맑은 고딕</vt:lpstr>
      <vt:lpstr>Arial</vt:lpstr>
      <vt:lpstr>Calibri</vt:lpstr>
      <vt:lpstr>Calibri Light</vt:lpstr>
      <vt:lpstr>Consolas</vt:lpstr>
      <vt:lpstr>Wingdings</vt:lpstr>
      <vt:lpstr>Office 테마</vt:lpstr>
      <vt:lpstr>비동기처리 JS Asynchronous  (Callback, Promise, Async and Await)</vt:lpstr>
      <vt:lpstr>비동기적 처리와 동기적 처리</vt:lpstr>
      <vt:lpstr>비동기적 처리와 동기적 처리</vt:lpstr>
      <vt:lpstr>비동기적 처리와 동기적 처리</vt:lpstr>
      <vt:lpstr>비동기적 처리와 동기적 처리</vt:lpstr>
      <vt:lpstr>Promise</vt:lpstr>
      <vt:lpstr>Promise</vt:lpstr>
      <vt:lpstr>Promise</vt:lpstr>
      <vt:lpstr>Promise</vt:lpstr>
      <vt:lpstr>Promise</vt:lpstr>
      <vt:lpstr>Promise</vt:lpstr>
      <vt:lpstr>Promise</vt:lpstr>
      <vt:lpstr>Promise</vt:lpstr>
      <vt:lpstr>Promise</vt:lpstr>
      <vt:lpstr>Promise API</vt:lpstr>
      <vt:lpstr>Promise API</vt:lpstr>
      <vt:lpstr>Promise API</vt:lpstr>
      <vt:lpstr>Async/await</vt:lpstr>
      <vt:lpstr>Async/await</vt:lpstr>
      <vt:lpstr>Async/await</vt:lpstr>
      <vt:lpstr>Async/await</vt:lpstr>
      <vt:lpstr>Async/await</vt:lpstr>
      <vt:lpstr>Async/await</vt:lpstr>
      <vt:lpstr>Async/await</vt:lpstr>
      <vt:lpstr>Async/await</vt:lpstr>
      <vt:lpstr>Async/await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1154</cp:revision>
  <dcterms:created xsi:type="dcterms:W3CDTF">2020-03-06T01:35:43Z</dcterms:created>
  <dcterms:modified xsi:type="dcterms:W3CDTF">2024-05-27T04:18:51Z</dcterms:modified>
  <cp:version>1000.0000.01</cp:version>
</cp:coreProperties>
</file>