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630" r:id="rId2"/>
    <p:sldId id="631" r:id="rId3"/>
    <p:sldId id="635" r:id="rId4"/>
    <p:sldId id="633" r:id="rId5"/>
    <p:sldId id="636" r:id="rId6"/>
    <p:sldId id="637" r:id="rId7"/>
    <p:sldId id="638" r:id="rId8"/>
    <p:sldId id="640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13" r:id="rId19"/>
    <p:sldId id="614" r:id="rId20"/>
    <p:sldId id="588" r:id="rId21"/>
    <p:sldId id="615" r:id="rId22"/>
    <p:sldId id="623" r:id="rId23"/>
    <p:sldId id="651" r:id="rId24"/>
    <p:sldId id="627" r:id="rId25"/>
    <p:sldId id="626" r:id="rId26"/>
    <p:sldId id="628" r:id="rId27"/>
    <p:sldId id="652" r:id="rId28"/>
    <p:sldId id="653" r:id="rId29"/>
    <p:sldId id="618" r:id="rId30"/>
    <p:sldId id="658" r:id="rId31"/>
    <p:sldId id="654" r:id="rId32"/>
    <p:sldId id="656" r:id="rId33"/>
    <p:sldId id="655" r:id="rId34"/>
    <p:sldId id="659" r:id="rId35"/>
    <p:sldId id="657" r:id="rId36"/>
    <p:sldId id="616" r:id="rId37"/>
    <p:sldId id="61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22364"/>
            <a:ext cx="10058400" cy="1171949"/>
          </a:xfrm>
        </p:spPr>
        <p:txBody>
          <a:bodyPr>
            <a:normAutofit/>
          </a:bodyPr>
          <a:lstStyle/>
          <a:p>
            <a:r>
              <a:rPr lang="ko-KR" altLang="en-US" b="1"/>
              <a:t>웹</a:t>
            </a:r>
            <a:r>
              <a:rPr lang="en-US" altLang="ko-KR" b="1"/>
              <a:t> </a:t>
            </a:r>
            <a:r>
              <a:rPr lang="ko-KR" altLang="en-US" b="1"/>
              <a:t>서버 기본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FF72D1-488B-4443-B599-1473F53E6019}"/>
              </a:ext>
            </a:extLst>
          </p:cNvPr>
          <p:cNvSpPr/>
          <p:nvPr/>
        </p:nvSpPr>
        <p:spPr>
          <a:xfrm>
            <a:off x="4123921" y="3244334"/>
            <a:ext cx="394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https://velog.io/@chss3339/httplecture</a:t>
            </a:r>
          </a:p>
        </p:txBody>
      </p:sp>
    </p:spTree>
    <p:extLst>
      <p:ext uri="{BB962C8B-B14F-4D97-AF65-F5344CB8AC3E}">
        <p14:creationId xmlns:p14="http://schemas.microsoft.com/office/powerpoint/2010/main" val="251199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정리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HTML Form submit</a:t>
            </a:r>
            <a:r>
              <a:rPr lang="ko-KR" altLang="en-US" sz="1800"/>
              <a:t>시 </a:t>
            </a:r>
            <a:r>
              <a:rPr lang="en-US" altLang="ko-KR" sz="1800"/>
              <a:t>POST </a:t>
            </a:r>
            <a:r>
              <a:rPr lang="ko-KR" altLang="en-US" sz="1800"/>
              <a:t>전송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회원 가입</a:t>
            </a:r>
            <a:r>
              <a:rPr lang="en-US" altLang="ko-KR"/>
              <a:t>, </a:t>
            </a:r>
            <a:r>
              <a:rPr lang="ko-KR" altLang="en-US"/>
              <a:t>상품 주문</a:t>
            </a:r>
            <a:r>
              <a:rPr lang="en-US" altLang="ko-KR"/>
              <a:t>, </a:t>
            </a:r>
            <a:r>
              <a:rPr lang="ko-KR" altLang="en-US"/>
              <a:t>데이터 변경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Content-Type: application/x-www-form-urlencoded </a:t>
            </a:r>
            <a:r>
              <a:rPr lang="ko-KR" altLang="en-US" sz="1800"/>
              <a:t>사용</a:t>
            </a:r>
          </a:p>
          <a:p>
            <a:pPr lvl="2" algn="just">
              <a:lnSpc>
                <a:spcPct val="150000"/>
              </a:lnSpc>
            </a:pPr>
            <a:r>
              <a:rPr lang="en-US" altLang="ko-KR"/>
              <a:t>form</a:t>
            </a:r>
            <a:r>
              <a:rPr lang="ko-KR" altLang="en-US"/>
              <a:t>의 내용을 메시지 바디를 통해서 전송</a:t>
            </a:r>
            <a:r>
              <a:rPr lang="en-US" altLang="ko-KR"/>
              <a:t>(key=value, </a:t>
            </a:r>
            <a:r>
              <a:rPr lang="ko-KR" altLang="en-US"/>
              <a:t>쿼리 파라미터 형식</a:t>
            </a:r>
            <a:r>
              <a:rPr lang="en-US" altLang="ko-KR"/>
              <a:t>)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전송 데이터를 </a:t>
            </a:r>
            <a:r>
              <a:rPr lang="en-US" altLang="ko-KR"/>
              <a:t>url encoding </a:t>
            </a:r>
            <a:r>
              <a:rPr lang="ko-KR" altLang="en-US"/>
              <a:t>처리</a:t>
            </a:r>
          </a:p>
          <a:p>
            <a:pPr lvl="3" algn="just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abc</a:t>
            </a:r>
            <a:r>
              <a:rPr lang="ko-KR" altLang="en-US"/>
              <a:t>김 </a:t>
            </a:r>
            <a:r>
              <a:rPr lang="en-US" altLang="ko-KR"/>
              <a:t>-&gt; abc%EA%B9%80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HTML Form</a:t>
            </a:r>
            <a:r>
              <a:rPr lang="ko-KR" altLang="en-US" sz="1800"/>
              <a:t>은 </a:t>
            </a:r>
            <a:r>
              <a:rPr lang="en-US" altLang="ko-KR" sz="1800"/>
              <a:t>GET </a:t>
            </a:r>
            <a:r>
              <a:rPr lang="ko-KR" altLang="en-US" sz="1800"/>
              <a:t>전송도 가능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Content-Type: multipart/form-data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파일 업로드 같은 바이너리 데이터 전송시 사용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다른 종류의 </a:t>
            </a:r>
            <a:r>
              <a:rPr lang="ko-KR" altLang="en-US" u="sng"/>
              <a:t>여러 파일</a:t>
            </a:r>
            <a:r>
              <a:rPr lang="ko-KR" altLang="en-US"/>
              <a:t>과 폼의 내용을 함께 전송 가능</a:t>
            </a:r>
            <a:r>
              <a:rPr lang="en-US" altLang="ko-KR"/>
              <a:t>(</a:t>
            </a:r>
            <a:r>
              <a:rPr lang="ko-KR" altLang="en-US"/>
              <a:t>그래서 이름이 </a:t>
            </a:r>
            <a:r>
              <a:rPr lang="en-US" altLang="ko-KR"/>
              <a:t>multipart)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참고</a:t>
            </a:r>
            <a:r>
              <a:rPr lang="en-US" altLang="ko-KR" sz="1800"/>
              <a:t>: HTML Form </a:t>
            </a:r>
            <a:r>
              <a:rPr lang="ko-KR" altLang="en-US" sz="1800"/>
              <a:t>전송은 </a:t>
            </a:r>
            <a:r>
              <a:rPr lang="en-US" altLang="ko-KR" sz="1800"/>
              <a:t>GET, POST</a:t>
            </a:r>
            <a:r>
              <a:rPr lang="ko-KR" altLang="en-US" sz="1800"/>
              <a:t>만 지원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회원 관리 시스템 예시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목록 </a:t>
            </a:r>
            <a:r>
              <a:rPr lang="en-US" altLang="ko-KR" sz="1800"/>
              <a:t>/members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등록 </a:t>
            </a:r>
            <a:r>
              <a:rPr lang="en-US" altLang="ko-KR" sz="1800"/>
              <a:t>/members -&gt; POST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조회 </a:t>
            </a:r>
            <a:r>
              <a:rPr lang="en-US" altLang="ko-KR" sz="1800"/>
              <a:t>/members/{id}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수정 </a:t>
            </a:r>
            <a:r>
              <a:rPr lang="en-US" altLang="ko-KR" sz="1800"/>
              <a:t>/members/{id} -&gt; PATCH, PUT, POST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삭제 </a:t>
            </a:r>
            <a:r>
              <a:rPr lang="en-US" altLang="ko-KR" sz="1800"/>
              <a:t>/members/{id} -&gt; DELETE</a:t>
            </a:r>
            <a:endParaRPr lang="en-US" altLang="ko-KR" sz="1600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회원 관리 시스템 예시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파일 목록 </a:t>
            </a:r>
            <a:r>
              <a:rPr lang="en-US" altLang="ko-KR" sz="1800"/>
              <a:t>/files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파일 조회 </a:t>
            </a:r>
            <a:r>
              <a:rPr lang="en-US" altLang="ko-KR" sz="1800"/>
              <a:t>/files/{filename}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파일 등록 </a:t>
            </a:r>
            <a:r>
              <a:rPr lang="en-US" altLang="ko-KR" sz="1800"/>
              <a:t>/files/{filename} -&gt; PUT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파일 삭제 </a:t>
            </a:r>
            <a:r>
              <a:rPr lang="en-US" altLang="ko-KR" sz="1800"/>
              <a:t>/files/{filename} -&gt; DELETE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파일 대량 등록 </a:t>
            </a:r>
            <a:r>
              <a:rPr lang="en-US" altLang="ko-KR" sz="1800"/>
              <a:t>/files -&gt; POST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5859D-6AB6-45AF-9370-21A6B380986B}"/>
              </a:ext>
            </a:extLst>
          </p:cNvPr>
          <p:cNvSpPr txBox="1"/>
          <p:nvPr/>
        </p:nvSpPr>
        <p:spPr>
          <a:xfrm>
            <a:off x="7123789" y="2828925"/>
            <a:ext cx="285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URI</a:t>
            </a:r>
            <a:r>
              <a:rPr lang="ko-KR" altLang="en-US"/>
              <a:t>가 동일하더라도</a:t>
            </a:r>
            <a:endParaRPr lang="en-US" altLang="ko-KR"/>
          </a:p>
          <a:p>
            <a:r>
              <a:rPr lang="en-US" altLang="ko-KR"/>
              <a:t>HTTP</a:t>
            </a:r>
            <a:r>
              <a:rPr lang="ko-KR" altLang="en-US"/>
              <a:t>메소드의 종류에 따라</a:t>
            </a:r>
            <a:endParaRPr lang="en-US" altLang="ko-KR"/>
          </a:p>
          <a:p>
            <a:r>
              <a:rPr lang="ko-KR" altLang="en-US"/>
              <a:t>서로 다른 동작 수행</a:t>
            </a:r>
          </a:p>
        </p:txBody>
      </p:sp>
    </p:spTree>
    <p:extLst>
      <p:ext uri="{BB962C8B-B14F-4D97-AF65-F5344CB8AC3E}">
        <p14:creationId xmlns:p14="http://schemas.microsoft.com/office/powerpoint/2010/main" val="1499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회원 관리 시스템 예시</a:t>
            </a:r>
            <a:r>
              <a:rPr lang="en-US" altLang="ko-KR" sz="2000" b="1"/>
              <a:t>(HTML FORM </a:t>
            </a:r>
            <a:r>
              <a:rPr lang="ko-KR" altLang="en-US" sz="2000" b="1"/>
              <a:t>사용</a:t>
            </a:r>
            <a:r>
              <a:rPr lang="en-US" altLang="ko-KR" sz="2000" b="1"/>
              <a:t>, GET, POST</a:t>
            </a:r>
            <a:r>
              <a:rPr lang="ko-KR" altLang="en-US" sz="2000" b="1"/>
              <a:t>만 지원하므로 제약이 있음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목록 </a:t>
            </a:r>
            <a:r>
              <a:rPr lang="en-US" altLang="ko-KR" sz="1800"/>
              <a:t>/members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등록 폼 </a:t>
            </a:r>
            <a:r>
              <a:rPr lang="en-US" altLang="ko-KR" sz="1800"/>
              <a:t>/members/new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등록 </a:t>
            </a:r>
            <a:r>
              <a:rPr lang="en-US" altLang="ko-KR" sz="1800"/>
              <a:t>/members/new, /members -&gt; POST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조회 </a:t>
            </a:r>
            <a:r>
              <a:rPr lang="en-US" altLang="ko-KR" sz="1800"/>
              <a:t>/members/{id}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수정 폼 </a:t>
            </a:r>
            <a:r>
              <a:rPr lang="en-US" altLang="ko-KR" sz="1800"/>
              <a:t>/members/{id}/edit -&gt; 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수정 </a:t>
            </a:r>
            <a:r>
              <a:rPr lang="en-US" altLang="ko-KR" sz="1800"/>
              <a:t>/members/{id}/edit, /members/{id} -&gt; POST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회원 삭제 </a:t>
            </a:r>
            <a:r>
              <a:rPr lang="en-US" altLang="ko-KR" sz="1800"/>
              <a:t>/members/{id}/delete -&gt; POST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8B2DC1-3051-4BB1-B99F-6A9881FC7024}"/>
              </a:ext>
            </a:extLst>
          </p:cNvPr>
          <p:cNvSpPr/>
          <p:nvPr/>
        </p:nvSpPr>
        <p:spPr>
          <a:xfrm>
            <a:off x="1110173" y="4882634"/>
            <a:ext cx="5517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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제약을 해결하기 위해 동사로 된 리소스 경로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참고하면 좋은 </a:t>
            </a:r>
            <a:r>
              <a:rPr lang="en-US" altLang="ko-KR" sz="2000" b="1"/>
              <a:t>URI </a:t>
            </a:r>
            <a:r>
              <a:rPr lang="ko-KR" altLang="en-US" sz="2000" b="1"/>
              <a:t>설계 개념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문서 </a:t>
            </a:r>
            <a:r>
              <a:rPr lang="en-US" altLang="ko-KR" sz="1800"/>
              <a:t>(document)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단일 개념</a:t>
            </a:r>
            <a:r>
              <a:rPr lang="en-US" altLang="ko-KR"/>
              <a:t>(</a:t>
            </a:r>
            <a:r>
              <a:rPr lang="ko-KR" altLang="en-US"/>
              <a:t>파일 하나</a:t>
            </a:r>
            <a:r>
              <a:rPr lang="en-US" altLang="ko-KR"/>
              <a:t>, </a:t>
            </a:r>
            <a:r>
              <a:rPr lang="ko-KR" altLang="en-US"/>
              <a:t>객체 인스턴스</a:t>
            </a:r>
            <a:r>
              <a:rPr lang="en-US" altLang="ko-KR"/>
              <a:t>, </a:t>
            </a:r>
            <a:r>
              <a:rPr lang="ko-KR" altLang="en-US"/>
              <a:t>데이터베이스 </a:t>
            </a:r>
            <a:r>
              <a:rPr lang="en-US" altLang="ko-KR"/>
              <a:t>row)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/members/100, /files/star.jpg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컬렉션 </a:t>
            </a:r>
            <a:r>
              <a:rPr lang="en-US" altLang="ko-KR" sz="1800"/>
              <a:t>(collection)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서버가 관리하는 리소스 디렉토리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서버가 리소스의 </a:t>
            </a:r>
            <a:r>
              <a:rPr lang="en-US" altLang="ko-KR"/>
              <a:t>URI</a:t>
            </a:r>
            <a:r>
              <a:rPr lang="ko-KR" altLang="en-US"/>
              <a:t>를 생성하고 관리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/members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컨트롤러 </a:t>
            </a:r>
            <a:r>
              <a:rPr lang="en-US" altLang="ko-KR" sz="1800"/>
              <a:t>(controller), </a:t>
            </a:r>
            <a:r>
              <a:rPr lang="ko-KR" altLang="en-US" sz="1800"/>
              <a:t>컨트롤 </a:t>
            </a:r>
            <a:r>
              <a:rPr lang="en-US" altLang="ko-KR" sz="1800"/>
              <a:t>URI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문서</a:t>
            </a:r>
            <a:r>
              <a:rPr lang="en-US" altLang="ko-KR"/>
              <a:t>, </a:t>
            </a:r>
            <a:r>
              <a:rPr lang="ko-KR" altLang="en-US"/>
              <a:t>컬렉션</a:t>
            </a:r>
            <a:r>
              <a:rPr lang="en-US" altLang="ko-KR"/>
              <a:t>, </a:t>
            </a:r>
            <a:r>
              <a:rPr lang="ko-KR" altLang="en-US"/>
              <a:t>스토어로 해결하기 어려운 추가 프로세스 실행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동사를 직접 사용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/members/{id}/delete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상태코드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클라이언트가 보낸 요청의 처리 상태를 응답에서 알려주는 기능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1xx (Information): </a:t>
            </a:r>
            <a:r>
              <a:rPr lang="ko-KR" altLang="en-US" sz="1800"/>
              <a:t>요청이 수신되어 처리중</a:t>
            </a:r>
            <a:r>
              <a:rPr lang="en-US" altLang="ko-KR" sz="1800"/>
              <a:t>(</a:t>
            </a:r>
            <a:r>
              <a:rPr lang="ko-KR" altLang="en-US" sz="1800"/>
              <a:t>거의 사용되지 않음</a:t>
            </a:r>
            <a:r>
              <a:rPr lang="en-US" altLang="ko-KR" sz="1800"/>
              <a:t>)</a:t>
            </a:r>
            <a:endParaRPr lang="ko-KR" altLang="en-US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2xx (Successful): </a:t>
            </a:r>
            <a:r>
              <a:rPr lang="ko-KR" altLang="en-US" sz="1800"/>
              <a:t>요청 정상 처리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en-US" altLang="ko-KR" sz="1600"/>
              <a:t>200 OK : </a:t>
            </a:r>
            <a:r>
              <a:rPr lang="ko-KR" altLang="en-US" sz="1600"/>
              <a:t>요청 성공</a:t>
            </a:r>
            <a:endParaRPr lang="en-US" altLang="ko-KR" sz="1600"/>
          </a:p>
          <a:p>
            <a:pPr lvl="2" algn="just">
              <a:lnSpc>
                <a:spcPct val="150000"/>
              </a:lnSpc>
            </a:pPr>
            <a:r>
              <a:rPr lang="en-US" altLang="ko-KR" sz="1600"/>
              <a:t>201 Created : </a:t>
            </a:r>
            <a:r>
              <a:rPr lang="ko-KR" altLang="en-US" sz="1600"/>
              <a:t>요청 성공해서 새로운 리소스가 생성됨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3xx (Redirection): </a:t>
            </a:r>
            <a:r>
              <a:rPr lang="ko-KR" altLang="en-US" sz="1800"/>
              <a:t>요청을 완료하려면 추가 행동이 필요</a:t>
            </a:r>
            <a:r>
              <a:rPr lang="en-US" altLang="ko-KR" sz="1800"/>
              <a:t>)</a:t>
            </a:r>
            <a:endParaRPr lang="ko-KR" altLang="en-US" sz="16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4xx (Client Error): </a:t>
            </a:r>
            <a:r>
              <a:rPr lang="ko-KR" altLang="en-US" sz="1800"/>
              <a:t>클라이언트 오류</a:t>
            </a:r>
            <a:r>
              <a:rPr lang="en-US" altLang="ko-KR" sz="1800"/>
              <a:t>, </a:t>
            </a:r>
            <a:r>
              <a:rPr lang="ko-KR" altLang="en-US" sz="1800"/>
              <a:t>잘못된 문법등으로 서버가 요청을 수행할 수 없음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5xx (Server Error): </a:t>
            </a:r>
            <a:r>
              <a:rPr lang="ko-KR" altLang="en-US" sz="1800"/>
              <a:t>서버 오류</a:t>
            </a:r>
            <a:r>
              <a:rPr lang="en-US" altLang="ko-KR" sz="1800"/>
              <a:t>, </a:t>
            </a:r>
            <a:r>
              <a:rPr lang="ko-KR" altLang="en-US" sz="1800"/>
              <a:t>서버가 정상 요청을 처리하지 못함</a:t>
            </a: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상태코드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POST</a:t>
            </a:r>
            <a:r>
              <a:rPr lang="ko-KR" altLang="en-US" sz="2000" b="1"/>
              <a:t>요청에 대한 리다이렉트 필요성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 b="1"/>
              <a:t>예시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r>
              <a:rPr lang="en-US" altLang="ko-KR"/>
              <a:t>POST</a:t>
            </a:r>
            <a:r>
              <a:rPr lang="ko-KR" altLang="en-US"/>
              <a:t>로 주문 후에 웹 브라우저를 새로고침하면</a:t>
            </a:r>
            <a:r>
              <a:rPr lang="en-US" altLang="ko-KR"/>
              <a:t>?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새로고침은 다시 요청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중복 주문이 될 수 있음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en-US" altLang="ko-KR"/>
              <a:t>PRG</a:t>
            </a:r>
            <a:r>
              <a:rPr lang="ko-KR" altLang="en-US"/>
              <a:t>패턴 적용이 권장됨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pic>
        <p:nvPicPr>
          <p:cNvPr id="5" name="Picture 2" descr="https://velog.velcdn.com/images%2Fneity16%2Fpost%2Fe58891b7-4a69-46f7-89cf-9eda4c623c11%2F%E1%84%89%E1%85%B3%E1%84%8F%E1%85%B3%E1%84%85%E1%85%B5%E1%86%AB%E1%84%89%E1%85%A3%E1%86%BA%202021-06-11%20%E1%84%8B%E1%85%A9%E1%84%8C%E1%85%A5%E1%86%AB%2012.33.00.png">
            <a:extLst>
              <a:ext uri="{FF2B5EF4-FFF2-40B4-BE49-F238E27FC236}">
                <a16:creationId xmlns:a16="http://schemas.microsoft.com/office/drawing/2014/main" id="{76E90820-77F5-41CB-985B-416E5D62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1" y="2465821"/>
            <a:ext cx="4743449" cy="388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상태코드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4xx (Clinet Error)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클라이언트의 요청에 잘못된 경우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오류의 원인이 클라이언트에 있음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400 Bad Request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요청 구문</a:t>
            </a:r>
            <a:r>
              <a:rPr lang="en-US" altLang="ko-KR" sz="1800"/>
              <a:t>, </a:t>
            </a:r>
            <a:r>
              <a:rPr lang="ko-KR" altLang="en-US" sz="1800"/>
              <a:t>메시지 등등 오류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클라이언트는 요청 내용을 다시 검토하고 보내야함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예</a:t>
            </a:r>
            <a:r>
              <a:rPr lang="en-US" altLang="ko-KR" sz="1800"/>
              <a:t>) </a:t>
            </a:r>
            <a:r>
              <a:rPr lang="ko-KR" altLang="en-US" sz="1800"/>
              <a:t>요청 파라미터가 잘못되거나</a:t>
            </a:r>
            <a:r>
              <a:rPr lang="en-US" altLang="ko-KR" sz="1800"/>
              <a:t>, API </a:t>
            </a:r>
            <a:r>
              <a:rPr lang="ko-KR" altLang="en-US" sz="1800"/>
              <a:t>스펙이 맞지 않을 때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401 Unauthorized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클라이언트가 해당 리소스에 대한 인증이 필요함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403 Forbidden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주로 </a:t>
            </a:r>
            <a:r>
              <a:rPr lang="ko-KR" altLang="en-US" sz="1800" u="sng"/>
              <a:t>인증</a:t>
            </a:r>
            <a:r>
              <a:rPr lang="ko-KR" altLang="en-US" sz="1800"/>
              <a:t> 자격 증명은 있지만</a:t>
            </a:r>
            <a:r>
              <a:rPr lang="en-US" altLang="ko-KR" sz="1800"/>
              <a:t>, </a:t>
            </a:r>
            <a:r>
              <a:rPr lang="ko-KR" altLang="en-US" sz="1800"/>
              <a:t>접근 </a:t>
            </a:r>
            <a:r>
              <a:rPr lang="ko-KR" altLang="en-US" sz="1800" u="sng"/>
              <a:t>권한</a:t>
            </a:r>
            <a:r>
              <a:rPr lang="ko-KR" altLang="en-US" sz="1800"/>
              <a:t>이 불충분한 경우</a:t>
            </a:r>
          </a:p>
          <a:p>
            <a:pPr lvl="1" algn="just">
              <a:lnSpc>
                <a:spcPct val="150000"/>
              </a:lnSpc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상태코드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404 Not Found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요청 리소스를 찾을 수 없음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또는 클라이언트가 권한이 부족한 리소스에 접근할 때 해당 리소스를 숨기고 싶을 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500 Internal Server Error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서버 내부 문제로 오류 발생</a:t>
            </a:r>
            <a:r>
              <a:rPr lang="en-US" altLang="ko-KR" sz="1800"/>
              <a:t>(Null Point Exception, DB Connection timeout..)</a:t>
            </a:r>
            <a:endParaRPr lang="ko-KR" altLang="en-US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애매하면 </a:t>
            </a:r>
            <a:r>
              <a:rPr lang="en-US" altLang="ko-KR" sz="1800"/>
              <a:t>500 </a:t>
            </a:r>
            <a:r>
              <a:rPr lang="ko-KR" altLang="en-US" sz="1800"/>
              <a:t>오류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22364"/>
            <a:ext cx="10058400" cy="1171949"/>
          </a:xfrm>
        </p:spPr>
        <p:txBody>
          <a:bodyPr>
            <a:normAutofit/>
          </a:bodyPr>
          <a:lstStyle/>
          <a:p>
            <a:r>
              <a:rPr lang="en-US" b="1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53651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Introduction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The most popular </a:t>
            </a:r>
            <a:r>
              <a:rPr lang="en-US" altLang="ko-KR" i="1" dirty="0"/>
              <a:t>Node</a:t>
            </a:r>
            <a:r>
              <a:rPr lang="en-US" altLang="ko-KR" dirty="0"/>
              <a:t> web framework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Initially released in November 2010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Supporting libraries to work with cookies, sessions, user logins, URL parameters, POST data, security headers, and many more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900" dirty="0"/>
              <a:t>Is Express opinionated?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900" dirty="0"/>
              <a:t>Opinionated frameworks are those with opinions about the "right way" to handle any particular task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900" dirty="0"/>
              <a:t>Unopinionated frameworks, by contrast, have far fewer restrictions on the best way to glue components together to achieve a goal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900" dirty="0">
                <a:solidFill>
                  <a:srgbClr val="FF0000"/>
                </a:solidFill>
              </a:rPr>
              <a:t>Express is unopinionated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437605" y="6382921"/>
            <a:ext cx="2815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https://developer.mozilla.org/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6CACA0-0BD8-425D-BBB1-EA0D8E68E60C}"/>
              </a:ext>
            </a:extLst>
          </p:cNvPr>
          <p:cNvSpPr/>
          <p:nvPr/>
        </p:nvSpPr>
        <p:spPr>
          <a:xfrm>
            <a:off x="1260389" y="2764364"/>
            <a:ext cx="106011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B1B1B"/>
                </a:solidFill>
                <a:latin typeface="arial" panose="020B0604020202020204" pitchFamily="34" charset="0"/>
              </a:rPr>
              <a:t>Note:</a:t>
            </a:r>
            <a:r>
              <a:rPr lang="en-US" altLang="ko-KR" dirty="0">
                <a:solidFill>
                  <a:srgbClr val="1B1B1B"/>
                </a:solidFill>
                <a:latin typeface="arial" panose="020B0604020202020204" pitchFamily="34" charset="0"/>
              </a:rPr>
              <a:t> This flexibility is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a double edged sword</a:t>
            </a:r>
            <a:r>
              <a:rPr lang="en-US" altLang="ko-KR" dirty="0">
                <a:solidFill>
                  <a:srgbClr val="1B1B1B"/>
                </a:solidFill>
                <a:latin typeface="arial" panose="020B0604020202020204" pitchFamily="34" charset="0"/>
              </a:rPr>
              <a:t>. There are middleware packages to address almost any problem or requirement, but </a:t>
            </a:r>
            <a:r>
              <a:rPr lang="en-US" altLang="ko-KR" u="sng" dirty="0">
                <a:solidFill>
                  <a:srgbClr val="1B1B1B"/>
                </a:solidFill>
                <a:latin typeface="arial" panose="020B0604020202020204" pitchFamily="34" charset="0"/>
              </a:rPr>
              <a:t>working out the right packages to use can sometimes be a challenge</a:t>
            </a:r>
            <a:r>
              <a:rPr lang="en-US" altLang="ko-KR" dirty="0">
                <a:solidFill>
                  <a:srgbClr val="1B1B1B"/>
                </a:solidFill>
                <a:latin typeface="arial" panose="020B0604020202020204" pitchFamily="34" charset="0"/>
              </a:rPr>
              <a:t>. </a:t>
            </a:r>
            <a:r>
              <a:rPr lang="en-US" altLang="ko-KR" u="sng" dirty="0">
                <a:solidFill>
                  <a:srgbClr val="1B1B1B"/>
                </a:solidFill>
                <a:latin typeface="arial" panose="020B0604020202020204" pitchFamily="34" charset="0"/>
              </a:rPr>
              <a:t>There is also no "right way" to structure an application</a:t>
            </a:r>
            <a:r>
              <a:rPr lang="en-US" altLang="ko-KR" dirty="0">
                <a:solidFill>
                  <a:srgbClr val="1B1B1B"/>
                </a:solidFill>
                <a:latin typeface="arial" panose="020B0604020202020204" pitchFamily="34" charset="0"/>
              </a:rPr>
              <a:t>, 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클라이언트 서버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Server-Client </a:t>
            </a:r>
            <a:r>
              <a:rPr lang="ko-KR" altLang="en-US" sz="2000" b="1"/>
              <a:t>모델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/>
              <a:t>Request-Response </a:t>
            </a:r>
            <a:r>
              <a:rPr lang="ko-KR" altLang="en-US"/>
              <a:t>구조</a:t>
            </a:r>
          </a:p>
          <a:p>
            <a:pPr lvl="1" algn="just">
              <a:lnSpc>
                <a:spcPct val="150000"/>
              </a:lnSpc>
            </a:pPr>
            <a:r>
              <a:rPr lang="ko-KR" altLang="en-US"/>
              <a:t>클라이언트는 서버에 요청을 보내고</a:t>
            </a:r>
            <a:r>
              <a:rPr lang="en-US" altLang="ko-KR"/>
              <a:t>, </a:t>
            </a:r>
            <a:r>
              <a:rPr lang="ko-KR" altLang="en-US"/>
              <a:t>응답을 대기</a:t>
            </a:r>
          </a:p>
          <a:p>
            <a:pPr lvl="1" algn="just">
              <a:lnSpc>
                <a:spcPct val="150000"/>
              </a:lnSpc>
            </a:pPr>
            <a:r>
              <a:rPr lang="ko-KR" altLang="en-US"/>
              <a:t>서버가 요청에 대한 결과를 만들어서 응답</a:t>
            </a:r>
          </a:p>
          <a:p>
            <a:pPr lvl="1" algn="just">
              <a:lnSpc>
                <a:spcPct val="150000"/>
              </a:lnSpc>
            </a:pPr>
            <a:r>
              <a:rPr lang="ko-KR" altLang="en-US"/>
              <a:t>응답 결과를 열어서 클라이언트가 동작</a:t>
            </a:r>
            <a:endParaRPr lang="en-US" altLang="ko-KR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HTTP(Hypertext Transfer Protocol) </a:t>
            </a:r>
            <a:r>
              <a:rPr lang="ko-KR" altLang="en-US" sz="2000" b="1"/>
              <a:t>구조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HTTP </a:t>
            </a:r>
            <a:r>
              <a:rPr lang="ko-KR" altLang="en-US" sz="1800"/>
              <a:t>헤더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en-US" altLang="ko-KR" sz="1600"/>
              <a:t>HTTP </a:t>
            </a:r>
            <a:r>
              <a:rPr lang="ko-KR" altLang="en-US" sz="1600"/>
              <a:t>전송에 필요한 모든 부가정보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HTTP </a:t>
            </a:r>
            <a:r>
              <a:rPr lang="ko-KR" altLang="en-US" sz="1800"/>
              <a:t>메시지 바디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ko-KR" altLang="en-US" sz="1600"/>
              <a:t>실제 전송할 데이터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/>
              <a:t>HTML</a:t>
            </a:r>
            <a:r>
              <a:rPr lang="ko-KR" altLang="en-US" sz="1600"/>
              <a:t>문서</a:t>
            </a:r>
            <a:r>
              <a:rPr lang="en-US" altLang="ko-KR" sz="1600"/>
              <a:t>, </a:t>
            </a:r>
            <a:r>
              <a:rPr lang="ko-KR" altLang="en-US" sz="1600"/>
              <a:t>이미지</a:t>
            </a:r>
            <a:r>
              <a:rPr lang="en-US" altLang="ko-KR" sz="1600"/>
              <a:t>, </a:t>
            </a:r>
            <a:r>
              <a:rPr lang="ko-KR" altLang="en-US" sz="1600"/>
              <a:t>영상</a:t>
            </a:r>
            <a:r>
              <a:rPr lang="en-US" altLang="ko-KR" sz="1600"/>
              <a:t>, JSON </a:t>
            </a:r>
            <a:r>
              <a:rPr lang="ko-KR" altLang="en-US" sz="1600"/>
              <a:t>등등 </a:t>
            </a:r>
            <a:r>
              <a:rPr lang="en-US" altLang="ko-KR" sz="1600"/>
              <a:t>byte</a:t>
            </a:r>
            <a:r>
              <a:rPr lang="ko-KR" altLang="en-US" sz="1600"/>
              <a:t>로 표현할 수 있는 모든 데이터 전송 가능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pic>
        <p:nvPicPr>
          <p:cNvPr id="1028" name="Picture 4" descr="https://velog.velcdn.com/images%2Fshin6403%2Fpost%2F2ec2c147-5a34-4425-8bf0-0a817db6e37c%2F%E1%84%89%E1%85%B3%E1%84%8F%E1%85%B3%E1%84%85%E1%85%B5%E1%86%AB%E1%84%89%E1%85%A3%E1%86%BA%202021-09-11%20%E1%84%8B%E1%85%A9%E1%84%92%E1%85%AE%204.57.13.png">
            <a:extLst>
              <a:ext uri="{FF2B5EF4-FFF2-40B4-BE49-F238E27FC236}">
                <a16:creationId xmlns:a16="http://schemas.microsoft.com/office/drawing/2014/main" id="{3B40743B-9788-43E1-B1D1-5A88CA14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4" t="7263" r="16931" b="34121"/>
          <a:stretch/>
        </p:blipFill>
        <p:spPr bwMode="auto">
          <a:xfrm>
            <a:off x="7753350" y="1420933"/>
            <a:ext cx="3600450" cy="18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Express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/>
              <a:t>하나의 폴더를 만든 후</a:t>
            </a:r>
            <a:r>
              <a:rPr lang="en-US" altLang="ko-KR" sz="1800" b="1"/>
              <a:t>(D:\workspace\</a:t>
            </a:r>
            <a:r>
              <a:rPr lang="en-US" altLang="ko-KR" sz="1800" b="1">
                <a:solidFill>
                  <a:srgbClr val="FF0000"/>
                </a:solidFill>
              </a:rPr>
              <a:t>ExpressStudy</a:t>
            </a:r>
            <a:r>
              <a:rPr lang="en-US" altLang="ko-KR" sz="1800" b="1"/>
              <a:t>) VSCode</a:t>
            </a:r>
            <a:r>
              <a:rPr lang="ko-KR" altLang="en-US" sz="1800" b="1"/>
              <a:t>에서 작업영역에 폴더추가</a:t>
            </a:r>
            <a:endParaRPr lang="en-US" altLang="ko-KR" sz="1800" b="1"/>
          </a:p>
          <a:p>
            <a:pPr algn="just">
              <a:lnSpc>
                <a:spcPct val="150000"/>
              </a:lnSpc>
            </a:pPr>
            <a:endParaRPr lang="en-US" altLang="ko-KR" sz="1800" b="1"/>
          </a:p>
          <a:p>
            <a:pPr algn="just">
              <a:lnSpc>
                <a:spcPct val="150000"/>
              </a:lnSpc>
            </a:pPr>
            <a:r>
              <a:rPr lang="ko-KR" altLang="en-US" sz="1800" b="1"/>
              <a:t>해당 폴더에 </a:t>
            </a:r>
            <a:r>
              <a:rPr lang="en-US" altLang="ko-KR" sz="1800" b="1"/>
              <a:t>server.js</a:t>
            </a:r>
            <a:r>
              <a:rPr lang="ko-KR" altLang="en-US" sz="1800" b="1"/>
              <a:t>파일 생성</a:t>
            </a:r>
            <a:endParaRPr lang="en-US" altLang="ko-KR" sz="1800" b="1"/>
          </a:p>
          <a:p>
            <a:pPr algn="just">
              <a:lnSpc>
                <a:spcPct val="150000"/>
              </a:lnSpc>
            </a:pPr>
            <a:endParaRPr lang="en-US" altLang="ko-KR" sz="1800" b="1"/>
          </a:p>
          <a:p>
            <a:pPr algn="just">
              <a:lnSpc>
                <a:spcPct val="150000"/>
              </a:lnSpc>
            </a:pPr>
            <a:r>
              <a:rPr lang="ko-KR" altLang="en-US" sz="1800" b="1"/>
              <a:t>해당 폴더에 </a:t>
            </a:r>
            <a:r>
              <a:rPr lang="en-US" altLang="ko-KR" sz="1800" b="1"/>
              <a:t>package</a:t>
            </a:r>
            <a:r>
              <a:rPr lang="en-US" altLang="ko-KR" sz="1800" b="1" err="1"/>
              <a:t>.</a:t>
            </a:r>
            <a:r>
              <a:rPr lang="en-US" altLang="ko-KR" sz="1800" b="1"/>
              <a:t>json</a:t>
            </a:r>
            <a:r>
              <a:rPr lang="ko-KR" altLang="en-US" sz="1800" b="1"/>
              <a:t>을 아래의 과정을 통해 생성</a:t>
            </a: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명령어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모두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입력하거나 적절한 정보를 입력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algn="just">
              <a:lnSpc>
                <a:spcPct val="150000"/>
              </a:lnSpc>
            </a:pPr>
            <a:r>
              <a:rPr lang="en-US" altLang="ko-KR" sz="1800" b="1"/>
              <a:t>"npm install express" </a:t>
            </a:r>
            <a:r>
              <a:rPr lang="ko-KR" altLang="en-US" sz="1800" b="1"/>
              <a:t>명령어를 통해 </a:t>
            </a:r>
            <a:r>
              <a:rPr lang="en-US" altLang="ko-KR" sz="1800" b="1"/>
              <a:t>express framework </a:t>
            </a:r>
            <a:r>
              <a:rPr lang="ko-KR" altLang="en-US" sz="1800" b="1"/>
              <a:t>설치해보기</a:t>
            </a:r>
          </a:p>
          <a:p>
            <a:pPr lvl="1" algn="just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Helloworld</a:t>
            </a:r>
            <a:r>
              <a:rPr lang="en-US" altLang="ko-KR" sz="2000" b="1" dirty="0"/>
              <a:t> Express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1900" b="1" dirty="0"/>
          </a:p>
          <a:p>
            <a:pPr lvl="1" algn="just">
              <a:lnSpc>
                <a:spcPct val="150000"/>
              </a:lnSpc>
            </a:pPr>
            <a:r>
              <a:rPr lang="en-US" altLang="ko-KR" sz="1900" dirty="0"/>
              <a:t>require() </a:t>
            </a:r>
            <a:r>
              <a:rPr lang="en-US" altLang="ko-KR" sz="1900" dirty="0">
                <a:sym typeface="Wingdings" panose="05000000000000000000" pitchFamily="2" charset="2"/>
              </a:rPr>
              <a:t> </a:t>
            </a:r>
            <a:r>
              <a:rPr lang="en-US" altLang="ko-KR" sz="1900" dirty="0"/>
              <a:t>(import) the express module and create an Express application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err="1"/>
              <a:t>app.get</a:t>
            </a:r>
            <a:r>
              <a:rPr lang="en-US" altLang="ko-KR" sz="1900" dirty="0"/>
              <a:t>() </a:t>
            </a:r>
            <a:r>
              <a:rPr lang="en-US" altLang="ko-KR" sz="1900" dirty="0">
                <a:sym typeface="Wingdings" panose="05000000000000000000" pitchFamily="2" charset="2"/>
              </a:rPr>
              <a:t> </a:t>
            </a:r>
            <a:r>
              <a:rPr lang="en-US" altLang="ko-KR" sz="1900" dirty="0">
                <a:solidFill>
                  <a:srgbClr val="0000FF"/>
                </a:solidFill>
              </a:rPr>
              <a:t>specifies a callback function</a:t>
            </a:r>
            <a:r>
              <a:rPr lang="en-US" altLang="ko-KR" sz="1900" dirty="0"/>
              <a:t> that will be invoked whenever there is an HTTP GET request with a path ('/') relative to the site root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/>
              <a:t>send() on the response to return the string "Hello World!"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err="1"/>
              <a:t>app.listen</a:t>
            </a:r>
            <a:r>
              <a:rPr lang="en-US" altLang="ko-KR" sz="1900" dirty="0"/>
              <a:t>() </a:t>
            </a:r>
            <a:r>
              <a:rPr lang="en-US" altLang="ko-KR" sz="1900" dirty="0">
                <a:sym typeface="Wingdings" panose="05000000000000000000" pitchFamily="2" charset="2"/>
              </a:rPr>
              <a:t> </a:t>
            </a:r>
            <a:r>
              <a:rPr lang="en-US" altLang="ko-KR" sz="1900" dirty="0"/>
              <a:t>Starts a UNIX socket and listens for connections on the given path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215E6F-F81C-4B8D-A1AB-7D1B70785F73}"/>
              </a:ext>
            </a:extLst>
          </p:cNvPr>
          <p:cNvSpPr/>
          <p:nvPr/>
        </p:nvSpPr>
        <p:spPr>
          <a:xfrm>
            <a:off x="642552" y="1144192"/>
            <a:ext cx="7570572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const express = require("express");</a:t>
            </a:r>
          </a:p>
          <a:p>
            <a:r>
              <a:rPr lang="en-US" altLang="ko-KR" sz="1600" dirty="0"/>
              <a:t>const app = express();</a:t>
            </a:r>
          </a:p>
          <a:p>
            <a:r>
              <a:rPr lang="en-US" altLang="ko-KR" sz="1600" dirty="0"/>
              <a:t>const hostname = "127.0.0.1";</a:t>
            </a:r>
          </a:p>
          <a:p>
            <a:r>
              <a:rPr lang="en-US" altLang="ko-KR" sz="1600" dirty="0"/>
              <a:t>const port = 3000;</a:t>
            </a:r>
          </a:p>
          <a:p>
            <a:r>
              <a:rPr lang="en-US" altLang="ko-KR" sz="1600" dirty="0"/>
              <a:t>//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(["/", "/hello"])</a:t>
            </a:r>
          </a:p>
          <a:p>
            <a:r>
              <a:rPr lang="en-US" altLang="ko-KR" sz="1600" dirty="0" err="1"/>
              <a:t>app.get</a:t>
            </a:r>
            <a:r>
              <a:rPr lang="en-US" altLang="ko-KR" sz="1600" dirty="0"/>
              <a:t>("/", function (req, res) {</a:t>
            </a:r>
          </a:p>
          <a:p>
            <a:r>
              <a:rPr lang="en-US" altLang="ko-KR" sz="1600" dirty="0"/>
              <a:t>  return </a:t>
            </a:r>
            <a:r>
              <a:rPr lang="en-US" altLang="ko-KR" sz="1600" dirty="0" err="1"/>
              <a:t>res.send</a:t>
            </a:r>
            <a:r>
              <a:rPr lang="en-US" altLang="ko-KR" sz="1600" dirty="0"/>
              <a:t>("hello worlds");</a:t>
            </a:r>
          </a:p>
          <a:p>
            <a:r>
              <a:rPr lang="en-US" altLang="ko-KR" sz="1600" dirty="0"/>
              <a:t>});</a:t>
            </a:r>
          </a:p>
          <a:p>
            <a:r>
              <a:rPr lang="en-US" altLang="ko-KR" sz="1600" dirty="0" err="1"/>
              <a:t>app.listen</a:t>
            </a:r>
            <a:r>
              <a:rPr lang="en-US" altLang="ko-KR" sz="1600" dirty="0"/>
              <a:t>(port, hostname, function () {</a:t>
            </a:r>
          </a:p>
          <a:p>
            <a:r>
              <a:rPr lang="en-US" altLang="ko-KR" sz="1600" dirty="0"/>
              <a:t>  console.log(`Server running at http://${hostname}:${port}/`);</a:t>
            </a:r>
          </a:p>
          <a:p>
            <a:r>
              <a:rPr lang="en-US" altLang="ko-KR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573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Enable server restart on file changes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nodemon: </a:t>
            </a:r>
            <a:r>
              <a:rPr lang="ko-KR" altLang="en-US" sz="1800"/>
              <a:t>서버의 재기동 없이 수정 코드를 </a:t>
            </a:r>
            <a:r>
              <a:rPr lang="en-US" altLang="ko-KR" sz="1800"/>
              <a:t>liveserver</a:t>
            </a:r>
            <a:r>
              <a:rPr lang="ko-KR" altLang="en-US" sz="1800"/>
              <a:t>처럼 반영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설치 방법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 err="1">
                <a:solidFill>
                  <a:srgbClr val="FF0000"/>
                </a:solidFill>
              </a:rPr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–</a:t>
            </a:r>
            <a:r>
              <a:rPr lang="en-US" altLang="ko-KR" sz="1600"/>
              <a:t>D nodemon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package.json</a:t>
            </a:r>
            <a:r>
              <a:rPr lang="ko-KR" altLang="en-US" sz="1800"/>
              <a:t>에 노드몬 실행 스크립트 추가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실행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en-US" altLang="ko-KR"/>
              <a:t>npm run devstart</a:t>
            </a:r>
          </a:p>
          <a:p>
            <a:pPr lvl="2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615B3-75B8-46E0-9019-E07838D38338}"/>
              </a:ext>
            </a:extLst>
          </p:cNvPr>
          <p:cNvSpPr/>
          <p:nvPr/>
        </p:nvSpPr>
        <p:spPr>
          <a:xfrm>
            <a:off x="1095375" y="3116510"/>
            <a:ext cx="790575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"echo 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Error: no test specified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&amp;&amp; exit 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"node server.js"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devstart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nodemon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server.js"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04844-C2CC-4E95-85B6-A631139F4194}"/>
              </a:ext>
            </a:extLst>
          </p:cNvPr>
          <p:cNvSpPr txBox="1"/>
          <p:nvPr/>
        </p:nvSpPr>
        <p:spPr>
          <a:xfrm>
            <a:off x="4552950" y="4593838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package.json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BDC928-C185-48D5-847A-D2FD8110BB7B}"/>
              </a:ext>
            </a:extLst>
          </p:cNvPr>
          <p:cNvSpPr/>
          <p:nvPr/>
        </p:nvSpPr>
        <p:spPr>
          <a:xfrm>
            <a:off x="1600200" y="3971329"/>
            <a:ext cx="4346593" cy="3238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Request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요청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 </a:t>
            </a:r>
            <a:r>
              <a:rPr lang="en-US" altLang="ko-KR" sz="2000" b="1" dirty="0"/>
              <a:t>req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err="1"/>
              <a:t>req.params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요청</a:t>
            </a:r>
            <a:r>
              <a:rPr lang="en-US" altLang="ko-KR" dirty="0"/>
              <a:t> </a:t>
            </a:r>
            <a:r>
              <a:rPr lang="ko-KR" altLang="en-US" dirty="0"/>
              <a:t>파라미터 조회</a:t>
            </a:r>
            <a:r>
              <a:rPr lang="en-US" altLang="ko-KR" dirty="0"/>
              <a:t>(post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req.body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http body</a:t>
            </a:r>
            <a:r>
              <a:rPr lang="ko-KR" altLang="en-US" dirty="0"/>
              <a:t>에 있는 메시지 조회</a:t>
            </a:r>
            <a:r>
              <a:rPr lang="en-US" altLang="ko-KR" dirty="0"/>
              <a:t>(</a:t>
            </a:r>
            <a:r>
              <a:rPr lang="ko-KR" altLang="en-US" dirty="0"/>
              <a:t>클라이언트가 데이터를 </a:t>
            </a:r>
            <a:r>
              <a:rPr lang="en-US" altLang="ko-KR" dirty="0"/>
              <a:t>body</a:t>
            </a:r>
            <a:r>
              <a:rPr lang="ko-KR" altLang="en-US" dirty="0"/>
              <a:t>에 담아서 전달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err="1"/>
              <a:t>req.query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쿼리 스트링의 파라미터 조회</a:t>
            </a:r>
            <a:r>
              <a:rPr lang="en-US" altLang="ko-KR" dirty="0"/>
              <a:t>( localhost:8080?</a:t>
            </a:r>
            <a:r>
              <a:rPr lang="en-US" altLang="ko-KR" dirty="0">
                <a:solidFill>
                  <a:srgbClr val="0000FF"/>
                </a:solidFill>
              </a:rPr>
              <a:t>name=</a:t>
            </a:r>
            <a:r>
              <a:rPr lang="en-US" altLang="ko-KR" dirty="0" err="1">
                <a:solidFill>
                  <a:srgbClr val="0000FF"/>
                </a:solidFill>
              </a:rPr>
              <a:t>kim&amp;age</a:t>
            </a:r>
            <a:r>
              <a:rPr lang="en-US" altLang="ko-KR" dirty="0">
                <a:solidFill>
                  <a:srgbClr val="0000FF"/>
                </a:solidFill>
              </a:rPr>
              <a:t>=20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dirty="0" err="1"/>
              <a:t>req.path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요청의 경로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URL</a:t>
            </a:r>
            <a:r>
              <a:rPr lang="ko-KR" altLang="en-US" dirty="0"/>
              <a:t>에서 프로토콜</a:t>
            </a:r>
            <a:r>
              <a:rPr lang="en-US" altLang="ko-KR" dirty="0"/>
              <a:t>, </a:t>
            </a:r>
            <a:r>
              <a:rPr lang="ko-KR" altLang="en-US" dirty="0"/>
              <a:t>호스트</a:t>
            </a:r>
            <a:r>
              <a:rPr lang="en-US" altLang="ko-KR" dirty="0"/>
              <a:t>,</a:t>
            </a:r>
            <a:r>
              <a:rPr lang="ko-KR" altLang="en-US" dirty="0"/>
              <a:t> 포트</a:t>
            </a:r>
            <a:r>
              <a:rPr lang="en-US" altLang="ko-KR" dirty="0"/>
              <a:t>, </a:t>
            </a:r>
            <a:r>
              <a:rPr lang="ko-KR" altLang="en-US" dirty="0"/>
              <a:t>쿼리스프링을 제외한 값</a:t>
            </a:r>
            <a:r>
              <a:rPr lang="en-US" altLang="ko-KR" dirty="0"/>
              <a:t>(</a:t>
            </a:r>
            <a:r>
              <a:rPr lang="ko-KR" altLang="en-US" dirty="0"/>
              <a:t>아래의 녹색 부분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pic>
        <p:nvPicPr>
          <p:cNvPr id="9218" name="Picture 2" descr="URL이란? - 더 나은 웹">
            <a:extLst>
              <a:ext uri="{FF2B5EF4-FFF2-40B4-BE49-F238E27FC236}">
                <a16:creationId xmlns:a16="http://schemas.microsoft.com/office/drawing/2014/main" id="{E2B9EF10-51D8-43EA-9560-E7CDE0D2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10" y="5149206"/>
            <a:ext cx="7370806" cy="66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FF9D73-1C4F-48F8-A30E-606A6E4C3B34}"/>
              </a:ext>
            </a:extLst>
          </p:cNvPr>
          <p:cNvSpPr txBox="1"/>
          <p:nvPr/>
        </p:nvSpPr>
        <p:spPr>
          <a:xfrm>
            <a:off x="7017609" y="6035050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해시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서버로 전송되지 않으며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/>
              <a:t>브라우저에서만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45B64-B7D9-40E5-B0BA-D3CBEBC370BB}"/>
              </a:ext>
            </a:extLst>
          </p:cNvPr>
          <p:cNvSpPr txBox="1"/>
          <p:nvPr/>
        </p:nvSpPr>
        <p:spPr>
          <a:xfrm>
            <a:off x="9633123" y="380002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</a:t>
            </a:r>
            <a:r>
              <a:rPr lang="en-US" altLang="ko-KR" dirty="0" err="1"/>
              <a:t>url</a:t>
            </a:r>
            <a:r>
              <a:rPr lang="ko-KR" altLang="en-US" dirty="0"/>
              <a:t>에서 조회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3524469A-CC38-4834-AC3B-8B1845038574}"/>
              </a:ext>
            </a:extLst>
          </p:cNvPr>
          <p:cNvSpPr/>
          <p:nvPr/>
        </p:nvSpPr>
        <p:spPr>
          <a:xfrm>
            <a:off x="8877735" y="3432272"/>
            <a:ext cx="691978" cy="1060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081EC-1379-4BAC-85D7-0519A6F5261D}"/>
              </a:ext>
            </a:extLst>
          </p:cNvPr>
          <p:cNvSpPr txBox="1"/>
          <p:nvPr/>
        </p:nvSpPr>
        <p:spPr>
          <a:xfrm>
            <a:off x="5592464" y="168703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</a:t>
            </a:r>
            <a:r>
              <a:rPr lang="ko-KR" altLang="en-US" dirty="0"/>
              <a:t>에서 조회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B5C4BBC-BB1A-4017-AAF2-15148E14D5B1}"/>
              </a:ext>
            </a:extLst>
          </p:cNvPr>
          <p:cNvSpPr/>
          <p:nvPr/>
        </p:nvSpPr>
        <p:spPr>
          <a:xfrm>
            <a:off x="4837076" y="1319282"/>
            <a:ext cx="691978" cy="1060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요청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 </a:t>
            </a:r>
            <a:r>
              <a:rPr lang="en-US" altLang="ko-KR" sz="2000" b="1" dirty="0"/>
              <a:t>res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클라이언트에게 응답을 전달하는 방법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dirty="0" err="1"/>
              <a:t>res.send</a:t>
            </a:r>
            <a:r>
              <a:rPr lang="en-US" altLang="ko-KR" dirty="0"/>
              <a:t>(body), </a:t>
            </a:r>
            <a:r>
              <a:rPr lang="en-US" altLang="ko-KR" dirty="0" err="1"/>
              <a:t>res.send</a:t>
            </a:r>
            <a:r>
              <a:rPr lang="en-US" altLang="ko-KR" dirty="0"/>
              <a:t>(status, body)</a:t>
            </a:r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dirty="0" err="1"/>
              <a:t>res.json</a:t>
            </a:r>
            <a:r>
              <a:rPr lang="en-US" altLang="ko-KR" dirty="0"/>
              <a:t>(json), </a:t>
            </a:r>
            <a:r>
              <a:rPr lang="en-US" altLang="ko-KR" dirty="0" err="1"/>
              <a:t>res.json</a:t>
            </a:r>
            <a:r>
              <a:rPr lang="en-US" altLang="ko-KR" dirty="0"/>
              <a:t>(status, json)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CD7E3A-42A3-47F5-B68E-01C08305AEDB}"/>
              </a:ext>
            </a:extLst>
          </p:cNvPr>
          <p:cNvSpPr/>
          <p:nvPr/>
        </p:nvSpPr>
        <p:spPr>
          <a:xfrm>
            <a:off x="1532238" y="2090964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 err="1"/>
              <a:t>res.send</a:t>
            </a:r>
            <a:r>
              <a:rPr lang="en-US" altLang="ko-KR" dirty="0"/>
              <a:t>(</a:t>
            </a:r>
            <a:r>
              <a:rPr lang="en-US" altLang="ko-KR" dirty="0" err="1"/>
              <a:t>Buffer.from</a:t>
            </a:r>
            <a:r>
              <a:rPr lang="en-US" altLang="ko-KR" dirty="0"/>
              <a:t>('whoop'))</a:t>
            </a:r>
          </a:p>
          <a:p>
            <a:r>
              <a:rPr lang="en-US" altLang="ko-KR" dirty="0" err="1"/>
              <a:t>res.send</a:t>
            </a:r>
            <a:r>
              <a:rPr lang="en-US" altLang="ko-KR" dirty="0"/>
              <a:t>({ some: 'json' })</a:t>
            </a:r>
          </a:p>
          <a:p>
            <a:r>
              <a:rPr lang="en-US" altLang="ko-KR" dirty="0" err="1"/>
              <a:t>res.send</a:t>
            </a:r>
            <a:r>
              <a:rPr lang="en-US" altLang="ko-KR" dirty="0"/>
              <a:t>('&lt;h1&gt;some html&lt;/h1&gt;')</a:t>
            </a:r>
          </a:p>
          <a:p>
            <a:r>
              <a:rPr lang="en-US" altLang="ko-KR" dirty="0" err="1"/>
              <a:t>res.status</a:t>
            </a:r>
            <a:r>
              <a:rPr lang="en-US" altLang="ko-KR" dirty="0"/>
              <a:t>(404).send('Sorry, we cannot find that!')</a:t>
            </a:r>
          </a:p>
          <a:p>
            <a:r>
              <a:rPr lang="en-US" altLang="ko-KR" dirty="0" err="1"/>
              <a:t>res.status</a:t>
            </a:r>
            <a:r>
              <a:rPr lang="en-US" altLang="ko-KR" dirty="0"/>
              <a:t>(500).send({ error: 'something blew up' })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B186F-3585-4190-BD72-DF91BDD1CB55}"/>
              </a:ext>
            </a:extLst>
          </p:cNvPr>
          <p:cNvSpPr/>
          <p:nvPr/>
        </p:nvSpPr>
        <p:spPr>
          <a:xfrm>
            <a:off x="1532238" y="4130272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 err="1"/>
              <a:t>res.json</a:t>
            </a:r>
            <a:r>
              <a:rPr lang="en-US" altLang="ko-KR" dirty="0"/>
              <a:t>(null)</a:t>
            </a:r>
          </a:p>
          <a:p>
            <a:r>
              <a:rPr lang="en-US" altLang="ko-KR" dirty="0" err="1"/>
              <a:t>res.json</a:t>
            </a:r>
            <a:r>
              <a:rPr lang="en-US" altLang="ko-KR" dirty="0"/>
              <a:t>({ user: '</a:t>
            </a:r>
            <a:r>
              <a:rPr lang="en-US" altLang="ko-KR" dirty="0" err="1"/>
              <a:t>tobi</a:t>
            </a:r>
            <a:r>
              <a:rPr lang="en-US" altLang="ko-KR" dirty="0"/>
              <a:t>' })</a:t>
            </a:r>
          </a:p>
          <a:p>
            <a:r>
              <a:rPr lang="en-US" altLang="ko-KR" dirty="0" err="1"/>
              <a:t>res.status</a:t>
            </a:r>
            <a:r>
              <a:rPr lang="en-US" altLang="ko-KR" dirty="0"/>
              <a:t>(500).json({ error: 'message' 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52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응답</a:t>
            </a:r>
            <a:r>
              <a:rPr lang="en-US" altLang="ko-KR" sz="2000" b="1"/>
              <a:t> </a:t>
            </a:r>
            <a:r>
              <a:rPr lang="ko-KR" altLang="en-US" sz="2000" b="1"/>
              <a:t>객체 </a:t>
            </a:r>
            <a:r>
              <a:rPr lang="en-US" altLang="ko-KR" sz="2000" b="1"/>
              <a:t>res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/>
              <a:t>res.status(code): </a:t>
            </a:r>
            <a:r>
              <a:rPr lang="ko-KR" altLang="en-US"/>
              <a:t>상태코드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en-US" altLang="ko-KR"/>
              <a:t>res.set(name, value)</a:t>
            </a:r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54F1A-CE41-4804-B002-7D4F8B102A5C}"/>
              </a:ext>
            </a:extLst>
          </p:cNvPr>
          <p:cNvSpPr/>
          <p:nvPr/>
        </p:nvSpPr>
        <p:spPr>
          <a:xfrm>
            <a:off x="1178011" y="1715183"/>
            <a:ext cx="659027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res.status</a:t>
            </a:r>
            <a:r>
              <a:rPr lang="en-US" altLang="ko-KR" dirty="0"/>
              <a:t>(403).end() ; //Ends the response process</a:t>
            </a:r>
          </a:p>
          <a:p>
            <a:r>
              <a:rPr lang="en-US" altLang="ko-KR" dirty="0" err="1"/>
              <a:t>res.status</a:t>
            </a:r>
            <a:r>
              <a:rPr lang="en-US" altLang="ko-KR" dirty="0"/>
              <a:t>(400).send('Bad Request')  //</a:t>
            </a:r>
            <a:r>
              <a:rPr lang="ko-KR" altLang="en-US" dirty="0"/>
              <a:t>메시지와 함께</a:t>
            </a:r>
            <a:endParaRPr lang="en-US" altLang="ko-KR" dirty="0"/>
          </a:p>
          <a:p>
            <a:r>
              <a:rPr lang="en-US" altLang="ko-KR" dirty="0" err="1"/>
              <a:t>res.status</a:t>
            </a:r>
            <a:r>
              <a:rPr lang="en-US" altLang="ko-KR" dirty="0"/>
              <a:t>(404).</a:t>
            </a:r>
            <a:r>
              <a:rPr lang="en-US" altLang="ko-KR" dirty="0" err="1"/>
              <a:t>sendFile</a:t>
            </a:r>
            <a:r>
              <a:rPr lang="en-US" altLang="ko-KR" dirty="0"/>
              <a:t>('/absolute/path/to/404.png')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0A382C-F01E-46B7-85B8-B744F554D721}"/>
              </a:ext>
            </a:extLst>
          </p:cNvPr>
          <p:cNvSpPr/>
          <p:nvPr/>
        </p:nvSpPr>
        <p:spPr>
          <a:xfrm>
            <a:off x="1178011" y="3375458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res.set('Content-Type', 'text/plain')</a:t>
            </a:r>
          </a:p>
          <a:p>
            <a:endParaRPr lang="en-US" altLang="ko-KR"/>
          </a:p>
          <a:p>
            <a:r>
              <a:rPr lang="en-US" altLang="ko-KR"/>
              <a:t>res.set({</a:t>
            </a:r>
          </a:p>
          <a:p>
            <a:r>
              <a:rPr lang="en-US" altLang="ko-KR"/>
              <a:t>  'Content-Type': 'text/plain',</a:t>
            </a:r>
          </a:p>
          <a:p>
            <a:r>
              <a:rPr lang="en-US" altLang="ko-KR"/>
              <a:t>  'Content-Length': '123',</a:t>
            </a:r>
          </a:p>
          <a:p>
            <a:r>
              <a:rPr lang="en-US" altLang="ko-KR"/>
              <a:t>  ETag: '12345'</a:t>
            </a:r>
          </a:p>
          <a:p>
            <a:r>
              <a:rPr lang="en-US" altLang="ko-KR"/>
              <a:t>})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응답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 </a:t>
            </a:r>
            <a:r>
              <a:rPr lang="en-US" altLang="ko-KR" sz="2000" b="1" dirty="0"/>
              <a:t>res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res.render</a:t>
            </a:r>
            <a:r>
              <a:rPr lang="en-US" altLang="ko-KR" sz="1800" dirty="0"/>
              <a:t>(view, [locals], callback)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8E7E9-6CE4-4362-AEFD-BEDC5098FB1B}"/>
              </a:ext>
            </a:extLst>
          </p:cNvPr>
          <p:cNvSpPr/>
          <p:nvPr/>
        </p:nvSpPr>
        <p:spPr>
          <a:xfrm>
            <a:off x="1095633" y="1720840"/>
            <a:ext cx="812250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send the rendered view to the client</a:t>
            </a:r>
          </a:p>
          <a:p>
            <a:r>
              <a:rPr lang="en-US" altLang="ko-KR" dirty="0" err="1"/>
              <a:t>res.render</a:t>
            </a:r>
            <a:r>
              <a:rPr lang="en-US" altLang="ko-KR" dirty="0"/>
              <a:t>('index')</a:t>
            </a:r>
          </a:p>
          <a:p>
            <a:endParaRPr lang="en-US" altLang="ko-KR" dirty="0"/>
          </a:p>
          <a:p>
            <a:r>
              <a:rPr lang="en-US" altLang="ko-KR" dirty="0"/>
              <a:t>// if a callback is specified, the rendered HTML string has to be sent explicitly</a:t>
            </a:r>
          </a:p>
          <a:p>
            <a:r>
              <a:rPr lang="en-US" altLang="ko-KR" dirty="0" err="1"/>
              <a:t>res.render</a:t>
            </a:r>
            <a:r>
              <a:rPr lang="en-US" altLang="ko-KR" dirty="0"/>
              <a:t>('index', function (err, html)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res.send</a:t>
            </a:r>
            <a:r>
              <a:rPr lang="en-US" altLang="ko-KR" dirty="0"/>
              <a:t>(html)</a:t>
            </a:r>
          </a:p>
          <a:p>
            <a:r>
              <a:rPr lang="en-US" altLang="ko-KR" dirty="0"/>
              <a:t>})</a:t>
            </a:r>
          </a:p>
          <a:p>
            <a:endParaRPr lang="en-US" altLang="ko-KR" dirty="0"/>
          </a:p>
          <a:p>
            <a:r>
              <a:rPr lang="en-US" altLang="ko-KR" dirty="0"/>
              <a:t>// pass a local variable to the view</a:t>
            </a:r>
          </a:p>
          <a:p>
            <a:r>
              <a:rPr lang="en-US" altLang="ko-KR" dirty="0" err="1"/>
              <a:t>res.render</a:t>
            </a:r>
            <a:r>
              <a:rPr lang="en-US" altLang="ko-KR" dirty="0"/>
              <a:t>('user', { name: 'Tobi' }, function (err, html) {</a:t>
            </a:r>
          </a:p>
          <a:p>
            <a:r>
              <a:rPr lang="en-US" altLang="ko-KR" dirty="0"/>
              <a:t>  // ...</a:t>
            </a:r>
          </a:p>
          <a:p>
            <a:r>
              <a:rPr lang="en-US" altLang="ko-KR" dirty="0"/>
              <a:t>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8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request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req.params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요청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http://localhost:3000/api/members/1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위와 같이 경로에 변수가 있는 경우 </a:t>
            </a:r>
            <a:r>
              <a:rPr lang="en-US" altLang="ko-KR" sz="1800" dirty="0"/>
              <a:t>path variable</a:t>
            </a:r>
            <a:r>
              <a:rPr lang="ko-KR" altLang="en-US" sz="1800" dirty="0"/>
              <a:t>이라고도 함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req.query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요청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http://localhost:3000/api/members?name=kim&amp;age=20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597EA-6D34-4DD0-9E31-03AAFB1FDC9C}"/>
              </a:ext>
            </a:extLst>
          </p:cNvPr>
          <p:cNvSpPr/>
          <p:nvPr/>
        </p:nvSpPr>
        <p:spPr>
          <a:xfrm>
            <a:off x="1087395" y="1708489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/members/:id"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memberId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140943-EB6F-4A24-809B-6E2F6DEB31BE}"/>
              </a:ext>
            </a:extLst>
          </p:cNvPr>
          <p:cNvSpPr/>
          <p:nvPr/>
        </p:nvSpPr>
        <p:spPr>
          <a:xfrm>
            <a:off x="1087395" y="4627600"/>
            <a:ext cx="824607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/members"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"age:"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0CEB-4094-46F4-8FCE-A1A7F7411AA3}"/>
              </a:ext>
            </a:extLst>
          </p:cNvPr>
          <p:cNvSpPr/>
          <p:nvPr/>
        </p:nvSpPr>
        <p:spPr>
          <a:xfrm>
            <a:off x="1087395" y="6445528"/>
            <a:ext cx="42370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request </a:t>
            </a:r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req.body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요청</a:t>
            </a:r>
            <a:r>
              <a:rPr lang="en-US" altLang="ko-KR" sz="1800"/>
              <a:t>(Postman)</a:t>
            </a:r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344D9B-D79F-48F2-AEE2-939B381943BA}"/>
              </a:ext>
            </a:extLst>
          </p:cNvPr>
          <p:cNvSpPr/>
          <p:nvPr/>
        </p:nvSpPr>
        <p:spPr>
          <a:xfrm>
            <a:off x="724928" y="1619699"/>
            <a:ext cx="8097795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/members"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"age:"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66998-98E9-49B2-8B33-1E0DDF0F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95" y="3594308"/>
            <a:ext cx="7540413" cy="26993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A06E34-61DC-47BF-9A55-F5BFAC72BDD7}"/>
              </a:ext>
            </a:extLst>
          </p:cNvPr>
          <p:cNvSpPr/>
          <p:nvPr/>
        </p:nvSpPr>
        <p:spPr>
          <a:xfrm>
            <a:off x="724928" y="1189828"/>
            <a:ext cx="3223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BC8AB-3AD3-43DE-91B9-59171356B1BA}"/>
              </a:ext>
            </a:extLst>
          </p:cNvPr>
          <p:cNvSpPr txBox="1"/>
          <p:nvPr/>
        </p:nvSpPr>
        <p:spPr>
          <a:xfrm>
            <a:off x="4021221" y="118997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미들웨어 설정</a:t>
            </a:r>
          </a:p>
        </p:txBody>
      </p:sp>
    </p:spTree>
    <p:extLst>
      <p:ext uri="{BB962C8B-B14F-4D97-AF65-F5344CB8AC3E}">
        <p14:creationId xmlns:p14="http://schemas.microsoft.com/office/powerpoint/2010/main" val="8110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잠깐 </a:t>
            </a:r>
            <a:r>
              <a:rPr lang="en-US" altLang="ko-KR"/>
              <a:t>Middleware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Middleware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Middleware functions as the name implies, are in the middle of the client's request and the server's response: </a:t>
            </a:r>
            <a:r>
              <a:rPr lang="ko-KR" altLang="en-US" sz="1800" dirty="0"/>
              <a:t>클라이언트 요청에서부터 응답이 나가기까지 거치는 중간 단계의 함수</a:t>
            </a: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B5A472-E63E-4EB0-B6FC-FBEE0B62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86" y="2100702"/>
            <a:ext cx="5417745" cy="37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헤더의 </a:t>
            </a:r>
            <a:r>
              <a:rPr lang="en-US" altLang="ko-KR" sz="2000" b="1"/>
              <a:t>Content-Type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b="1">
                <a:solidFill>
                  <a:srgbClr val="FF0000"/>
                </a:solidFill>
              </a:rPr>
              <a:t>application/json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RestFul API</a:t>
            </a:r>
            <a:r>
              <a:rPr lang="ko-KR" altLang="en-US" sz="1800"/>
              <a:t>를 사용하게 되며 </a:t>
            </a:r>
            <a:r>
              <a:rPr lang="en-US" altLang="ko-KR" sz="1800"/>
              <a:t>request</a:t>
            </a:r>
            <a:r>
              <a:rPr lang="ko-KR" altLang="en-US" sz="1800"/>
              <a:t>를 날릴 때 대부분 </a:t>
            </a:r>
            <a:r>
              <a:rPr lang="en-US" altLang="ko-KR" sz="1800"/>
              <a:t>json</a:t>
            </a:r>
            <a:r>
              <a:rPr lang="ko-KR" altLang="en-US" sz="1800"/>
              <a:t>을 많이 사용하게 됨에 따라 자연스럽게 사용이 많이 늘게 됨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 b="1"/>
              <a:t>application/x-www-form-urlencoded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/>
              <a:t>html</a:t>
            </a:r>
            <a:r>
              <a:rPr lang="ko-KR" altLang="en-US" sz="1800"/>
              <a:t>의 </a:t>
            </a:r>
            <a:r>
              <a:rPr lang="en-US" altLang="ko-KR" sz="1800"/>
              <a:t>form</a:t>
            </a:r>
            <a:r>
              <a:rPr lang="ko-KR" altLang="en-US" sz="1800"/>
              <a:t>의 기본 </a:t>
            </a:r>
            <a:r>
              <a:rPr lang="en-US" altLang="ko-KR" sz="1800"/>
              <a:t>Content-Type</a:t>
            </a:r>
            <a:r>
              <a:rPr lang="ko-KR" altLang="en-US" sz="1800"/>
              <a:t>으로 요즘은 자주 사용하지 않지만 여전히 사용하는 경우가 종종 존재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 b="1"/>
              <a:t>mutipart/form-data </a:t>
            </a:r>
            <a:r>
              <a:rPr lang="en-US" altLang="ko-KR" sz="1800">
                <a:sym typeface="Wingdings" panose="05000000000000000000" pitchFamily="2" charset="2"/>
              </a:rPr>
              <a:t> &lt;form&gt; </a:t>
            </a:r>
            <a:r>
              <a:rPr lang="ko-KR" altLang="en-US" sz="1800">
                <a:sym typeface="Wingdings" panose="05000000000000000000" pitchFamily="2" charset="2"/>
              </a:rPr>
              <a:t>요소가 파일이나 이미지를 서버로 전송할 때 주로 사용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이미지 파일도 문자로 이뤄져 있기 때문에 이미지 파일을 문자로 생성하여 </a:t>
            </a:r>
            <a:r>
              <a:rPr lang="en-US" altLang="ko-KR" sz="1800"/>
              <a:t>HTTP request body</a:t>
            </a:r>
            <a:r>
              <a:rPr lang="ko-KR" altLang="en-US" sz="1800"/>
              <a:t>에 담아 서버로 전송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으로 응답하기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req.body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요청</a:t>
            </a:r>
            <a:r>
              <a:rPr lang="en-US" altLang="ko-KR" sz="1800" dirty="0"/>
              <a:t>(Postman)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일반적으로 </a:t>
            </a:r>
            <a:r>
              <a:rPr lang="en-US" altLang="ko-KR" sz="1800" dirty="0"/>
              <a:t>React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json</a:t>
            </a:r>
            <a:r>
              <a:rPr lang="ko-KR" altLang="en-US" sz="1800" dirty="0"/>
              <a:t>을 데이터를 받아 화면을 갱신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66998-98E9-49B2-8B33-1E0DDF0F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87" y="3072910"/>
            <a:ext cx="7540413" cy="26993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39FF11-FA38-4D2C-A82B-E8E20A7DBB5E}"/>
              </a:ext>
            </a:extLst>
          </p:cNvPr>
          <p:cNvSpPr/>
          <p:nvPr/>
        </p:nvSpPr>
        <p:spPr>
          <a:xfrm>
            <a:off x="873211" y="1235062"/>
            <a:ext cx="984421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/members"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city: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데이터 처리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res.reder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서버에서</a:t>
            </a:r>
            <a:r>
              <a:rPr lang="en-US" altLang="ko-KR" sz="1800"/>
              <a:t> </a:t>
            </a:r>
            <a:r>
              <a:rPr lang="ko-KR" altLang="en-US" sz="1800"/>
              <a:t>만든 </a:t>
            </a:r>
            <a:r>
              <a:rPr lang="en-US" altLang="ko-KR" sz="1800"/>
              <a:t>view(html</a:t>
            </a:r>
            <a:r>
              <a:rPr lang="ko-KR" altLang="en-US" sz="1800"/>
              <a:t>파일</a:t>
            </a:r>
            <a:r>
              <a:rPr lang="en-US" altLang="ko-KR" sz="1800"/>
              <a:t>)</a:t>
            </a:r>
            <a:r>
              <a:rPr lang="ko-KR" altLang="en-US" sz="1800"/>
              <a:t>를 클라이언트에게 전달함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일반적으로 </a:t>
            </a:r>
            <a:r>
              <a:rPr lang="en-US" altLang="ko-KR" sz="1800"/>
              <a:t>Template engine</a:t>
            </a:r>
            <a:r>
              <a:rPr lang="ko-KR" altLang="en-US" sz="1800"/>
              <a:t>의 도움을 받음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Template engine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html</a:t>
            </a:r>
            <a:r>
              <a:rPr lang="ko-KR" altLang="en-US" sz="1800"/>
              <a:t>파일에 </a:t>
            </a:r>
            <a:r>
              <a:rPr lang="en-US" altLang="ko-KR" sz="1800"/>
              <a:t>java, javascript</a:t>
            </a:r>
            <a:r>
              <a:rPr lang="ko-KR" altLang="en-US" sz="1800"/>
              <a:t>와 같은 서버 언어로 표현된 </a:t>
            </a:r>
            <a:r>
              <a:rPr lang="en-US" altLang="ko-KR" sz="1800"/>
              <a:t>expression(</a:t>
            </a:r>
            <a:r>
              <a:rPr lang="ko-KR" altLang="en-US" sz="1800"/>
              <a:t>데이터</a:t>
            </a:r>
            <a:r>
              <a:rPr lang="en-US" altLang="ko-KR" sz="1800"/>
              <a:t>)</a:t>
            </a:r>
            <a:r>
              <a:rPr lang="ko-KR" altLang="en-US" sz="1800"/>
              <a:t>을 결합하여 최종적으로 사용자에게 보여질 화면</a:t>
            </a:r>
            <a:r>
              <a:rPr lang="en-US" altLang="ko-KR" sz="1800"/>
              <a:t>(html</a:t>
            </a:r>
            <a:r>
              <a:rPr lang="ko-KR" altLang="en-US" sz="1800"/>
              <a:t>파일</a:t>
            </a:r>
            <a:r>
              <a:rPr lang="en-US" altLang="ko-KR" sz="1800"/>
              <a:t>)</a:t>
            </a:r>
            <a:r>
              <a:rPr lang="ko-KR" altLang="en-US" sz="1800"/>
              <a:t>을 만들어주는 소프트웨어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express</a:t>
            </a:r>
            <a:r>
              <a:rPr lang="ko-KR" altLang="en-US" sz="1800"/>
              <a:t>에서 사용하는 대표적인 템플릿 엔진은 </a:t>
            </a:r>
            <a:r>
              <a:rPr lang="en-US" altLang="ko-KR" sz="1800"/>
              <a:t>Pug</a:t>
            </a:r>
            <a:r>
              <a:rPr lang="ko-KR" altLang="en-US" sz="1800"/>
              <a:t>는 </a:t>
            </a:r>
            <a:r>
              <a:rPr lang="en-US" altLang="ko-KR" sz="1800"/>
              <a:t>EJS</a:t>
            </a:r>
            <a:r>
              <a:rPr lang="ko-KR" altLang="en-US" sz="1800"/>
              <a:t>가 있음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PUG</a:t>
            </a:r>
            <a:r>
              <a:rPr lang="ko-KR" altLang="en-US" sz="1800"/>
              <a:t>설치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en-US" altLang="ko-KR" sz="1600"/>
              <a:t>npm install pug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1EF83A-8703-444F-98DB-899F70D0ED1A}"/>
              </a:ext>
            </a:extLst>
          </p:cNvPr>
          <p:cNvSpPr/>
          <p:nvPr/>
        </p:nvSpPr>
        <p:spPr>
          <a:xfrm>
            <a:off x="1566854" y="5064896"/>
            <a:ext cx="39837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"view engine"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"pug"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AA418-6D64-41EE-9C3E-F76AC17DDBAB}"/>
              </a:ext>
            </a:extLst>
          </p:cNvPr>
          <p:cNvSpPr/>
          <p:nvPr/>
        </p:nvSpPr>
        <p:spPr>
          <a:xfrm>
            <a:off x="1566854" y="5549565"/>
            <a:ext cx="399821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'views'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바꿀폴더명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89992-0662-45E5-902A-746AB35D3A59}"/>
              </a:ext>
            </a:extLst>
          </p:cNvPr>
          <p:cNvSpPr txBox="1"/>
          <p:nvPr/>
        </p:nvSpPr>
        <p:spPr>
          <a:xfrm>
            <a:off x="5603992" y="5549565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기본 폴더가 </a:t>
            </a:r>
            <a:r>
              <a:rPr lang="en-US" altLang="ko-KR"/>
              <a:t>views</a:t>
            </a:r>
            <a:r>
              <a:rPr lang="ko-KR" altLang="en-US"/>
              <a:t>로 설정되어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2B80D7-07A8-4FE6-8F56-D030A1DD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37" y="4228951"/>
            <a:ext cx="2000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데이터 처리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login.pug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969B5E-150C-4344-8100-9A8061EFC2DD}"/>
              </a:ext>
            </a:extLst>
          </p:cNvPr>
          <p:cNvSpPr/>
          <p:nvPr/>
        </p:nvSpPr>
        <p:spPr>
          <a:xfrm>
            <a:off x="650789" y="1307405"/>
            <a:ext cx="729872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html</a:t>
            </a:r>
          </a:p>
          <a:p>
            <a:r>
              <a:rPr lang="en-US" altLang="ko-KR" dirty="0"/>
              <a:t>    head</a:t>
            </a:r>
          </a:p>
          <a:p>
            <a:r>
              <a:rPr lang="en-US" altLang="ko-KR" dirty="0"/>
              <a:t>        meta(charset='utf-8')</a:t>
            </a:r>
          </a:p>
          <a:p>
            <a:r>
              <a:rPr lang="en-US" altLang="ko-KR" dirty="0"/>
              <a:t>    body</a:t>
            </a:r>
          </a:p>
          <a:p>
            <a:r>
              <a:rPr lang="en-US" altLang="ko-KR" dirty="0"/>
              <a:t>        form(</a:t>
            </a:r>
            <a:r>
              <a:rPr lang="en-US" altLang="ko-KR" dirty="0">
                <a:solidFill>
                  <a:srgbClr val="0000FF"/>
                </a:solidFill>
              </a:rPr>
              <a:t>action='/login' method='post'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p </a:t>
            </a:r>
            <a:r>
              <a:rPr lang="ko-KR" altLang="en-US" dirty="0"/>
              <a:t>이름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input(type="text" name="name")</a:t>
            </a:r>
          </a:p>
          <a:p>
            <a:r>
              <a:rPr lang="en-US" altLang="ko-KR" dirty="0"/>
              <a:t>            p </a:t>
            </a:r>
            <a:r>
              <a:rPr lang="ko-KR" altLang="en-US" dirty="0"/>
              <a:t>나이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input(type="text" name="age")</a:t>
            </a:r>
          </a:p>
          <a:p>
            <a:r>
              <a:rPr lang="en-US" altLang="ko-KR" dirty="0"/>
              <a:t>            p</a:t>
            </a:r>
          </a:p>
          <a:p>
            <a:r>
              <a:rPr lang="en-US" altLang="ko-KR" dirty="0"/>
              <a:t>                input(type="submit" value="</a:t>
            </a:r>
            <a:r>
              <a:rPr lang="ko-KR" altLang="en-US" dirty="0"/>
              <a:t>전송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데이터 처리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form-data </a:t>
            </a:r>
            <a:r>
              <a:rPr lang="ko-KR" altLang="en-US" sz="2000" b="1"/>
              <a:t>파싱을 위한 패키지 설치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npm install body-parser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npm install multer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설치한 패키지를 </a:t>
            </a:r>
            <a:r>
              <a:rPr lang="en-US" altLang="ko-KR" sz="2000" b="1"/>
              <a:t>server.js</a:t>
            </a:r>
            <a:r>
              <a:rPr lang="ko-KR" altLang="en-US" sz="2000" b="1"/>
              <a:t>에 적용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C7F917-EAD5-474A-8C9B-4566F459C0F4}"/>
              </a:ext>
            </a:extLst>
          </p:cNvPr>
          <p:cNvSpPr/>
          <p:nvPr/>
        </p:nvSpPr>
        <p:spPr>
          <a:xfrm>
            <a:off x="1003592" y="2810593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const </a:t>
            </a:r>
            <a:r>
              <a:rPr lang="en-US" altLang="ko-KR" dirty="0" err="1"/>
              <a:t>bodyParser</a:t>
            </a:r>
            <a:r>
              <a:rPr lang="en-US" altLang="ko-KR" dirty="0"/>
              <a:t> = require("body-parser");</a:t>
            </a:r>
          </a:p>
          <a:p>
            <a:r>
              <a:rPr lang="en-US" altLang="ko-KR" dirty="0"/>
              <a:t>const </a:t>
            </a:r>
            <a:r>
              <a:rPr lang="en-US" altLang="ko-KR" dirty="0" err="1"/>
              <a:t>multer</a:t>
            </a:r>
            <a:r>
              <a:rPr lang="en-US" altLang="ko-KR" dirty="0"/>
              <a:t> = require("</a:t>
            </a:r>
            <a:r>
              <a:rPr lang="en-US" altLang="ko-KR" dirty="0" err="1"/>
              <a:t>multer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const </a:t>
            </a:r>
            <a:r>
              <a:rPr lang="en-US" altLang="ko-KR" dirty="0" err="1"/>
              <a:t>form_data</a:t>
            </a:r>
            <a:r>
              <a:rPr lang="en-US" altLang="ko-KR" dirty="0"/>
              <a:t> = </a:t>
            </a:r>
            <a:r>
              <a:rPr lang="en-US" altLang="ko-KR" dirty="0" err="1"/>
              <a:t>multer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 err="1"/>
              <a:t>app.use</a:t>
            </a:r>
            <a:r>
              <a:rPr lang="en-US" altLang="ko-KR" dirty="0"/>
              <a:t>(</a:t>
            </a:r>
            <a:r>
              <a:rPr lang="en-US" altLang="ko-KR" dirty="0" err="1"/>
              <a:t>bodyParser.json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app.use</a:t>
            </a:r>
            <a:r>
              <a:rPr lang="en-US" altLang="ko-KR" dirty="0"/>
              <a:t>(</a:t>
            </a:r>
            <a:r>
              <a:rPr lang="en-US" altLang="ko-KR" dirty="0" err="1"/>
              <a:t>bodyParser.urlencoded</a:t>
            </a:r>
            <a:r>
              <a:rPr lang="en-US" altLang="ko-KR" dirty="0"/>
              <a:t>({ extended: true }));</a:t>
            </a:r>
          </a:p>
          <a:p>
            <a:r>
              <a:rPr lang="en-US" altLang="ko-KR" dirty="0" err="1"/>
              <a:t>app.use</a:t>
            </a:r>
            <a:r>
              <a:rPr lang="en-US" altLang="ko-KR" dirty="0"/>
              <a:t>(</a:t>
            </a:r>
            <a:r>
              <a:rPr lang="en-US" altLang="ko-KR" dirty="0" err="1"/>
              <a:t>form_data.array</a:t>
            </a:r>
            <a:r>
              <a:rPr lang="en-US" altLang="ko-KR" dirty="0"/>
              <a:t>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0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데이터 처리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[Node.js] Error: No default engine was specified and no extension was provided. </a:t>
            </a:r>
            <a:r>
              <a:rPr lang="ko-KR" altLang="en-US" sz="2000" b="1"/>
              <a:t>에러가 발생할 경우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34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AC7DCA-29E5-4422-B79B-BAEE39588419}"/>
              </a:ext>
            </a:extLst>
          </p:cNvPr>
          <p:cNvSpPr/>
          <p:nvPr/>
        </p:nvSpPr>
        <p:spPr>
          <a:xfrm>
            <a:off x="889687" y="1794475"/>
            <a:ext cx="38571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"path"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A59578-7C3B-413D-893E-59E88013AC65}"/>
              </a:ext>
            </a:extLst>
          </p:cNvPr>
          <p:cNvSpPr/>
          <p:nvPr/>
        </p:nvSpPr>
        <p:spPr>
          <a:xfrm>
            <a:off x="889687" y="2496235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"view engine"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"pug"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"views"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4FC1F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__dirname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"views"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데이터 처리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로그인 폼을 전달 처리를 위한 </a:t>
            </a:r>
            <a:r>
              <a:rPr lang="en-US" altLang="ko-KR" sz="2000" b="1" dirty="0"/>
              <a:t>get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사용자가 입력한 로그인 폼의 데이터를 조회하기 위한 </a:t>
            </a:r>
            <a:r>
              <a:rPr lang="en-US" altLang="ko-KR" sz="2000" b="1" dirty="0"/>
              <a:t>post</a:t>
            </a: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35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7445D5-5F20-476B-B163-1F653C3C2311}"/>
              </a:ext>
            </a:extLst>
          </p:cNvPr>
          <p:cNvSpPr/>
          <p:nvPr/>
        </p:nvSpPr>
        <p:spPr>
          <a:xfrm>
            <a:off x="530552" y="1248714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"/login"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9EB4C9-7A30-4579-8B7E-F5BDF644ABC3}"/>
              </a:ext>
            </a:extLst>
          </p:cNvPr>
          <p:cNvSpPr/>
          <p:nvPr/>
        </p:nvSpPr>
        <p:spPr>
          <a:xfrm>
            <a:off x="530552" y="3124879"/>
            <a:ext cx="880291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"/login"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"age:"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"bad request"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Router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Router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u="sng" dirty="0"/>
              <a:t>match particular patterns of characters in a URL</a:t>
            </a:r>
            <a:r>
              <a:rPr lang="en-US" altLang="ko-KR" sz="1800" dirty="0"/>
              <a:t>, and extract some values from the URL and pass them as parameters to the route handler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웹서비스가 커질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모든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 mapping</a:t>
            </a:r>
            <a:r>
              <a:rPr lang="ko-KR" altLang="en-US" sz="1800" dirty="0"/>
              <a:t>을 이런 방식으로 한다면</a:t>
            </a:r>
            <a:r>
              <a:rPr lang="en-US" altLang="ko-KR" sz="1800" dirty="0"/>
              <a:t>?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Route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routes</a:t>
            </a:r>
            <a:r>
              <a:rPr lang="ko-KR" altLang="en-US" sz="1600" dirty="0"/>
              <a:t>폴더 만들고</a:t>
            </a:r>
            <a:r>
              <a:rPr lang="en-US" altLang="ko-KR" sz="1600" dirty="0"/>
              <a:t>, login.js</a:t>
            </a:r>
            <a:r>
              <a:rPr lang="ko-KR" altLang="en-US" sz="1600" dirty="0"/>
              <a:t> 파일 생성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A2B8-A274-44C8-8259-94D068BEBB40}"/>
              </a:ext>
            </a:extLst>
          </p:cNvPr>
          <p:cNvSpPr/>
          <p:nvPr/>
        </p:nvSpPr>
        <p:spPr>
          <a:xfrm>
            <a:off x="1318054" y="2160027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"/login"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D37BC-441D-49DE-89CA-8A416FBC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81" y="4538073"/>
            <a:ext cx="2057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Router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Router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login.js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37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B6FD5A-53C0-49C7-97B6-9477BFE9BAB0}"/>
              </a:ext>
            </a:extLst>
          </p:cNvPr>
          <p:cNvSpPr/>
          <p:nvPr/>
        </p:nvSpPr>
        <p:spPr>
          <a:xfrm>
            <a:off x="5526802" y="1773354"/>
            <a:ext cx="5552303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login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"./routers/login"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hostname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"127.0.0.1"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"/api/login"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login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fr-FR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0C7E-0EEF-43AC-BE0C-17BD4199716C}"/>
              </a:ext>
            </a:extLst>
          </p:cNvPr>
          <p:cNvSpPr txBox="1"/>
          <p:nvPr/>
        </p:nvSpPr>
        <p:spPr>
          <a:xfrm>
            <a:off x="7532341" y="1404022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server.js </a:t>
            </a:r>
            <a:r>
              <a:rPr lang="ko-KR" altLang="en-US" dirty="0"/>
              <a:t>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E83B8-A5EE-40E3-9F85-8A015AC996CC}"/>
              </a:ext>
            </a:extLst>
          </p:cNvPr>
          <p:cNvSpPr txBox="1"/>
          <p:nvPr/>
        </p:nvSpPr>
        <p:spPr>
          <a:xfrm>
            <a:off x="5526802" y="3435347"/>
            <a:ext cx="3315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로그인과 관련된 요청 </a:t>
            </a:r>
            <a:r>
              <a:rPr lang="en-US" altLang="ko-KR" dirty="0" err="1"/>
              <a:t>url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"/</a:t>
            </a:r>
            <a:r>
              <a:rPr lang="en-US" altLang="ko-KR" dirty="0" err="1"/>
              <a:t>api</a:t>
            </a:r>
            <a:r>
              <a:rPr lang="en-US" altLang="ko-KR" dirty="0"/>
              <a:t>/login"</a:t>
            </a:r>
            <a:r>
              <a:rPr lang="ko-KR" altLang="en-US" dirty="0"/>
              <a:t>이라는 </a:t>
            </a:r>
            <a:r>
              <a:rPr lang="en-US" altLang="ko-KR" dirty="0"/>
              <a:t>prefix</a:t>
            </a:r>
            <a:r>
              <a:rPr lang="ko-KR" altLang="en-US" dirty="0"/>
              <a:t>를 붙임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AFECB-F059-49D1-AD47-A32688744795}"/>
              </a:ext>
            </a:extLst>
          </p:cNvPr>
          <p:cNvSpPr/>
          <p:nvPr/>
        </p:nvSpPr>
        <p:spPr>
          <a:xfrm>
            <a:off x="626076" y="1773354"/>
            <a:ext cx="476970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express</a:t>
            </a:r>
            <a:r>
              <a:rPr lang="ko-KR" altLang="en-US" dirty="0"/>
              <a:t> = </a:t>
            </a:r>
            <a:r>
              <a:rPr lang="ko-KR" altLang="en-US" dirty="0" err="1"/>
              <a:t>require</a:t>
            </a:r>
            <a:r>
              <a:rPr lang="ko-KR" altLang="en-US" dirty="0"/>
              <a:t>("</a:t>
            </a:r>
            <a:r>
              <a:rPr lang="ko-KR" altLang="en-US" dirty="0" err="1"/>
              <a:t>express</a:t>
            </a:r>
            <a:r>
              <a:rPr lang="ko-KR" altLang="en-US" dirty="0"/>
              <a:t>");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router</a:t>
            </a:r>
            <a:r>
              <a:rPr lang="ko-KR" altLang="en-US" dirty="0"/>
              <a:t> = </a:t>
            </a:r>
            <a:r>
              <a:rPr lang="ko-KR" altLang="en-US" dirty="0" err="1"/>
              <a:t>express.Router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router.get</a:t>
            </a:r>
            <a:r>
              <a:rPr lang="ko-KR" altLang="en-US" dirty="0"/>
              <a:t>("/", (</a:t>
            </a:r>
            <a:r>
              <a:rPr lang="ko-KR" altLang="en-US" dirty="0" err="1"/>
              <a:t>req</a:t>
            </a:r>
            <a:r>
              <a:rPr lang="ko-KR" altLang="en-US" dirty="0"/>
              <a:t>, </a:t>
            </a:r>
            <a:r>
              <a:rPr lang="ko-KR" altLang="en-US" dirty="0" err="1"/>
              <a:t>res</a:t>
            </a:r>
            <a:r>
              <a:rPr lang="ko-KR" altLang="en-US" dirty="0"/>
              <a:t>) =&gt;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res.send</a:t>
            </a:r>
            <a:r>
              <a:rPr lang="ko-KR" altLang="en-US" dirty="0"/>
              <a:t>("</a:t>
            </a:r>
            <a:r>
              <a:rPr lang="ko-KR" altLang="en-US" dirty="0" err="1"/>
              <a:t>login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});</a:t>
            </a:r>
          </a:p>
          <a:p>
            <a:r>
              <a:rPr lang="ko-KR" altLang="en-US" dirty="0" err="1"/>
              <a:t>router.get</a:t>
            </a:r>
            <a:r>
              <a:rPr lang="ko-KR" altLang="en-US" dirty="0"/>
              <a:t>("/</a:t>
            </a:r>
            <a:r>
              <a:rPr lang="ko-KR" altLang="en-US" dirty="0" err="1"/>
              <a:t>logout</a:t>
            </a:r>
            <a:r>
              <a:rPr lang="ko-KR" altLang="en-US" dirty="0"/>
              <a:t>", (</a:t>
            </a:r>
            <a:r>
              <a:rPr lang="ko-KR" altLang="en-US" dirty="0" err="1"/>
              <a:t>req</a:t>
            </a:r>
            <a:r>
              <a:rPr lang="ko-KR" altLang="en-US" dirty="0"/>
              <a:t>, </a:t>
            </a:r>
            <a:r>
              <a:rPr lang="ko-KR" altLang="en-US" dirty="0" err="1"/>
              <a:t>res</a:t>
            </a:r>
            <a:r>
              <a:rPr lang="ko-KR" altLang="en-US" dirty="0"/>
              <a:t>) =&gt;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res.send</a:t>
            </a:r>
            <a:r>
              <a:rPr lang="ko-KR" altLang="en-US" dirty="0"/>
              <a:t>("</a:t>
            </a:r>
            <a:r>
              <a:rPr lang="ko-KR" altLang="en-US" dirty="0" err="1"/>
              <a:t>logout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});</a:t>
            </a:r>
          </a:p>
          <a:p>
            <a:r>
              <a:rPr lang="ko-KR" altLang="en-US" dirty="0" err="1"/>
              <a:t>module.exports</a:t>
            </a:r>
            <a:r>
              <a:rPr lang="ko-KR" altLang="en-US" dirty="0"/>
              <a:t> = </a:t>
            </a:r>
            <a:r>
              <a:rPr lang="ko-KR" altLang="en-US" dirty="0" err="1"/>
              <a:t>router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76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HTTP </a:t>
            </a:r>
            <a:r>
              <a:rPr lang="ko-KR" altLang="en-US" sz="2000" b="1"/>
              <a:t>메서드 종류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GET: </a:t>
            </a:r>
            <a:r>
              <a:rPr lang="ko-KR" altLang="en-US" sz="1800"/>
              <a:t>리소스 조회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POST: </a:t>
            </a:r>
            <a:r>
              <a:rPr lang="ko-KR" altLang="en-US" sz="1800"/>
              <a:t>요청 데이터 처리</a:t>
            </a:r>
            <a:r>
              <a:rPr lang="en-US" altLang="ko-KR" sz="1800"/>
              <a:t>, </a:t>
            </a:r>
            <a:r>
              <a:rPr lang="ko-KR" altLang="en-US" sz="1800"/>
              <a:t>주로 등록에 사용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PUT: </a:t>
            </a:r>
            <a:r>
              <a:rPr lang="ko-KR" altLang="en-US" sz="1800"/>
              <a:t>리소스를 대체</a:t>
            </a:r>
            <a:r>
              <a:rPr lang="en-US" altLang="ko-KR" sz="1800"/>
              <a:t>, </a:t>
            </a:r>
            <a:r>
              <a:rPr lang="ko-KR" altLang="en-US" sz="1800"/>
              <a:t>해당 리소스가 없으면 생성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PATCH: </a:t>
            </a:r>
            <a:r>
              <a:rPr lang="ko-KR" altLang="en-US" sz="1800"/>
              <a:t>리소스 부분 변경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DELETE: </a:t>
            </a:r>
            <a:r>
              <a:rPr lang="ko-KR" altLang="en-US" sz="1800"/>
              <a:t>리소스 삭제</a:t>
            </a: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GET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리소스 조회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u="sng"/>
              <a:t>서버에 전달하고 싶은 데이터는 </a:t>
            </a:r>
            <a:r>
              <a:rPr lang="en-US" altLang="ko-KR" sz="1800" u="sng"/>
              <a:t>query(</a:t>
            </a:r>
            <a:r>
              <a:rPr lang="ko-KR" altLang="en-US" sz="1800" u="sng"/>
              <a:t>쿼리 파라미터</a:t>
            </a:r>
            <a:r>
              <a:rPr lang="en-US" altLang="ko-KR" sz="1800" u="sng"/>
              <a:t>, </a:t>
            </a:r>
            <a:r>
              <a:rPr lang="ko-KR" altLang="en-US" sz="1800" u="sng"/>
              <a:t>쿼리 스트링</a:t>
            </a:r>
            <a:r>
              <a:rPr lang="en-US" altLang="ko-KR" sz="1800" u="sng"/>
              <a:t>)</a:t>
            </a:r>
            <a:r>
              <a:rPr lang="ko-KR" altLang="en-US" sz="1800" u="sng"/>
              <a:t>를 통해서 전달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메시지 바디를 사용해서 데이터를 전달할 수 있지만</a:t>
            </a:r>
            <a:r>
              <a:rPr lang="en-US" altLang="ko-KR" sz="1800"/>
              <a:t>, </a:t>
            </a:r>
            <a:r>
              <a:rPr lang="ko-KR" altLang="en-US" sz="1800"/>
              <a:t>지원하지 않는 곳이 많아서 권장하지 않음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주의</a:t>
            </a:r>
            <a:r>
              <a:rPr lang="en-US" altLang="ko-KR" sz="1800"/>
              <a:t>! GET</a:t>
            </a:r>
            <a:r>
              <a:rPr lang="ko-KR" altLang="en-US" sz="1800"/>
              <a:t>은 조회에만 사용</a:t>
            </a:r>
            <a:r>
              <a:rPr lang="en-US" altLang="ko-KR" sz="1800"/>
              <a:t>!, </a:t>
            </a:r>
            <a:r>
              <a:rPr lang="ko-KR" altLang="en-US" sz="1800"/>
              <a:t>리소스 변경이 발생하는 곳에 사용하면 안됨</a:t>
            </a:r>
            <a:r>
              <a:rPr lang="en-US" altLang="ko-KR" sz="1800"/>
              <a:t>!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Post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요청 데이터 처리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u="sng"/>
              <a:t>메시지 바디를 통해</a:t>
            </a:r>
            <a:r>
              <a:rPr lang="ko-KR" altLang="en-US" sz="1800"/>
              <a:t> 서버로 요청 데이터 전달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대표적으로 </a:t>
            </a:r>
            <a:r>
              <a:rPr lang="en-US" altLang="ko-KR" sz="1800"/>
              <a:t>Form</a:t>
            </a:r>
            <a:r>
              <a:rPr lang="ko-KR" altLang="en-US" sz="1800"/>
              <a:t> 태그의 </a:t>
            </a:r>
            <a:r>
              <a:rPr lang="en-US" altLang="ko-KR" sz="1800"/>
              <a:t>method</a:t>
            </a:r>
            <a:r>
              <a:rPr lang="ko-KR" altLang="en-US" sz="1800"/>
              <a:t>를 </a:t>
            </a:r>
            <a:r>
              <a:rPr lang="en-US" altLang="ko-KR" sz="1800"/>
              <a:t>post</a:t>
            </a:r>
            <a:r>
              <a:rPr lang="ko-KR" altLang="en-US" sz="1800"/>
              <a:t>로 설정해서 데이터 전달</a:t>
            </a:r>
            <a:endParaRPr lang="en-US" altLang="ko-KR" sz="16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D9727-DFD4-4007-9043-08494EFEAE75}"/>
              </a:ext>
            </a:extLst>
          </p:cNvPr>
          <p:cNvSpPr/>
          <p:nvPr/>
        </p:nvSpPr>
        <p:spPr>
          <a:xfrm>
            <a:off x="1104900" y="5046543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POST /members HTTP/1.1</a:t>
            </a:r>
          </a:p>
          <a:p>
            <a:r>
              <a:rPr lang="ko-KR" altLang="en-US"/>
              <a:t>Content-Type: application/json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"username": "hello",</a:t>
            </a:r>
          </a:p>
          <a:p>
            <a:r>
              <a:rPr lang="ko-KR" altLang="en-US"/>
              <a:t>                 "age": 20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0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PUT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리소스가 있으면 대체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리소스가 없으면 생성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주로 수정에 사용됨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클라이언트가 리소스 위치를 알고 </a:t>
            </a:r>
            <a:r>
              <a:rPr lang="en-US" altLang="ko-KR" sz="1800"/>
              <a:t>URI </a:t>
            </a:r>
            <a:r>
              <a:rPr lang="ko-KR" altLang="en-US" sz="1800"/>
              <a:t>지정</a:t>
            </a:r>
            <a:r>
              <a:rPr lang="en-US" altLang="ko-KR" sz="1800"/>
              <a:t>(POST</a:t>
            </a:r>
            <a:r>
              <a:rPr lang="ko-KR" altLang="en-US" sz="1800"/>
              <a:t>와 차이점</a:t>
            </a:r>
            <a:r>
              <a:rPr lang="en-US" altLang="ko-KR" sz="180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46F31F-B72A-44FC-9F02-74B0E1D77F01}"/>
              </a:ext>
            </a:extLst>
          </p:cNvPr>
          <p:cNvSpPr/>
          <p:nvPr/>
        </p:nvSpPr>
        <p:spPr>
          <a:xfrm>
            <a:off x="1047750" y="3242013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PUT /members/</a:t>
            </a:r>
            <a:r>
              <a:rPr lang="ko-KR" altLang="en-US">
                <a:solidFill>
                  <a:srgbClr val="FF0000"/>
                </a:solidFill>
              </a:rPr>
              <a:t>100</a:t>
            </a:r>
            <a:r>
              <a:rPr lang="ko-KR" altLang="en-US"/>
              <a:t> HTTP/1.1</a:t>
            </a:r>
          </a:p>
          <a:p>
            <a:r>
              <a:rPr lang="ko-KR" altLang="en-US"/>
              <a:t>Content-Type: application/json</a:t>
            </a:r>
          </a:p>
          <a:p>
            <a:endParaRPr lang="ko-KR" altLang="en-US"/>
          </a:p>
          <a:p>
            <a:r>
              <a:rPr lang="ko-KR" altLang="en-US"/>
              <a:t>{</a:t>
            </a:r>
          </a:p>
          <a:p>
            <a:r>
              <a:rPr lang="ko-KR" altLang="en-US"/>
              <a:t>	"username": "hello",</a:t>
            </a:r>
          </a:p>
          <a:p>
            <a:r>
              <a:rPr lang="ko-KR" altLang="en-US"/>
              <a:t>	"age": 20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2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PUT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리소스가 있는 경우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DE8F90-ECC2-40EB-82EB-3218F33DE141}"/>
              </a:ext>
            </a:extLst>
          </p:cNvPr>
          <p:cNvSpPr/>
          <p:nvPr/>
        </p:nvSpPr>
        <p:spPr>
          <a:xfrm>
            <a:off x="1047750" y="1679913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PUT /members/100 HTTP/1.1</a:t>
            </a:r>
          </a:p>
          <a:p>
            <a:r>
              <a:rPr lang="ko-KR" altLang="en-US"/>
              <a:t>Content-Type: application/json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"username": "old",</a:t>
            </a:r>
          </a:p>
          <a:p>
            <a:r>
              <a:rPr lang="ko-KR" altLang="en-US"/>
              <a:t>	"age": 50</a:t>
            </a:r>
          </a:p>
          <a:p>
            <a:r>
              <a:rPr lang="ko-KR" altLang="en-US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8C9D2-5A59-45FF-A1A0-E5EE20FBEC05}"/>
              </a:ext>
            </a:extLst>
          </p:cNvPr>
          <p:cNvSpPr/>
          <p:nvPr/>
        </p:nvSpPr>
        <p:spPr>
          <a:xfrm>
            <a:off x="1047750" y="4124236"/>
            <a:ext cx="341947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	"username": "hello",</a:t>
            </a:r>
          </a:p>
          <a:p>
            <a:r>
              <a:rPr lang="en-US" altLang="ko-KR"/>
              <a:t>	"age": 20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D8044E-D04F-4953-AF90-91B29D84BAFB}"/>
              </a:ext>
            </a:extLst>
          </p:cNvPr>
          <p:cNvSpPr/>
          <p:nvPr/>
        </p:nvSpPr>
        <p:spPr>
          <a:xfrm>
            <a:off x="5286375" y="4124236"/>
            <a:ext cx="360045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	"username": "old",</a:t>
            </a:r>
          </a:p>
          <a:p>
            <a:r>
              <a:rPr lang="en-US" altLang="ko-KR"/>
              <a:t>	"age": 50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442651-E16F-4B39-81AE-692A55068CC8}"/>
              </a:ext>
            </a:extLst>
          </p:cNvPr>
          <p:cNvSpPr txBox="1"/>
          <p:nvPr/>
        </p:nvSpPr>
        <p:spPr>
          <a:xfrm>
            <a:off x="4752975" y="460057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4C683-FA95-4463-B73E-463A0C225C71}"/>
              </a:ext>
            </a:extLst>
          </p:cNvPr>
          <p:cNvSpPr txBox="1"/>
          <p:nvPr/>
        </p:nvSpPr>
        <p:spPr>
          <a:xfrm>
            <a:off x="2434321" y="54702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0645A-1F6E-43AC-AB26-F9FC70BA662E}"/>
              </a:ext>
            </a:extLst>
          </p:cNvPr>
          <p:cNvSpPr txBox="1"/>
          <p:nvPr/>
        </p:nvSpPr>
        <p:spPr>
          <a:xfrm>
            <a:off x="6563302" y="53777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값</a:t>
            </a:r>
          </a:p>
        </p:txBody>
      </p:sp>
    </p:spTree>
    <p:extLst>
      <p:ext uri="{BB962C8B-B14F-4D97-AF65-F5344CB8AC3E}">
        <p14:creationId xmlns:p14="http://schemas.microsoft.com/office/powerpoint/2010/main" val="4094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PUT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리소스가 없는 경우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주의</a:t>
            </a:r>
            <a:r>
              <a:rPr lang="en-US" altLang="ko-KR" sz="1800"/>
              <a:t>! - </a:t>
            </a:r>
            <a:r>
              <a:rPr lang="ko-KR" altLang="en-US" sz="1800"/>
              <a:t>리소스를 완전히 대체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68223A-3943-4B96-B5C1-BA140325CFC1}"/>
              </a:ext>
            </a:extLst>
          </p:cNvPr>
          <p:cNvSpPr/>
          <p:nvPr/>
        </p:nvSpPr>
        <p:spPr>
          <a:xfrm>
            <a:off x="1047750" y="1698963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PUT /members/100 HTTP/1.1</a:t>
            </a:r>
          </a:p>
          <a:p>
            <a:r>
              <a:rPr lang="en-US" altLang="ko-KR"/>
              <a:t>Content-Type: application/json</a:t>
            </a:r>
          </a:p>
          <a:p>
            <a:endParaRPr lang="en-US" altLang="ko-KR"/>
          </a:p>
          <a:p>
            <a:r>
              <a:rPr lang="en-US" altLang="ko-KR"/>
              <a:t>{</a:t>
            </a:r>
          </a:p>
          <a:p>
            <a:r>
              <a:rPr lang="en-US" altLang="ko-KR"/>
              <a:t>	"username": "old",</a:t>
            </a:r>
          </a:p>
          <a:p>
            <a:r>
              <a:rPr lang="en-US" altLang="ko-KR"/>
              <a:t>	"age": 50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C7FE1-261A-450F-8400-7063E0001114}"/>
              </a:ext>
            </a:extLst>
          </p:cNvPr>
          <p:cNvSpPr txBox="1"/>
          <p:nvPr/>
        </p:nvSpPr>
        <p:spPr>
          <a:xfrm>
            <a:off x="7143750" y="25299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FCC089-EDA9-4923-A3F0-C7A3081413CF}"/>
              </a:ext>
            </a:extLst>
          </p:cNvPr>
          <p:cNvSpPr/>
          <p:nvPr/>
        </p:nvSpPr>
        <p:spPr>
          <a:xfrm>
            <a:off x="1047750" y="4602024"/>
            <a:ext cx="320992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PUT /members/100 HTTP/1.1</a:t>
            </a:r>
          </a:p>
          <a:p>
            <a:r>
              <a:rPr lang="en-US" altLang="ko-KR"/>
              <a:t>Content-Type: application/json</a:t>
            </a:r>
          </a:p>
          <a:p>
            <a:endParaRPr lang="en-US" altLang="ko-KR"/>
          </a:p>
          <a:p>
            <a:r>
              <a:rPr lang="en-US" altLang="ko-KR"/>
              <a:t>{</a:t>
            </a:r>
          </a:p>
          <a:p>
            <a:r>
              <a:rPr lang="en-US" altLang="ko-KR"/>
              <a:t>    "age": 50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FDFC-76C5-4CF9-9B55-BEA07FA53FB1}"/>
              </a:ext>
            </a:extLst>
          </p:cNvPr>
          <p:cNvSpPr/>
          <p:nvPr/>
        </p:nvSpPr>
        <p:spPr>
          <a:xfrm>
            <a:off x="4676197" y="4602024"/>
            <a:ext cx="325813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	"username": "hello",</a:t>
            </a:r>
          </a:p>
          <a:p>
            <a:r>
              <a:rPr lang="en-US" altLang="ko-KR"/>
              <a:t>                 "age": 20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15340D-9703-4438-9708-8D700E6DE5EB}"/>
              </a:ext>
            </a:extLst>
          </p:cNvPr>
          <p:cNvSpPr/>
          <p:nvPr/>
        </p:nvSpPr>
        <p:spPr>
          <a:xfrm>
            <a:off x="8876724" y="4740523"/>
            <a:ext cx="236887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    "age": 50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DF73C-8177-427A-A831-7DD28E502FD0}"/>
              </a:ext>
            </a:extLst>
          </p:cNvPr>
          <p:cNvSpPr txBox="1"/>
          <p:nvPr/>
        </p:nvSpPr>
        <p:spPr>
          <a:xfrm>
            <a:off x="8209021" y="5061797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7D3258-71C1-4E2F-A765-741346C638A8}"/>
              </a:ext>
            </a:extLst>
          </p:cNvPr>
          <p:cNvSpPr txBox="1"/>
          <p:nvPr/>
        </p:nvSpPr>
        <p:spPr>
          <a:xfrm>
            <a:off x="5985617" y="5838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AFDB4-0203-41BF-A039-0A790A4E95DE}"/>
              </a:ext>
            </a:extLst>
          </p:cNvPr>
          <p:cNvSpPr txBox="1"/>
          <p:nvPr/>
        </p:nvSpPr>
        <p:spPr>
          <a:xfrm>
            <a:off x="9480714" y="57311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값</a:t>
            </a:r>
          </a:p>
        </p:txBody>
      </p:sp>
    </p:spTree>
    <p:extLst>
      <p:ext uri="{BB962C8B-B14F-4D97-AF65-F5344CB8AC3E}">
        <p14:creationId xmlns:p14="http://schemas.microsoft.com/office/powerpoint/2010/main" val="19880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메서드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클라이언트에서 서버로 데이터 전송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쿼리 파라미터</a:t>
            </a:r>
            <a:r>
              <a:rPr lang="en-US" altLang="ko-KR" sz="1800"/>
              <a:t>(Query String)</a:t>
            </a:r>
            <a:r>
              <a:rPr lang="ko-KR" altLang="en-US" sz="1800"/>
              <a:t>를 통한 데이터 전송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en-US" altLang="ko-KR"/>
              <a:t>/users</a:t>
            </a:r>
            <a:r>
              <a:rPr lang="en-US" altLang="ko-KR">
                <a:solidFill>
                  <a:srgbClr val="FF0000"/>
                </a:solidFill>
              </a:rPr>
              <a:t>?</a:t>
            </a:r>
            <a:r>
              <a:rPr lang="en-US" altLang="ko-KR"/>
              <a:t>id=123</a:t>
            </a:r>
            <a:r>
              <a:rPr lang="en-US" altLang="ko-KR">
                <a:solidFill>
                  <a:srgbClr val="0000FF"/>
                </a:solidFill>
              </a:rPr>
              <a:t>&amp;</a:t>
            </a:r>
            <a:r>
              <a:rPr lang="en-US" altLang="ko-KR"/>
              <a:t>age=20(key=value </a:t>
            </a:r>
            <a:r>
              <a:rPr lang="ko-KR" altLang="en-US"/>
              <a:t>형식</a:t>
            </a:r>
            <a:r>
              <a:rPr lang="en-US" altLang="ko-KR"/>
              <a:t>)</a:t>
            </a:r>
          </a:p>
          <a:p>
            <a:pPr lvl="2" algn="just">
              <a:lnSpc>
                <a:spcPct val="150000"/>
              </a:lnSpc>
            </a:pPr>
            <a:r>
              <a:rPr lang="en-US" altLang="ko-KR"/>
              <a:t>GET</a:t>
            </a:r>
          </a:p>
          <a:p>
            <a:pPr lvl="2" algn="just">
              <a:lnSpc>
                <a:spcPct val="150000"/>
              </a:lnSpc>
            </a:pPr>
            <a:r>
              <a:rPr lang="ko-KR" altLang="en-US" b="1"/>
              <a:t>정렬이나 필터링</a:t>
            </a:r>
            <a:r>
              <a:rPr lang="ko-KR" altLang="en-US"/>
              <a:t>을 한다면 </a:t>
            </a:r>
            <a:r>
              <a:rPr lang="en-US" altLang="ko-KR" b="1"/>
              <a:t>Query Parameter</a:t>
            </a:r>
            <a:r>
              <a:rPr lang="ko-KR" altLang="en-US"/>
              <a:t>를 사용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Path Variable</a:t>
            </a:r>
          </a:p>
          <a:p>
            <a:pPr lvl="2" algn="just">
              <a:lnSpc>
                <a:spcPct val="150000"/>
              </a:lnSpc>
            </a:pPr>
            <a:r>
              <a:rPr lang="en-US" altLang="ko-KR"/>
              <a:t>/users/</a:t>
            </a:r>
            <a:r>
              <a:rPr lang="en-US" altLang="ko-KR">
                <a:solidFill>
                  <a:srgbClr val="0000FF"/>
                </a:solidFill>
              </a:rPr>
              <a:t>123</a:t>
            </a:r>
          </a:p>
          <a:p>
            <a:pPr lvl="2" algn="just">
              <a:lnSpc>
                <a:spcPct val="150000"/>
              </a:lnSpc>
            </a:pPr>
            <a:r>
              <a:rPr lang="en-US" altLang="ko-KR" b="1"/>
              <a:t>resource</a:t>
            </a:r>
            <a:r>
              <a:rPr lang="ko-KR" altLang="en-US" b="1"/>
              <a:t>를 식별</a:t>
            </a:r>
            <a:r>
              <a:rPr lang="ko-KR" altLang="en-US"/>
              <a:t>하고 싶으면 </a:t>
            </a:r>
            <a:r>
              <a:rPr lang="en-US" altLang="ko-KR" b="1"/>
              <a:t>Path Variable</a:t>
            </a:r>
            <a:r>
              <a:rPr lang="ko-KR" altLang="en-US"/>
              <a:t>을 사용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메시지 바디를 통한 데이터 전송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en-US" altLang="ko-KR"/>
              <a:t>POST, PUT, PATH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리액트에서는 </a:t>
            </a:r>
            <a:r>
              <a:rPr lang="en-US" altLang="ko-KR"/>
              <a:t>Ajax </a:t>
            </a:r>
            <a:r>
              <a:rPr lang="ko-KR" altLang="en-US"/>
              <a:t>통신으로 서버와 통신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r>
              <a:rPr lang="ko-KR" altLang="en-US"/>
              <a:t>회원가입</a:t>
            </a:r>
            <a:r>
              <a:rPr lang="en-US" altLang="ko-KR"/>
              <a:t>, </a:t>
            </a:r>
            <a:r>
              <a:rPr lang="ko-KR" altLang="en-US"/>
              <a:t>상품 주문</a:t>
            </a:r>
            <a:r>
              <a:rPr lang="en-US" altLang="ko-KR"/>
              <a:t>, </a:t>
            </a:r>
            <a:r>
              <a:rPr lang="ko-KR" altLang="en-US"/>
              <a:t>리소스 등록</a:t>
            </a:r>
            <a:r>
              <a:rPr lang="en-US" altLang="ko-KR"/>
              <a:t>, </a:t>
            </a:r>
            <a:r>
              <a:rPr lang="ko-KR" altLang="en-US"/>
              <a:t>리소스 변경과 같은 생성</a:t>
            </a:r>
            <a:r>
              <a:rPr lang="en-US" altLang="ko-KR"/>
              <a:t>/</a:t>
            </a:r>
            <a:r>
              <a:rPr lang="ko-KR" altLang="en-US"/>
              <a:t>변경</a:t>
            </a:r>
            <a:r>
              <a:rPr lang="en-US" altLang="ko-KR"/>
              <a:t>/</a:t>
            </a:r>
            <a:r>
              <a:rPr lang="ko-KR" altLang="en-US"/>
              <a:t>삭제</a:t>
            </a:r>
          </a:p>
          <a:p>
            <a:pPr lvl="2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46813</TotalTime>
  <Words>3030</Words>
  <Application>Microsoft Office PowerPoint</Application>
  <PresentationFormat>와이드스크린</PresentationFormat>
  <Paragraphs>535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-apple-system</vt:lpstr>
      <vt:lpstr>맑은 고딕</vt:lpstr>
      <vt:lpstr>Arial</vt:lpstr>
      <vt:lpstr>Arial</vt:lpstr>
      <vt:lpstr>Calibri</vt:lpstr>
      <vt:lpstr>Calibri Light</vt:lpstr>
      <vt:lpstr>Consolas</vt:lpstr>
      <vt:lpstr>Wingdings</vt:lpstr>
      <vt:lpstr>Office 테마</vt:lpstr>
      <vt:lpstr>웹 서버 기본</vt:lpstr>
      <vt:lpstr>클라이언트 서버 구조</vt:lpstr>
      <vt:lpstr>HTTP 구조</vt:lpstr>
      <vt:lpstr>HTTP 메서드</vt:lpstr>
      <vt:lpstr>HTTP 메서드</vt:lpstr>
      <vt:lpstr>HTTP 메서드</vt:lpstr>
      <vt:lpstr>HTTP 메서드</vt:lpstr>
      <vt:lpstr>HTTP 메서드</vt:lpstr>
      <vt:lpstr>HTTP 메서드</vt:lpstr>
      <vt:lpstr>HTTP 메서드</vt:lpstr>
      <vt:lpstr>HTTP 메서드</vt:lpstr>
      <vt:lpstr>HTTP 메서드</vt:lpstr>
      <vt:lpstr>HTTP 메서드</vt:lpstr>
      <vt:lpstr>HTTP 상태코드</vt:lpstr>
      <vt:lpstr>HTTP 상태코드</vt:lpstr>
      <vt:lpstr>HTTP 상태코드</vt:lpstr>
      <vt:lpstr>HTTP 상태코드</vt:lpstr>
      <vt:lpstr>Express</vt:lpstr>
      <vt:lpstr>Express</vt:lpstr>
      <vt:lpstr>Express</vt:lpstr>
      <vt:lpstr>Express</vt:lpstr>
      <vt:lpstr>Express</vt:lpstr>
      <vt:lpstr>Request</vt:lpstr>
      <vt:lpstr>Response</vt:lpstr>
      <vt:lpstr>Response</vt:lpstr>
      <vt:lpstr>Response</vt:lpstr>
      <vt:lpstr>request 예제</vt:lpstr>
      <vt:lpstr>request 예제</vt:lpstr>
      <vt:lpstr>잠깐 Middleware란?</vt:lpstr>
      <vt:lpstr>JSON으로 응답하기</vt:lpstr>
      <vt:lpstr>폼 데이터 처리</vt:lpstr>
      <vt:lpstr>폼 데이터 처리</vt:lpstr>
      <vt:lpstr>폼 데이터 처리</vt:lpstr>
      <vt:lpstr>폼 데이터 처리</vt:lpstr>
      <vt:lpstr>폼 데이터 처리</vt:lpstr>
      <vt:lpstr>Router</vt:lpstr>
      <vt:lpstr>Router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8301</cp:revision>
  <dcterms:created xsi:type="dcterms:W3CDTF">2020-03-06T01:35:43Z</dcterms:created>
  <dcterms:modified xsi:type="dcterms:W3CDTF">2024-05-18T02:22:39Z</dcterms:modified>
  <cp:version>1000.0000.01</cp:version>
</cp:coreProperties>
</file>