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Montserrat"/>
      <p:regular r:id="rId11"/>
      <p:bold r:id="rId12"/>
      <p:italic r:id="rId13"/>
      <p:boldItalic r:id="rId14"/>
    </p:embeddedFont>
    <p:embeddedFont>
      <p:font typeface="Montserrat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6.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Light-regular.fntdata"/><Relationship Id="rId14" Type="http://schemas.openxmlformats.org/officeDocument/2006/relationships/font" Target="fonts/Montserrat-boldItalic.fntdata"/><Relationship Id="rId17" Type="http://schemas.openxmlformats.org/officeDocument/2006/relationships/font" Target="fonts/MontserratLight-italic.fntdata"/><Relationship Id="rId16" Type="http://schemas.openxmlformats.org/officeDocument/2006/relationships/font" Target="fonts/MontserratLight-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ontserratLigh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e48b71be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e48b71b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e48b71c8c_4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e48b71c8c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48b71be3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e48b71b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29" name="Google Shape;2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5" name="Google Shape;45;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 name="Google Shape;52;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4" name="Google Shape;54;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5" name="Google Shape;55;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6" name="Google Shape;5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JavaScript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Groupe B</a:t>
            </a:r>
            <a:endParaRPr/>
          </a:p>
        </p:txBody>
      </p:sp>
      <p:sp>
        <p:nvSpPr>
          <p:cNvPr id="93" name="Google Shape;93;p13"/>
          <p:cNvSpPr txBox="1"/>
          <p:nvPr>
            <p:ph idx="1" type="body"/>
          </p:nvPr>
        </p:nvSpPr>
        <p:spPr>
          <a:xfrm>
            <a:off x="855300" y="1430150"/>
            <a:ext cx="7625400" cy="331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Bouchlouch Yassin</a:t>
            </a:r>
            <a:endParaRPr/>
          </a:p>
          <a:p>
            <a:pPr indent="0" lvl="0" marL="0" rtl="0" algn="l">
              <a:spcBef>
                <a:spcPts val="600"/>
              </a:spcBef>
              <a:spcAft>
                <a:spcPts val="0"/>
              </a:spcAft>
              <a:buNone/>
            </a:pPr>
            <a:r>
              <a:rPr lang="en"/>
              <a:t>Toznani Laila</a:t>
            </a:r>
            <a:endParaRPr/>
          </a:p>
          <a:p>
            <a:pPr indent="0" lvl="0" marL="0" rtl="0" algn="l">
              <a:spcBef>
                <a:spcPts val="600"/>
              </a:spcBef>
              <a:spcAft>
                <a:spcPts val="0"/>
              </a:spcAft>
              <a:buNone/>
            </a:pPr>
            <a:r>
              <a:rPr lang="en"/>
              <a:t>Chahbar Soufiane</a:t>
            </a:r>
            <a:endParaRPr/>
          </a:p>
          <a:p>
            <a:pPr indent="0" lvl="0" marL="0" rtl="0" algn="l">
              <a:spcBef>
                <a:spcPts val="600"/>
              </a:spcBef>
              <a:spcAft>
                <a:spcPts val="0"/>
              </a:spcAft>
              <a:buNone/>
            </a:pPr>
            <a:r>
              <a:rPr lang="en"/>
              <a:t>Hamidouche Asmae</a:t>
            </a:r>
            <a:endParaRPr/>
          </a:p>
          <a:p>
            <a:pPr indent="0" lvl="0" marL="0" rtl="0" algn="l">
              <a:spcBef>
                <a:spcPts val="600"/>
              </a:spcBef>
              <a:spcAft>
                <a:spcPts val="600"/>
              </a:spcAft>
              <a:buNone/>
            </a:pPr>
            <a:r>
              <a:rPr lang="en"/>
              <a:t>El miri Ismail</a:t>
            </a:r>
            <a:endParaRPr/>
          </a:p>
        </p:txBody>
      </p:sp>
      <p:sp>
        <p:nvSpPr>
          <p:cNvPr id="94" name="Google Shape;94;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ctrTitle"/>
          </p:nvPr>
        </p:nvSpPr>
        <p:spPr>
          <a:xfrm>
            <a:off x="685800" y="336775"/>
            <a:ext cx="7772400" cy="91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Objects Overview</a:t>
            </a:r>
            <a:endParaRPr/>
          </a:p>
        </p:txBody>
      </p:sp>
      <p:sp>
        <p:nvSpPr>
          <p:cNvPr id="100" name="Google Shape;100;p14"/>
          <p:cNvSpPr txBox="1"/>
          <p:nvPr>
            <p:ph idx="1" type="subTitle"/>
          </p:nvPr>
        </p:nvSpPr>
        <p:spPr>
          <a:xfrm>
            <a:off x="685800" y="2066579"/>
            <a:ext cx="7772400" cy="3184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10000">
                <a:solidFill>
                  <a:schemeClr val="accent2"/>
                </a:solidFill>
                <a:latin typeface="Arial"/>
                <a:ea typeface="Arial"/>
                <a:cs typeface="Arial"/>
                <a:sym typeface="Arial"/>
              </a:rPr>
              <a:t>404</a:t>
            </a:r>
            <a:endParaRPr b="1" sz="10000">
              <a:solidFill>
                <a:schemeClr val="accent2"/>
              </a:solidFill>
              <a:latin typeface="Arial"/>
              <a:ea typeface="Arial"/>
              <a:cs typeface="Arial"/>
              <a:sym typeface="Arial"/>
            </a:endParaRPr>
          </a:p>
          <a:p>
            <a:pPr indent="0" lvl="0" marL="0" rtl="0" algn="l">
              <a:spcBef>
                <a:spcPts val="600"/>
              </a:spcBef>
              <a:spcAft>
                <a:spcPts val="600"/>
              </a:spcAft>
              <a:buNone/>
            </a:pPr>
            <a:r>
              <a:t/>
            </a:r>
            <a:endParaRPr b="1" sz="20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ctrTitle"/>
          </p:nvPr>
        </p:nvSpPr>
        <p:spPr>
          <a:xfrm>
            <a:off x="685800" y="336775"/>
            <a:ext cx="7772400" cy="91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Events</a:t>
            </a:r>
            <a:endParaRPr/>
          </a:p>
        </p:txBody>
      </p:sp>
      <p:sp>
        <p:nvSpPr>
          <p:cNvPr id="106" name="Google Shape;106;p15"/>
          <p:cNvSpPr txBox="1"/>
          <p:nvPr>
            <p:ph idx="1" type="subTitle"/>
          </p:nvPr>
        </p:nvSpPr>
        <p:spPr>
          <a:xfrm>
            <a:off x="685800" y="1454279"/>
            <a:ext cx="7772400" cy="318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900">
                <a:solidFill>
                  <a:schemeClr val="accent2"/>
                </a:solidFill>
                <a:latin typeface="Montserrat"/>
                <a:ea typeface="Montserrat"/>
                <a:cs typeface="Montserrat"/>
                <a:sym typeface="Montserrat"/>
              </a:rPr>
              <a:t>L'interaction de JavaScript avec HTML est gérée par des événements qui se produisent lorsque l'utilisateur manipule une page.</a:t>
            </a:r>
            <a:endParaRPr b="1" sz="1900">
              <a:solidFill>
                <a:schemeClr val="accent2"/>
              </a:solidFill>
              <a:latin typeface="Montserrat"/>
              <a:ea typeface="Montserrat"/>
              <a:cs typeface="Montserrat"/>
              <a:sym typeface="Montserrat"/>
            </a:endParaRPr>
          </a:p>
          <a:p>
            <a:pPr indent="0" lvl="0" marL="0" rtl="0" algn="l">
              <a:spcBef>
                <a:spcPts val="600"/>
              </a:spcBef>
              <a:spcAft>
                <a:spcPts val="0"/>
              </a:spcAft>
              <a:buNone/>
            </a:pPr>
            <a:r>
              <a:t/>
            </a:r>
            <a:endParaRPr b="1" sz="1900">
              <a:solidFill>
                <a:schemeClr val="accent2"/>
              </a:solidFill>
              <a:latin typeface="Montserrat"/>
              <a:ea typeface="Montserrat"/>
              <a:cs typeface="Montserrat"/>
              <a:sym typeface="Montserrat"/>
            </a:endParaRPr>
          </a:p>
          <a:p>
            <a:pPr indent="0" lvl="0" marL="0" rtl="0" algn="l">
              <a:spcBef>
                <a:spcPts val="600"/>
              </a:spcBef>
              <a:spcAft>
                <a:spcPts val="0"/>
              </a:spcAft>
              <a:buNone/>
            </a:pPr>
            <a:r>
              <a:rPr b="1" lang="en" sz="1900">
                <a:solidFill>
                  <a:schemeClr val="accent2"/>
                </a:solidFill>
                <a:latin typeface="Montserrat"/>
                <a:ea typeface="Montserrat"/>
                <a:cs typeface="Montserrat"/>
                <a:sym typeface="Montserrat"/>
              </a:rPr>
              <a:t>Lorsque la page se charge, cela s'appelle un événement. Lorsque l'utilisateur clique sur un bouton, ce clic est également un événement. D'autres exemples incluent des événements tels que l'appui sur n'importe quelle touche, la fermeture d'une fenêtre, le redimensionnement d'une fenêtre, etc.</a:t>
            </a:r>
            <a:endParaRPr b="1" sz="1900">
              <a:solidFill>
                <a:schemeClr val="accent2"/>
              </a:solidFill>
              <a:latin typeface="Montserrat"/>
              <a:ea typeface="Montserrat"/>
              <a:cs typeface="Montserrat"/>
              <a:sym typeface="Montserrat"/>
            </a:endParaRPr>
          </a:p>
          <a:p>
            <a:pPr indent="0" lvl="0" marL="0" rtl="0" algn="l">
              <a:spcBef>
                <a:spcPts val="600"/>
              </a:spcBef>
              <a:spcAft>
                <a:spcPts val="600"/>
              </a:spcAft>
              <a:buNone/>
            </a:pPr>
            <a:r>
              <a:t/>
            </a:r>
            <a:endParaRPr b="1" sz="1900">
              <a:solidFill>
                <a:schemeClr val="accent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ctrTitle"/>
          </p:nvPr>
        </p:nvSpPr>
        <p:spPr>
          <a:xfrm>
            <a:off x="685800" y="91875"/>
            <a:ext cx="7772400" cy="852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Events Exemple</a:t>
            </a:r>
            <a:endParaRPr/>
          </a:p>
        </p:txBody>
      </p:sp>
      <p:sp>
        <p:nvSpPr>
          <p:cNvPr id="112" name="Google Shape;112;p16"/>
          <p:cNvSpPr txBox="1"/>
          <p:nvPr>
            <p:ph idx="1" type="subTitle"/>
          </p:nvPr>
        </p:nvSpPr>
        <p:spPr>
          <a:xfrm>
            <a:off x="685800" y="1316505"/>
            <a:ext cx="7772400" cy="35361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pic>
        <p:nvPicPr>
          <p:cNvPr id="113" name="Google Shape;113;p16"/>
          <p:cNvPicPr preferRelativeResize="0"/>
          <p:nvPr/>
        </p:nvPicPr>
        <p:blipFill>
          <a:blip r:embed="rId3">
            <a:alphaModFix/>
          </a:blip>
          <a:stretch>
            <a:fillRect/>
          </a:stretch>
        </p:blipFill>
        <p:spPr>
          <a:xfrm>
            <a:off x="-2" y="943875"/>
            <a:ext cx="4350676" cy="4199624"/>
          </a:xfrm>
          <a:prstGeom prst="rect">
            <a:avLst/>
          </a:prstGeom>
          <a:noFill/>
          <a:ln>
            <a:noFill/>
          </a:ln>
        </p:spPr>
      </p:pic>
      <p:pic>
        <p:nvPicPr>
          <p:cNvPr id="114" name="Google Shape;114;p16"/>
          <p:cNvPicPr preferRelativeResize="0"/>
          <p:nvPr/>
        </p:nvPicPr>
        <p:blipFill>
          <a:blip r:embed="rId4">
            <a:alphaModFix/>
          </a:blip>
          <a:stretch>
            <a:fillRect/>
          </a:stretch>
        </p:blipFill>
        <p:spPr>
          <a:xfrm>
            <a:off x="4350675" y="943875"/>
            <a:ext cx="4793325" cy="4199624"/>
          </a:xfrm>
          <a:prstGeom prst="rect">
            <a:avLst/>
          </a:prstGeom>
          <a:noFill/>
          <a:ln>
            <a:noFill/>
          </a:ln>
        </p:spPr>
      </p:pic>
      <p:pic>
        <p:nvPicPr>
          <p:cNvPr id="115" name="Google Shape;115;p16"/>
          <p:cNvPicPr preferRelativeResize="0"/>
          <p:nvPr/>
        </p:nvPicPr>
        <p:blipFill>
          <a:blip r:embed="rId5">
            <a:alphaModFix/>
          </a:blip>
          <a:stretch>
            <a:fillRect/>
          </a:stretch>
        </p:blipFill>
        <p:spPr>
          <a:xfrm>
            <a:off x="4350675" y="2794675"/>
            <a:ext cx="4793400" cy="2348825"/>
          </a:xfrm>
          <a:prstGeom prst="rect">
            <a:avLst/>
          </a:prstGeom>
          <a:noFill/>
          <a:ln>
            <a:noFill/>
          </a:ln>
        </p:spPr>
      </p:pic>
      <p:sp>
        <p:nvSpPr>
          <p:cNvPr id="116" name="Google Shape;116;p16"/>
          <p:cNvSpPr/>
          <p:nvPr/>
        </p:nvSpPr>
        <p:spPr>
          <a:xfrm>
            <a:off x="4350650" y="2478350"/>
            <a:ext cx="4793400" cy="439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5091450" y="2478350"/>
            <a:ext cx="637800" cy="4704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7282425" y="2462750"/>
            <a:ext cx="637800" cy="4704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17"/>
          <p:cNvSpPr txBox="1"/>
          <p:nvPr/>
        </p:nvSpPr>
        <p:spPr>
          <a:xfrm>
            <a:off x="1671000" y="2373800"/>
            <a:ext cx="5802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FFFFF"/>
                </a:solidFill>
                <a:latin typeface="Montserrat"/>
                <a:ea typeface="Montserrat"/>
                <a:cs typeface="Montserrat"/>
                <a:sym typeface="Montserrat"/>
              </a:rPr>
              <a:t>Merci pour votre attention</a:t>
            </a:r>
            <a:endParaRPr b="1" sz="32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