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2zR/oIrlSItnib55iBBbncdF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fb344aa7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bfb344aa7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fb344aa7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bfb344aa7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fb344aa7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bfb344aa7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-1" y="0"/>
            <a:ext cx="9103800" cy="2985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600">
                <a:solidFill>
                  <a:srgbClr val="FFFFFF"/>
                </a:solidFill>
              </a:rPr>
              <a:t>   </a:t>
            </a:r>
            <a:r>
              <a:rPr lang="en" sz="6600">
                <a:solidFill>
                  <a:srgbClr val="FFFFFF"/>
                </a:solidFill>
              </a:rPr>
              <a:t>Bootstrap</a:t>
            </a:r>
            <a:endParaRPr sz="6600">
              <a:solidFill>
                <a:srgbClr val="FFFFFF"/>
              </a:solidFill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0" y="3562950"/>
            <a:ext cx="1406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Présenter par :  </a:t>
            </a:r>
            <a:endParaRPr b="0" i="0" sz="14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387600" y="4743300"/>
            <a:ext cx="27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Encadrer par  :  Essaraj Fouad</a:t>
            </a:r>
            <a:endParaRPr b="0" i="0" sz="14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563800" y="3562950"/>
            <a:ext cx="35178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CHAHBAR SOUFIANE</a:t>
            </a:r>
            <a:endParaRPr b="0" i="0" sz="14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El miri Ismail</a:t>
            </a:r>
            <a:endParaRPr>
              <a:solidFill>
                <a:srgbClr val="4A86E8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SEBBAR Najlae</a:t>
            </a:r>
            <a:endParaRPr>
              <a:solidFill>
                <a:srgbClr val="4A86E8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AKHRIF Jaafar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ctrTitle"/>
          </p:nvPr>
        </p:nvSpPr>
        <p:spPr>
          <a:xfrm>
            <a:off x="0" y="0"/>
            <a:ext cx="9103800" cy="865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" sz="5600">
                <a:solidFill>
                  <a:srgbClr val="FFFFFF"/>
                </a:solidFill>
              </a:rPr>
              <a:t>   </a:t>
            </a:r>
            <a:r>
              <a:rPr lang="en" sz="3966">
                <a:solidFill>
                  <a:srgbClr val="FFFFFF"/>
                </a:solidFill>
              </a:rPr>
              <a:t>définition</a:t>
            </a:r>
            <a:r>
              <a:rPr lang="en" sz="6600">
                <a:solidFill>
                  <a:srgbClr val="FFFFFF"/>
                </a:solidFill>
              </a:rPr>
              <a:t> </a:t>
            </a:r>
            <a:endParaRPr sz="6600">
              <a:solidFill>
                <a:srgbClr val="FFFFFF"/>
              </a:solidFill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471150" y="1064850"/>
            <a:ext cx="83094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 le framework HTML, CSS et JavaScript le plus populaire pour développer des sites Web réactifs et adaptés aux mobiles.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 also comes with several JavaScript components in the form of jQuery plugins.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version actuelle ==&gt; Bootstrap 5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ctrTitle"/>
          </p:nvPr>
        </p:nvSpPr>
        <p:spPr>
          <a:xfrm>
            <a:off x="0" y="0"/>
            <a:ext cx="9103800" cy="865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" sz="5600">
                <a:solidFill>
                  <a:srgbClr val="FFFFFF"/>
                </a:solidFill>
              </a:rPr>
              <a:t>   </a:t>
            </a:r>
            <a:r>
              <a:rPr lang="en" sz="3966">
                <a:solidFill>
                  <a:srgbClr val="FFFFFF"/>
                </a:solidFill>
              </a:rPr>
              <a:t>Overview </a:t>
            </a:r>
            <a:endParaRPr sz="6600">
              <a:solidFill>
                <a:srgbClr val="FFFFFF"/>
              </a:solidFill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490175" y="941250"/>
            <a:ext cx="8442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avantages de Bootstrap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Gagnez beaucoup de temps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Utilisation simple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Compatible avec les navigateurs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18846" r="15669" t="3147"/>
          <a:stretch/>
        </p:blipFill>
        <p:spPr>
          <a:xfrm>
            <a:off x="5443525" y="1407100"/>
            <a:ext cx="3337100" cy="16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3650" y="3568700"/>
            <a:ext cx="60960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ctrTitle"/>
          </p:nvPr>
        </p:nvSpPr>
        <p:spPr>
          <a:xfrm>
            <a:off x="0" y="0"/>
            <a:ext cx="9103800" cy="865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" sz="5600">
                <a:solidFill>
                  <a:srgbClr val="FFFFFF"/>
                </a:solidFill>
              </a:rPr>
              <a:t>   </a:t>
            </a:r>
            <a:r>
              <a:rPr lang="en" sz="3966">
                <a:solidFill>
                  <a:srgbClr val="FFFFFF"/>
                </a:solidFill>
              </a:rPr>
              <a:t>Environment Setup</a:t>
            </a:r>
            <a:endParaRPr sz="6600">
              <a:solidFill>
                <a:srgbClr val="FFFFFF"/>
              </a:solidFill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537725" y="1036325"/>
            <a:ext cx="4034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Télécharger Bootstrap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975" y="2059148"/>
            <a:ext cx="3726926" cy="1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5139250" y="1977588"/>
            <a:ext cx="3669900" cy="190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6438" y="2017573"/>
            <a:ext cx="3495525" cy="182867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/>
        </p:nvSpPr>
        <p:spPr>
          <a:xfrm>
            <a:off x="4882450" y="1036325"/>
            <a:ext cx="39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ctrTitle"/>
          </p:nvPr>
        </p:nvSpPr>
        <p:spPr>
          <a:xfrm>
            <a:off x="0" y="0"/>
            <a:ext cx="9103800" cy="865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" sz="5600">
                <a:solidFill>
                  <a:srgbClr val="FFFFFF"/>
                </a:solidFill>
              </a:rPr>
              <a:t>   </a:t>
            </a:r>
            <a:r>
              <a:rPr lang="en" sz="3966">
                <a:solidFill>
                  <a:srgbClr val="FFFFFF"/>
                </a:solidFill>
              </a:rPr>
              <a:t>Grid System</a:t>
            </a:r>
            <a:endParaRPr sz="6600">
              <a:solidFill>
                <a:srgbClr val="FFFFFF"/>
              </a:solidFill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261450" y="1255350"/>
            <a:ext cx="4199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écrans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Screens       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lg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Medium Screens    ⇒ md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Screens        ⇒ sm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 Small Screen ⇒ xs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4737475" y="952500"/>
            <a:ext cx="4347000" cy="419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261450" y="3290450"/>
            <a:ext cx="4468200" cy="190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300" y="3873663"/>
            <a:ext cx="784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3575" y="1071113"/>
            <a:ext cx="41148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fb344aa74_0_9"/>
          <p:cNvSpPr txBox="1"/>
          <p:nvPr>
            <p:ph type="ctrTitle"/>
          </p:nvPr>
        </p:nvSpPr>
        <p:spPr>
          <a:xfrm>
            <a:off x="0" y="0"/>
            <a:ext cx="9103800" cy="865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" sz="5600">
                <a:solidFill>
                  <a:srgbClr val="FFFFFF"/>
                </a:solidFill>
              </a:rPr>
              <a:t>  Buttons</a:t>
            </a:r>
            <a:endParaRPr sz="6600">
              <a:solidFill>
                <a:srgbClr val="FFFFFF"/>
              </a:solidFill>
            </a:endParaRPr>
          </a:p>
        </p:txBody>
      </p:sp>
      <p:sp>
        <p:nvSpPr>
          <p:cNvPr id="97" name="Google Shape;97;gbfb344aa74_0_9"/>
          <p:cNvSpPr txBox="1"/>
          <p:nvPr/>
        </p:nvSpPr>
        <p:spPr>
          <a:xfrm>
            <a:off x="90350" y="952500"/>
            <a:ext cx="50583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&lt;button type="button" class="btn btn-default"&gt;Default&lt;/button&gt;</a:t>
            </a:r>
            <a:endParaRPr b="1" sz="11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&lt;button type="button" class="btn btn-primary"&gt;Primary&lt;/button&gt;</a:t>
            </a:r>
            <a:endParaRPr b="1" sz="11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&lt;button type="button" class="btn btn-success"&gt;Success&lt;/button&gt;</a:t>
            </a:r>
            <a:endParaRPr b="1" sz="11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&lt;button type="button" class="btn btn-info"&gt;Info&lt;/button&gt;</a:t>
            </a:r>
            <a:endParaRPr b="1" sz="11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&lt;button type="button" class="btn btn-warning"&gt;Warning&lt;/button&gt;</a:t>
            </a:r>
            <a:endParaRPr b="1" sz="11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&lt;button type="button" class="btn btn-danger"&gt;Danger&lt;/button&gt;</a:t>
            </a:r>
            <a:endParaRPr b="1" sz="11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&lt;button type="button" class="btn btn-link"&gt;Link&lt;/button&gt;</a:t>
            </a:r>
            <a:endParaRPr b="1"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18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bfb344aa74_0_9"/>
          <p:cNvSpPr txBox="1"/>
          <p:nvPr/>
        </p:nvSpPr>
        <p:spPr>
          <a:xfrm>
            <a:off x="4737475" y="952500"/>
            <a:ext cx="4347000" cy="419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bfb344aa74_0_9"/>
          <p:cNvSpPr txBox="1"/>
          <p:nvPr/>
        </p:nvSpPr>
        <p:spPr>
          <a:xfrm>
            <a:off x="269275" y="3290450"/>
            <a:ext cx="4468200" cy="190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gbfb344aa74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125" y="1048050"/>
            <a:ext cx="2380575" cy="26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bfb344aa74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925" y="3823900"/>
            <a:ext cx="6959951" cy="12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fb344aa74_0_32"/>
          <p:cNvSpPr txBox="1"/>
          <p:nvPr>
            <p:ph type="ctrTitle"/>
          </p:nvPr>
        </p:nvSpPr>
        <p:spPr>
          <a:xfrm>
            <a:off x="0" y="0"/>
            <a:ext cx="9103800" cy="865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" sz="5600">
                <a:solidFill>
                  <a:srgbClr val="FFFFFF"/>
                </a:solidFill>
              </a:rPr>
              <a:t>    Responsive utilities</a:t>
            </a:r>
            <a:endParaRPr sz="6600">
              <a:solidFill>
                <a:srgbClr val="FFFFFF"/>
              </a:solidFill>
            </a:endParaRPr>
          </a:p>
        </p:txBody>
      </p:sp>
      <p:sp>
        <p:nvSpPr>
          <p:cNvPr id="107" name="Google Shape;107;gbfb344aa74_0_32"/>
          <p:cNvSpPr txBox="1"/>
          <p:nvPr/>
        </p:nvSpPr>
        <p:spPr>
          <a:xfrm>
            <a:off x="90350" y="952500"/>
            <a:ext cx="5058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18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bfb344aa74_0_32"/>
          <p:cNvSpPr txBox="1"/>
          <p:nvPr/>
        </p:nvSpPr>
        <p:spPr>
          <a:xfrm>
            <a:off x="4737475" y="952500"/>
            <a:ext cx="4347000" cy="419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bfb344aa74_0_32"/>
          <p:cNvSpPr txBox="1"/>
          <p:nvPr/>
        </p:nvSpPr>
        <p:spPr>
          <a:xfrm>
            <a:off x="269275" y="3290450"/>
            <a:ext cx="4468200" cy="190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fb344aa74_0_42"/>
          <p:cNvSpPr txBox="1"/>
          <p:nvPr>
            <p:ph type="ctrTitle"/>
          </p:nvPr>
        </p:nvSpPr>
        <p:spPr>
          <a:xfrm>
            <a:off x="0" y="0"/>
            <a:ext cx="9103800" cy="865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" sz="5600">
                <a:solidFill>
                  <a:srgbClr val="FFFFFF"/>
                </a:solidFill>
              </a:rPr>
              <a:t>  Forms</a:t>
            </a:r>
            <a:endParaRPr sz="6600">
              <a:solidFill>
                <a:srgbClr val="FFFFFF"/>
              </a:solidFill>
            </a:endParaRPr>
          </a:p>
        </p:txBody>
      </p:sp>
      <p:sp>
        <p:nvSpPr>
          <p:cNvPr id="115" name="Google Shape;115;gbfb344aa74_0_42"/>
          <p:cNvSpPr txBox="1"/>
          <p:nvPr/>
        </p:nvSpPr>
        <p:spPr>
          <a:xfrm>
            <a:off x="90350" y="952500"/>
            <a:ext cx="5058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18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bfb344aa74_0_42"/>
          <p:cNvSpPr txBox="1"/>
          <p:nvPr/>
        </p:nvSpPr>
        <p:spPr>
          <a:xfrm>
            <a:off x="4737475" y="952500"/>
            <a:ext cx="4347000" cy="419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bfb344aa74_0_42"/>
          <p:cNvSpPr txBox="1"/>
          <p:nvPr/>
        </p:nvSpPr>
        <p:spPr>
          <a:xfrm>
            <a:off x="269275" y="3290450"/>
            <a:ext cx="4468200" cy="190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