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rMaAlMvKZfDzvP7Z0j4M1ud5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12c5bc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c12c5bc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5a20c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a5a20c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588"/>
                  </a:srgbClr>
                </a:gs>
                <a:gs pos="100000">
                  <a:srgbClr val="00D0FF">
                    <a:alpha val="1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03200" y="92252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Création d’un site web responsive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Site web responsive qui présente la ville </a:t>
            </a:r>
            <a:r>
              <a:rPr lang="fr" sz="1500">
                <a:solidFill>
                  <a:srgbClr val="000000"/>
                </a:solidFill>
                <a:highlight>
                  <a:srgbClr val="C9DAF8"/>
                </a:highlight>
                <a:latin typeface="Tahoma"/>
                <a:ea typeface="Tahoma"/>
                <a:cs typeface="Tahoma"/>
                <a:sym typeface="Tahoma"/>
              </a:rPr>
              <a:t>Chefchaouen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33875" y="11326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Utilisateur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365950" y="1482125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de séjour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restaurants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633875" y="295125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La ville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38400" y="3365100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Est détendu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Hébergement très abordable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Des beaux paysages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12c5bc93_2_12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5" name="Google Shape;115;gbc12c5bc93_2_12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bc12c5bc93_2_12"/>
          <p:cNvSpPr txBox="1"/>
          <p:nvPr/>
        </p:nvSpPr>
        <p:spPr>
          <a:xfrm>
            <a:off x="1661775" y="1916400"/>
            <a:ext cx="6787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232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La topographie de Chefchaouen offre une belle opportunité pour le visiteur de découvrir la ville et sa nature avec le plus grand nombre de belles surprises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32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Beaucoup des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bc12c5bc93_2_12"/>
          <p:cNvSpPr txBox="1"/>
          <p:nvPr/>
        </p:nvSpPr>
        <p:spPr>
          <a:xfrm>
            <a:off x="1689775" y="3614700"/>
            <a:ext cx="4625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49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➢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partir de l'interviews et les survey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nombreux pays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tous âges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majorité des touristes surveyer ont aimé l'idée du site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c12c5bc93_2_12"/>
          <p:cNvSpPr txBox="1"/>
          <p:nvPr/>
        </p:nvSpPr>
        <p:spPr>
          <a:xfrm>
            <a:off x="1765975" y="14186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Chefchaouen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12"/>
          <p:cNvSpPr txBox="1"/>
          <p:nvPr/>
        </p:nvSpPr>
        <p:spPr>
          <a:xfrm>
            <a:off x="1811100" y="31773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visiteurs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bc12c5bc93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00" y="605900"/>
            <a:ext cx="432230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c12c5bc93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868" y="1557150"/>
            <a:ext cx="3911307" cy="2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surveys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interviews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33" name="Google Shape;133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Analyse: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utilisable facilement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multilingue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Buts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c12c5bc93_2_46"/>
          <p:cNvSpPr txBox="1"/>
          <p:nvPr/>
        </p:nvSpPr>
        <p:spPr>
          <a:xfrm>
            <a:off x="785275" y="326312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rPr b="0" i="0" lang="fr" sz="1436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viennent de nombreux pays</a:t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bc12c5bc93_2_46"/>
          <p:cNvSpPr txBox="1"/>
          <p:nvPr/>
        </p:nvSpPr>
        <p:spPr>
          <a:xfrm>
            <a:off x="917350" y="28769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c12c5bc93_2_46"/>
          <p:cNvSpPr txBox="1"/>
          <p:nvPr/>
        </p:nvSpPr>
        <p:spPr>
          <a:xfrm>
            <a:off x="861325" y="4417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âges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Google Shape;139;gbc12c5bc93_2_46"/>
          <p:cNvSpPr txBox="1"/>
          <p:nvPr/>
        </p:nvSpPr>
        <p:spPr>
          <a:xfrm>
            <a:off x="861325" y="38421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Âge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c12c5bc93_2_46"/>
          <p:cNvSpPr txBox="1"/>
          <p:nvPr/>
        </p:nvSpPr>
        <p:spPr>
          <a:xfrm>
            <a:off x="5218125" y="206087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gbc12c5bc93_2_46"/>
          <p:cNvSpPr txBox="1"/>
          <p:nvPr/>
        </p:nvSpPr>
        <p:spPr>
          <a:xfrm>
            <a:off x="51700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Gender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c12c5bc93_2_46"/>
          <p:cNvSpPr txBox="1"/>
          <p:nvPr/>
        </p:nvSpPr>
        <p:spPr>
          <a:xfrm>
            <a:off x="5106675" y="294367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t/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bc12c5bc93_2_46"/>
          <p:cNvSpPr txBox="1"/>
          <p:nvPr/>
        </p:nvSpPr>
        <p:spPr>
          <a:xfrm>
            <a:off x="5218125" y="25717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Behaviors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c12c5bc93_2_46"/>
          <p:cNvSpPr txBox="1"/>
          <p:nvPr/>
        </p:nvSpPr>
        <p:spPr>
          <a:xfrm>
            <a:off x="5106675" y="373112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bc12c5bc93_2_46"/>
          <p:cNvSpPr txBox="1"/>
          <p:nvPr/>
        </p:nvSpPr>
        <p:spPr>
          <a:xfrm>
            <a:off x="5218125" y="33608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Spending habits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c12c5bc93_2_46"/>
          <p:cNvSpPr txBox="1"/>
          <p:nvPr/>
        </p:nvSpPr>
        <p:spPr>
          <a:xfrm>
            <a:off x="5114350" y="452025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4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bc12c5bc93_2_46"/>
          <p:cNvSpPr txBox="1"/>
          <p:nvPr/>
        </p:nvSpPr>
        <p:spPr>
          <a:xfrm>
            <a:off x="5225800" y="41500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Pain points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5a20c3c8_0_0"/>
          <p:cNvSpPr/>
          <p:nvPr/>
        </p:nvSpPr>
        <p:spPr>
          <a:xfrm>
            <a:off x="1364787" y="1083850"/>
            <a:ext cx="659400" cy="647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ba5a20c3c8_0_0"/>
          <p:cNvCxnSpPr>
            <a:stCxn id="152" idx="4"/>
          </p:cNvCxnSpPr>
          <p:nvPr/>
        </p:nvCxnSpPr>
        <p:spPr>
          <a:xfrm>
            <a:off x="1694487" y="1731250"/>
            <a:ext cx="9300" cy="1165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gba5a20c3c8_0_0"/>
          <p:cNvCxnSpPr/>
          <p:nvPr/>
        </p:nvCxnSpPr>
        <p:spPr>
          <a:xfrm>
            <a:off x="1722675" y="2151718"/>
            <a:ext cx="307800" cy="3174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gba5a20c3c8_0_0"/>
          <p:cNvCxnSpPr/>
          <p:nvPr/>
        </p:nvCxnSpPr>
        <p:spPr>
          <a:xfrm flipH="1">
            <a:off x="1364625" y="2112882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gba5a20c3c8_0_0"/>
          <p:cNvCxnSpPr/>
          <p:nvPr/>
        </p:nvCxnSpPr>
        <p:spPr>
          <a:xfrm flipH="1">
            <a:off x="1389671" y="2850701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ba5a20c3c8_0_0"/>
          <p:cNvCxnSpPr/>
          <p:nvPr/>
        </p:nvCxnSpPr>
        <p:spPr>
          <a:xfrm>
            <a:off x="1722675" y="2896072"/>
            <a:ext cx="307800" cy="336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ba5a20c3c8_0_0"/>
          <p:cNvSpPr/>
          <p:nvPr/>
        </p:nvSpPr>
        <p:spPr>
          <a:xfrm>
            <a:off x="3770175" y="1031050"/>
            <a:ext cx="4040700" cy="64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touristiques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a5a20c3c8_0_0"/>
          <p:cNvSpPr txBox="1"/>
          <p:nvPr/>
        </p:nvSpPr>
        <p:spPr>
          <a:xfrm>
            <a:off x="1049475" y="3470225"/>
            <a:ext cx="16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ba5a20c3c8_0_0"/>
          <p:cNvSpPr/>
          <p:nvPr/>
        </p:nvSpPr>
        <p:spPr>
          <a:xfrm>
            <a:off x="3979675" y="1821275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de séjour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ba5a20c3c8_0_0"/>
          <p:cNvCxnSpPr>
            <a:endCxn id="160" idx="2"/>
          </p:cNvCxnSpPr>
          <p:nvPr/>
        </p:nvCxnSpPr>
        <p:spPr>
          <a:xfrm flipH="1" rot="10800000">
            <a:off x="2353575" y="1354750"/>
            <a:ext cx="1416600" cy="750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gba5a20c3c8_0_0"/>
          <p:cNvCxnSpPr>
            <a:endCxn id="162" idx="2"/>
          </p:cNvCxnSpPr>
          <p:nvPr/>
        </p:nvCxnSpPr>
        <p:spPr>
          <a:xfrm>
            <a:off x="2401075" y="2101175"/>
            <a:ext cx="1578600" cy="4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ba5a20c3c8_0_0"/>
          <p:cNvSpPr/>
          <p:nvPr/>
        </p:nvSpPr>
        <p:spPr>
          <a:xfrm>
            <a:off x="1507450" y="1283500"/>
            <a:ext cx="114000" cy="142500"/>
          </a:xfrm>
          <a:prstGeom prst="star4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a5a20c3c8_0_0"/>
          <p:cNvSpPr/>
          <p:nvPr/>
        </p:nvSpPr>
        <p:spPr>
          <a:xfrm>
            <a:off x="1812250" y="1283500"/>
            <a:ext cx="114000" cy="142500"/>
          </a:xfrm>
          <a:prstGeom prst="star4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a5a20c3c8_0_0"/>
          <p:cNvSpPr/>
          <p:nvPr/>
        </p:nvSpPr>
        <p:spPr>
          <a:xfrm rot="10800000">
            <a:off x="1633357" y="1530643"/>
            <a:ext cx="228000" cy="142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a5a20c3c8_0_0"/>
          <p:cNvSpPr/>
          <p:nvPr/>
        </p:nvSpPr>
        <p:spPr>
          <a:xfrm>
            <a:off x="3979675" y="2704900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Parcourir les restaurants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ba5a20c3c8_0_0"/>
          <p:cNvCxnSpPr>
            <a:endCxn id="168" idx="2"/>
          </p:cNvCxnSpPr>
          <p:nvPr/>
        </p:nvCxnSpPr>
        <p:spPr>
          <a:xfrm>
            <a:off x="2391775" y="2139100"/>
            <a:ext cx="1587900" cy="88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745325" y="48682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745325" y="1698925"/>
            <a:ext cx="49977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UML 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UX processus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81" name="Google Shape;181;p5"/>
          <p:cNvSpPr txBox="1"/>
          <p:nvPr/>
        </p:nvSpPr>
        <p:spPr>
          <a:xfrm>
            <a:off x="243725" y="1996200"/>
            <a:ext cx="448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Accueil 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Contact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 propos de nous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