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Tahoma"/>
      <p:regular r:id="rId25"/>
      <p:bold r:id="rId26"/>
    </p:embeddedFont>
    <p:embeddedFont>
      <p:font typeface="Montserrat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gKiKVkzkCMOrc6NooP5wMzAWqv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ahoma-bold.fntdata"/><Relationship Id="rId25" Type="http://schemas.openxmlformats.org/officeDocument/2006/relationships/font" Target="fonts/Tahoma-regular.fntdata"/><Relationship Id="rId28" Type="http://schemas.openxmlformats.org/officeDocument/2006/relationships/font" Target="fonts/MontserratLight-bold.fntdata"/><Relationship Id="rId27" Type="http://schemas.openxmlformats.org/officeDocument/2006/relationships/font" Target="fonts/Montserrat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Montserrat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c12c5bc9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bc12c5bc9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c12c5bc93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bc12c5bc93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c12c5bc93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bc12c5bc93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a5a20c3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ba5a20c3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1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77" name="Google Shape;77;p2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22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83" name="Google Shape;83;p22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2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2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13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15" name="Google Shape;15;p13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1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14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23" name="Google Shape;23;p1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0980"/>
                  </a:srgbClr>
                </a:gs>
                <a:gs pos="100000">
                  <a:srgbClr val="00D0FF">
                    <a:alpha val="1098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09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09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14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5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29" name="Google Shape;29;p15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15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" name="Google Shape;33;p15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16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36" name="Google Shape;36;p16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6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6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fr" sz="9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i="0" sz="9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7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44" name="Google Shape;44;p17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7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1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17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8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53" name="Google Shape;53;p1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1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18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9" name="Google Shape;59;p18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9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63" name="Google Shape;63;p1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1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0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70" name="Google Shape;70;p20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0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0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409725" y="1947800"/>
            <a:ext cx="85206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/>
              <a:t>Création d’un site web responsive avec bootstrap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203925" y="3783200"/>
            <a:ext cx="3786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100"/>
              <a:t>CHAHBAR SOUFIANE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5085950" y="4450750"/>
            <a:ext cx="3786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100"/>
              <a:t>Encadrer par : Essaraj Fouad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>
            <p:ph type="title"/>
          </p:nvPr>
        </p:nvSpPr>
        <p:spPr>
          <a:xfrm>
            <a:off x="782125" y="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Réalisation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92" name="Google Shape;192;p10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besoin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761200" y="1899722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300"/>
              <a:buChar char="●"/>
            </a:pPr>
            <a:r>
              <a:rPr lang="fr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Site web responsive qui présente la ville </a:t>
            </a:r>
            <a:r>
              <a:rPr lang="fr" sz="1500">
                <a:solidFill>
                  <a:srgbClr val="000000"/>
                </a:solidFill>
                <a:highlight>
                  <a:srgbClr val="C9DAF8"/>
                </a:highlight>
                <a:latin typeface="Tahoma"/>
                <a:ea typeface="Tahoma"/>
                <a:cs typeface="Tahoma"/>
                <a:sym typeface="Tahoma"/>
              </a:rPr>
              <a:t>Chefchaouen</a:t>
            </a:r>
            <a:r>
              <a:rPr lang="fr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3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ctrTitle"/>
          </p:nvPr>
        </p:nvSpPr>
        <p:spPr>
          <a:xfrm>
            <a:off x="0" y="0"/>
            <a:ext cx="67878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4000"/>
              <a:t>Analyse de besoin</a:t>
            </a:r>
            <a:endParaRPr sz="4000"/>
          </a:p>
        </p:txBody>
      </p:sp>
      <p:sp>
        <p:nvSpPr>
          <p:cNvPr id="105" name="Google Shape;105;p3"/>
          <p:cNvSpPr txBox="1"/>
          <p:nvPr/>
        </p:nvSpPr>
        <p:spPr>
          <a:xfrm>
            <a:off x="80475" y="732463"/>
            <a:ext cx="15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Understand : 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633875" y="1132675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Utilisateur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2365950" y="1482125"/>
            <a:ext cx="3759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5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Parcourir les lieux touristiques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5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Parcourir les lieux de séjour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5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Parcourir les restaurants</a:t>
            </a:r>
            <a:endParaRPr b="0"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633875" y="2951250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La ville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2438400" y="3365100"/>
            <a:ext cx="3759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5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Est détendu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5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Hébergement très abordable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5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Des beaux paysages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c12c5bc93_2_12"/>
          <p:cNvSpPr txBox="1"/>
          <p:nvPr>
            <p:ph type="ctrTitle"/>
          </p:nvPr>
        </p:nvSpPr>
        <p:spPr>
          <a:xfrm>
            <a:off x="0" y="0"/>
            <a:ext cx="67878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4000"/>
              <a:t>Analyse de besoin</a:t>
            </a:r>
            <a:endParaRPr sz="4000"/>
          </a:p>
        </p:txBody>
      </p:sp>
      <p:sp>
        <p:nvSpPr>
          <p:cNvPr id="115" name="Google Shape;115;gbc12c5bc93_2_12"/>
          <p:cNvSpPr txBox="1"/>
          <p:nvPr/>
        </p:nvSpPr>
        <p:spPr>
          <a:xfrm>
            <a:off x="108375" y="968838"/>
            <a:ext cx="15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Research : 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gbc12c5bc93_2_12"/>
          <p:cNvSpPr txBox="1"/>
          <p:nvPr/>
        </p:nvSpPr>
        <p:spPr>
          <a:xfrm>
            <a:off x="1661775" y="1916400"/>
            <a:ext cx="67878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1229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La topographie de Chefchaouen offre une belle opportunité pour le visiteur de découvrir la ville et sa nature avec le plus grand nombre de belles surprises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229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Beaucoup des lieux touristiques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7" name="Google Shape;117;gbc12c5bc93_2_12"/>
          <p:cNvSpPr txBox="1"/>
          <p:nvPr/>
        </p:nvSpPr>
        <p:spPr>
          <a:xfrm>
            <a:off x="1689775" y="3614700"/>
            <a:ext cx="46251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0489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➢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A partir de l'interviews et les survey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9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Les touristes de Chefchaouen viennent de nombreux pays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9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Les touristes de Chefchaouen viennent de tous âges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9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155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La majorité des touristes surveyer ont aimé l'idée du site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gbc12c5bc93_2_12"/>
          <p:cNvSpPr txBox="1"/>
          <p:nvPr/>
        </p:nvSpPr>
        <p:spPr>
          <a:xfrm>
            <a:off x="1765975" y="1418600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Chefchaouen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gbc12c5bc93_2_12"/>
          <p:cNvSpPr txBox="1"/>
          <p:nvPr/>
        </p:nvSpPr>
        <p:spPr>
          <a:xfrm>
            <a:off x="1811100" y="3177300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Les visiteurs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bc12c5bc93_2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700" y="605900"/>
            <a:ext cx="4322300" cy="43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bc12c5bc93_2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6868" y="1557150"/>
            <a:ext cx="3911307" cy="234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bc12c5bc93_2_32"/>
          <p:cNvSpPr txBox="1"/>
          <p:nvPr/>
        </p:nvSpPr>
        <p:spPr>
          <a:xfrm>
            <a:off x="157800" y="273775"/>
            <a:ext cx="22815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●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Les surveys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gbc12c5bc93_2_32"/>
          <p:cNvSpPr txBox="1"/>
          <p:nvPr/>
        </p:nvSpPr>
        <p:spPr>
          <a:xfrm>
            <a:off x="4916225" y="996625"/>
            <a:ext cx="22815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●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Les interviews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c12c5bc93_2_46"/>
          <p:cNvSpPr txBox="1"/>
          <p:nvPr>
            <p:ph type="ctrTitle"/>
          </p:nvPr>
        </p:nvSpPr>
        <p:spPr>
          <a:xfrm>
            <a:off x="0" y="0"/>
            <a:ext cx="67878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4000"/>
              <a:t>Analyse de besoin</a:t>
            </a:r>
            <a:endParaRPr sz="4000"/>
          </a:p>
        </p:txBody>
      </p:sp>
      <p:sp>
        <p:nvSpPr>
          <p:cNvPr id="133" name="Google Shape;133;gbc12c5bc93_2_46"/>
          <p:cNvSpPr txBox="1"/>
          <p:nvPr/>
        </p:nvSpPr>
        <p:spPr>
          <a:xfrm>
            <a:off x="108375" y="968838"/>
            <a:ext cx="15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Analyse: 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gbc12c5bc93_2_46"/>
          <p:cNvSpPr txBox="1"/>
          <p:nvPr/>
        </p:nvSpPr>
        <p:spPr>
          <a:xfrm>
            <a:off x="861325" y="2060875"/>
            <a:ext cx="33540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881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631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Site web utilisable facilement </a:t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881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631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Site web multilingue</a:t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5" name="Google Shape;135;gbc12c5bc93_2_46"/>
          <p:cNvSpPr txBox="1"/>
          <p:nvPr/>
        </p:nvSpPr>
        <p:spPr>
          <a:xfrm>
            <a:off x="813275" y="1562925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Buts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gbc12c5bc93_2_46"/>
          <p:cNvSpPr txBox="1"/>
          <p:nvPr/>
        </p:nvSpPr>
        <p:spPr>
          <a:xfrm>
            <a:off x="785275" y="3263125"/>
            <a:ext cx="4038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801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36"/>
              <a:buFont typeface="Roboto"/>
              <a:buChar char="➔"/>
            </a:pPr>
            <a:r>
              <a:rPr b="0" i="0" lang="fr" sz="1436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Les touristes viennent de nombreux pays</a:t>
            </a:r>
            <a:endParaRPr b="0" i="0" sz="1436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t/>
            </a:r>
            <a:endParaRPr b="0" i="0" sz="1365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7" name="Google Shape;137;gbc12c5bc93_2_46"/>
          <p:cNvSpPr txBox="1"/>
          <p:nvPr/>
        </p:nvSpPr>
        <p:spPr>
          <a:xfrm>
            <a:off x="917350" y="2876950"/>
            <a:ext cx="2565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Background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gbc12c5bc93_2_46"/>
          <p:cNvSpPr txBox="1"/>
          <p:nvPr/>
        </p:nvSpPr>
        <p:spPr>
          <a:xfrm>
            <a:off x="861325" y="4417900"/>
            <a:ext cx="3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881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631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Tous âges</a:t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9" name="Google Shape;139;gbc12c5bc93_2_46"/>
          <p:cNvSpPr txBox="1"/>
          <p:nvPr/>
        </p:nvSpPr>
        <p:spPr>
          <a:xfrm>
            <a:off x="861325" y="3842125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Âge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gbc12c5bc93_2_46"/>
          <p:cNvSpPr txBox="1"/>
          <p:nvPr/>
        </p:nvSpPr>
        <p:spPr>
          <a:xfrm>
            <a:off x="5218125" y="2060875"/>
            <a:ext cx="3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881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b="0" i="0" lang="fr" sz="631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Tous </a:t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1" name="Google Shape;141;gbc12c5bc93_2_46"/>
          <p:cNvSpPr txBox="1"/>
          <p:nvPr/>
        </p:nvSpPr>
        <p:spPr>
          <a:xfrm>
            <a:off x="5170075" y="1562925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Gender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gbc12c5bc93_2_46"/>
          <p:cNvSpPr txBox="1"/>
          <p:nvPr/>
        </p:nvSpPr>
        <p:spPr>
          <a:xfrm>
            <a:off x="5106675" y="2943675"/>
            <a:ext cx="4038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801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36"/>
              <a:buFont typeface="Roboto"/>
              <a:buChar char="➔"/>
            </a:pPr>
            <a:r>
              <a:t/>
            </a:r>
            <a:endParaRPr b="0" i="0" sz="1436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t/>
            </a:r>
            <a:endParaRPr b="0" i="0" sz="1365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3" name="Google Shape;143;gbc12c5bc93_2_46"/>
          <p:cNvSpPr txBox="1"/>
          <p:nvPr/>
        </p:nvSpPr>
        <p:spPr>
          <a:xfrm>
            <a:off x="5218125" y="2571750"/>
            <a:ext cx="2565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Behaviors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gbc12c5bc93_2_46"/>
          <p:cNvSpPr txBox="1"/>
          <p:nvPr/>
        </p:nvSpPr>
        <p:spPr>
          <a:xfrm>
            <a:off x="5106675" y="3731125"/>
            <a:ext cx="3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881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t/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5" name="Google Shape;145;gbc12c5bc93_2_46"/>
          <p:cNvSpPr txBox="1"/>
          <p:nvPr/>
        </p:nvSpPr>
        <p:spPr>
          <a:xfrm>
            <a:off x="5218125" y="3360875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Spending habits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gbc12c5bc93_2_46"/>
          <p:cNvSpPr txBox="1"/>
          <p:nvPr/>
        </p:nvSpPr>
        <p:spPr>
          <a:xfrm>
            <a:off x="5114350" y="4520250"/>
            <a:ext cx="3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881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t/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631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7" name="Google Shape;147;gbc12c5bc93_2_46"/>
          <p:cNvSpPr txBox="1"/>
          <p:nvPr/>
        </p:nvSpPr>
        <p:spPr>
          <a:xfrm>
            <a:off x="5225800" y="4150000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3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Pain points</a:t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a5a20c3c8_0_0"/>
          <p:cNvSpPr/>
          <p:nvPr/>
        </p:nvSpPr>
        <p:spPr>
          <a:xfrm>
            <a:off x="1364787" y="1083850"/>
            <a:ext cx="659400" cy="6474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gba5a20c3c8_0_0"/>
          <p:cNvCxnSpPr>
            <a:stCxn id="152" idx="4"/>
            <a:endCxn id="152" idx="4"/>
          </p:cNvCxnSpPr>
          <p:nvPr/>
        </p:nvCxnSpPr>
        <p:spPr>
          <a:xfrm>
            <a:off x="1694487" y="1731250"/>
            <a:ext cx="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gba5a20c3c8_0_0"/>
          <p:cNvCxnSpPr>
            <a:stCxn id="152" idx="4"/>
            <a:endCxn id="152" idx="4"/>
          </p:cNvCxnSpPr>
          <p:nvPr/>
        </p:nvCxnSpPr>
        <p:spPr>
          <a:xfrm>
            <a:off x="1694487" y="1731250"/>
            <a:ext cx="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gba5a20c3c8_0_0"/>
          <p:cNvCxnSpPr>
            <a:stCxn id="152" idx="4"/>
          </p:cNvCxnSpPr>
          <p:nvPr/>
        </p:nvCxnSpPr>
        <p:spPr>
          <a:xfrm>
            <a:off x="1694487" y="1731250"/>
            <a:ext cx="9300" cy="11652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gba5a20c3c8_0_0"/>
          <p:cNvCxnSpPr/>
          <p:nvPr/>
        </p:nvCxnSpPr>
        <p:spPr>
          <a:xfrm>
            <a:off x="1722675" y="2151718"/>
            <a:ext cx="307800" cy="3174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gba5a20c3c8_0_0"/>
          <p:cNvCxnSpPr/>
          <p:nvPr/>
        </p:nvCxnSpPr>
        <p:spPr>
          <a:xfrm flipH="1">
            <a:off x="1364625" y="2112882"/>
            <a:ext cx="314100" cy="3558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gba5a20c3c8_0_0"/>
          <p:cNvCxnSpPr/>
          <p:nvPr/>
        </p:nvCxnSpPr>
        <p:spPr>
          <a:xfrm flipH="1">
            <a:off x="1389671" y="2850701"/>
            <a:ext cx="314100" cy="3558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gba5a20c3c8_0_0"/>
          <p:cNvCxnSpPr/>
          <p:nvPr/>
        </p:nvCxnSpPr>
        <p:spPr>
          <a:xfrm>
            <a:off x="1722675" y="2896072"/>
            <a:ext cx="307800" cy="3366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gba5a20c3c8_0_0"/>
          <p:cNvSpPr/>
          <p:nvPr/>
        </p:nvSpPr>
        <p:spPr>
          <a:xfrm>
            <a:off x="3770175" y="1031050"/>
            <a:ext cx="4040700" cy="647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Parcourir les lieux touristiques</a:t>
            </a:r>
            <a:endParaRPr/>
          </a:p>
        </p:txBody>
      </p:sp>
      <p:sp>
        <p:nvSpPr>
          <p:cNvPr id="161" name="Google Shape;161;gba5a20c3c8_0_0"/>
          <p:cNvSpPr txBox="1"/>
          <p:nvPr/>
        </p:nvSpPr>
        <p:spPr>
          <a:xfrm>
            <a:off x="1049475" y="3470225"/>
            <a:ext cx="165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Montserrat"/>
                <a:ea typeface="Montserrat"/>
                <a:cs typeface="Montserrat"/>
                <a:sym typeface="Montserrat"/>
              </a:rPr>
              <a:t>Utilisateur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gba5a20c3c8_0_0"/>
          <p:cNvSpPr/>
          <p:nvPr/>
        </p:nvSpPr>
        <p:spPr>
          <a:xfrm>
            <a:off x="3979675" y="1821275"/>
            <a:ext cx="4040700" cy="647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Parcourir les lieux de séjour</a:t>
            </a:r>
            <a:endParaRPr/>
          </a:p>
        </p:txBody>
      </p:sp>
      <p:cxnSp>
        <p:nvCxnSpPr>
          <p:cNvPr id="163" name="Google Shape;163;gba5a20c3c8_0_0"/>
          <p:cNvCxnSpPr>
            <a:endCxn id="160" idx="2"/>
          </p:cNvCxnSpPr>
          <p:nvPr/>
        </p:nvCxnSpPr>
        <p:spPr>
          <a:xfrm flipH="1" rot="10800000">
            <a:off x="2353575" y="1354750"/>
            <a:ext cx="1416600" cy="7506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gba5a20c3c8_0_0"/>
          <p:cNvCxnSpPr>
            <a:endCxn id="162" idx="2"/>
          </p:cNvCxnSpPr>
          <p:nvPr/>
        </p:nvCxnSpPr>
        <p:spPr>
          <a:xfrm>
            <a:off x="2401075" y="2101175"/>
            <a:ext cx="1578600" cy="438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gba5a20c3c8_0_0"/>
          <p:cNvSpPr/>
          <p:nvPr/>
        </p:nvSpPr>
        <p:spPr>
          <a:xfrm>
            <a:off x="1507450" y="1283500"/>
            <a:ext cx="114000" cy="142500"/>
          </a:xfrm>
          <a:prstGeom prst="star4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ba5a20c3c8_0_0"/>
          <p:cNvSpPr/>
          <p:nvPr/>
        </p:nvSpPr>
        <p:spPr>
          <a:xfrm>
            <a:off x="1812250" y="1283500"/>
            <a:ext cx="114000" cy="142500"/>
          </a:xfrm>
          <a:prstGeom prst="star4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ba5a20c3c8_0_0"/>
          <p:cNvSpPr/>
          <p:nvPr/>
        </p:nvSpPr>
        <p:spPr>
          <a:xfrm rot="10800000">
            <a:off x="1633357" y="1530643"/>
            <a:ext cx="228000" cy="1425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ba5a20c3c8_0_0"/>
          <p:cNvSpPr/>
          <p:nvPr/>
        </p:nvSpPr>
        <p:spPr>
          <a:xfrm>
            <a:off x="3979675" y="2704900"/>
            <a:ext cx="4040700" cy="647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fr" sz="15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Parcourir les restaurants</a:t>
            </a:r>
            <a:endParaRPr/>
          </a:p>
        </p:txBody>
      </p:sp>
      <p:cxnSp>
        <p:nvCxnSpPr>
          <p:cNvPr id="169" name="Google Shape;169;gba5a20c3c8_0_0"/>
          <p:cNvCxnSpPr>
            <a:endCxn id="168" idx="2"/>
          </p:cNvCxnSpPr>
          <p:nvPr/>
        </p:nvCxnSpPr>
        <p:spPr>
          <a:xfrm>
            <a:off x="2391775" y="2139100"/>
            <a:ext cx="1587900" cy="8895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Analyse technique</a:t>
            </a:r>
            <a:endParaRPr/>
          </a:p>
        </p:txBody>
      </p:sp>
      <p:sp>
        <p:nvSpPr>
          <p:cNvPr id="175" name="Google Shape;175;p4"/>
          <p:cNvSpPr txBox="1"/>
          <p:nvPr>
            <p:ph idx="1" type="body"/>
          </p:nvPr>
        </p:nvSpPr>
        <p:spPr>
          <a:xfrm>
            <a:off x="894375" y="1660650"/>
            <a:ext cx="4997700" cy="3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HTML - niveau 2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CSS - niveau 2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Bootstrap </a:t>
            </a:r>
            <a:r>
              <a:rPr lang="fr" sz="2200"/>
              <a:t>- niveau 1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UML  - niveau 1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Maquitage - niveau 1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UX </a:t>
            </a:r>
            <a:r>
              <a:rPr lang="fr" sz="2200"/>
              <a:t>processus </a:t>
            </a:r>
            <a:r>
              <a:rPr lang="fr" sz="2200"/>
              <a:t>- niveau 1</a:t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>
            <p:ph type="title"/>
          </p:nvPr>
        </p:nvSpPr>
        <p:spPr>
          <a:xfrm>
            <a:off x="85050" y="227725"/>
            <a:ext cx="4195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4600"/>
              <a:t>Conception</a:t>
            </a:r>
            <a:endParaRPr sz="4600"/>
          </a:p>
        </p:txBody>
      </p:sp>
      <p:sp>
        <p:nvSpPr>
          <p:cNvPr id="181" name="Google Shape;181;p5"/>
          <p:cNvSpPr txBox="1"/>
          <p:nvPr/>
        </p:nvSpPr>
        <p:spPr>
          <a:xfrm>
            <a:off x="243725" y="1996200"/>
            <a:ext cx="4486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900"/>
              <a:buFont typeface="Montserrat Light"/>
              <a:buAutoNum type="arabicPeriod"/>
            </a:pPr>
            <a:r>
              <a:rPr b="0" i="0" lang="fr" sz="1900" u="none" cap="none" strike="noStrike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Page Accueil </a:t>
            </a:r>
            <a:endParaRPr b="0" i="0" sz="1900" u="none" cap="none" strike="noStrike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900"/>
              <a:buFont typeface="Montserrat Light"/>
              <a:buAutoNum type="arabicPeriod"/>
            </a:pPr>
            <a:r>
              <a:rPr b="0" i="0" lang="fr" sz="1900" u="none" cap="none" strike="noStrike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Page Contact</a:t>
            </a:r>
            <a:endParaRPr b="0" i="0" sz="1900" u="none" cap="none" strike="noStrike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900"/>
              <a:buFont typeface="Montserrat Light"/>
              <a:buAutoNum type="arabicPeriod"/>
            </a:pPr>
            <a:r>
              <a:rPr b="0" i="0" lang="fr" sz="1900" u="none" cap="none" strike="noStrike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à propos de nous</a:t>
            </a:r>
            <a:endParaRPr b="0" i="0" sz="1900" u="none" cap="none" strike="noStrike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