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  <p:embeddedFont>
      <p:font typeface="Montserrat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ATaTdtmW8CfI5nbiv2xoW4fg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Tahom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regular.fntdata"/><Relationship Id="rId25" Type="http://schemas.openxmlformats.org/officeDocument/2006/relationships/font" Target="fonts/Tahoma-bold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12c5bc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bc12c5bc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c12c5bc9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c12c5bc9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5a20c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ba5a20c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588"/>
                  </a:srgbClr>
                </a:gs>
                <a:gs pos="100000">
                  <a:srgbClr val="00D0FF">
                    <a:alpha val="1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5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www.solicode.co</a:t>
            </a:r>
            <a:endParaRPr sz="2300">
              <a:highlight>
                <a:srgbClr val="00D0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80475" y="732463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c12c5bc93_2_32"/>
          <p:cNvSpPr txBox="1"/>
          <p:nvPr/>
        </p:nvSpPr>
        <p:spPr>
          <a:xfrm>
            <a:off x="157800" y="27377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surveys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bc12c5bc93_2_32"/>
          <p:cNvSpPr txBox="1"/>
          <p:nvPr/>
        </p:nvSpPr>
        <p:spPr>
          <a:xfrm>
            <a:off x="4916225" y="996625"/>
            <a:ext cx="228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●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Les interviews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12c5bc93_2_46"/>
          <p:cNvSpPr txBox="1"/>
          <p:nvPr>
            <p:ph type="ctrTitle"/>
          </p:nvPr>
        </p:nvSpPr>
        <p:spPr>
          <a:xfrm>
            <a:off x="0" y="0"/>
            <a:ext cx="6787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000"/>
              <a:t>Analyse de besoin</a:t>
            </a:r>
            <a:endParaRPr sz="4000"/>
          </a:p>
        </p:txBody>
      </p:sp>
      <p:sp>
        <p:nvSpPr>
          <p:cNvPr id="117" name="Google Shape;117;gbc12c5bc93_2_46"/>
          <p:cNvSpPr txBox="1"/>
          <p:nvPr/>
        </p:nvSpPr>
        <p:spPr>
          <a:xfrm>
            <a:off x="108375" y="968838"/>
            <a:ext cx="15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Analyse: 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bc12c5bc93_2_46"/>
          <p:cNvSpPr txBox="1"/>
          <p:nvPr/>
        </p:nvSpPr>
        <p:spPr>
          <a:xfrm>
            <a:off x="861325" y="2060875"/>
            <a:ext cx="335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44904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Roboto"/>
              <a:buChar char="➔"/>
            </a:pPr>
            <a:r>
              <a:t/>
            </a:r>
            <a:endParaRPr sz="631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c12c5bc93_2_46"/>
          <p:cNvSpPr txBox="1"/>
          <p:nvPr/>
        </p:nvSpPr>
        <p:spPr>
          <a:xfrm>
            <a:off x="813275" y="1562925"/>
            <a:ext cx="3815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168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Roboto"/>
              <a:buChar char="❖"/>
            </a:pPr>
            <a:r>
              <a:rPr b="0" i="0" lang="fr" sz="715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715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a5a20c3c8_0_0"/>
          <p:cNvSpPr/>
          <p:nvPr/>
        </p:nvSpPr>
        <p:spPr>
          <a:xfrm>
            <a:off x="1364787" y="1083850"/>
            <a:ext cx="659400" cy="647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ba5a20c3c8_0_0"/>
          <p:cNvCxnSpPr>
            <a:stCxn id="124" idx="4"/>
            <a:endCxn id="124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ba5a20c3c8_0_0"/>
          <p:cNvCxnSpPr>
            <a:stCxn id="124" idx="4"/>
            <a:endCxn id="124" idx="4"/>
          </p:cNvCxnSpPr>
          <p:nvPr/>
        </p:nvCxnSpPr>
        <p:spPr>
          <a:xfrm>
            <a:off x="1694487" y="1731250"/>
            <a:ext cx="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ba5a20c3c8_0_0"/>
          <p:cNvCxnSpPr>
            <a:stCxn id="124" idx="4"/>
          </p:cNvCxnSpPr>
          <p:nvPr/>
        </p:nvCxnSpPr>
        <p:spPr>
          <a:xfrm>
            <a:off x="1694487" y="1731250"/>
            <a:ext cx="9300" cy="1165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ba5a20c3c8_0_0"/>
          <p:cNvCxnSpPr/>
          <p:nvPr/>
        </p:nvCxnSpPr>
        <p:spPr>
          <a:xfrm>
            <a:off x="1722675" y="2151718"/>
            <a:ext cx="307800" cy="3174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ba5a20c3c8_0_0"/>
          <p:cNvCxnSpPr/>
          <p:nvPr/>
        </p:nvCxnSpPr>
        <p:spPr>
          <a:xfrm flipH="1">
            <a:off x="1364625" y="2112882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ba5a20c3c8_0_0"/>
          <p:cNvCxnSpPr/>
          <p:nvPr/>
        </p:nvCxnSpPr>
        <p:spPr>
          <a:xfrm flipH="1">
            <a:off x="1389671" y="2850701"/>
            <a:ext cx="314100" cy="355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ba5a20c3c8_0_0"/>
          <p:cNvCxnSpPr/>
          <p:nvPr/>
        </p:nvCxnSpPr>
        <p:spPr>
          <a:xfrm>
            <a:off x="1722675" y="2896072"/>
            <a:ext cx="307800" cy="3366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ba5a20c3c8_0_0"/>
          <p:cNvSpPr/>
          <p:nvPr/>
        </p:nvSpPr>
        <p:spPr>
          <a:xfrm>
            <a:off x="3770175" y="1031050"/>
            <a:ext cx="4040700" cy="64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a5a20c3c8_0_0"/>
          <p:cNvSpPr txBox="1"/>
          <p:nvPr/>
        </p:nvSpPr>
        <p:spPr>
          <a:xfrm>
            <a:off x="1049475" y="3470225"/>
            <a:ext cx="165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Utilisateur</a:t>
            </a:r>
            <a:endParaRPr b="1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ba5a20c3c8_0_0"/>
          <p:cNvSpPr/>
          <p:nvPr/>
        </p:nvSpPr>
        <p:spPr>
          <a:xfrm>
            <a:off x="3979675" y="1821275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ba5a20c3c8_0_0"/>
          <p:cNvCxnSpPr>
            <a:endCxn id="132" idx="2"/>
          </p:cNvCxnSpPr>
          <p:nvPr/>
        </p:nvCxnSpPr>
        <p:spPr>
          <a:xfrm flipH="1" rot="10800000">
            <a:off x="2353575" y="1354750"/>
            <a:ext cx="1416600" cy="750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ba5a20c3c8_0_0"/>
          <p:cNvCxnSpPr>
            <a:endCxn id="134" idx="2"/>
          </p:cNvCxnSpPr>
          <p:nvPr/>
        </p:nvCxnSpPr>
        <p:spPr>
          <a:xfrm>
            <a:off x="2401075" y="2101175"/>
            <a:ext cx="1578600" cy="4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ba5a20c3c8_0_0"/>
          <p:cNvSpPr/>
          <p:nvPr/>
        </p:nvSpPr>
        <p:spPr>
          <a:xfrm>
            <a:off x="1507450" y="1283500"/>
            <a:ext cx="114000" cy="142500"/>
          </a:xfrm>
          <a:prstGeom prst="star4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a5a20c3c8_0_0"/>
          <p:cNvSpPr/>
          <p:nvPr/>
        </p:nvSpPr>
        <p:spPr>
          <a:xfrm>
            <a:off x="1812250" y="1283500"/>
            <a:ext cx="114000" cy="142500"/>
          </a:xfrm>
          <a:prstGeom prst="star4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ba5a20c3c8_0_0"/>
          <p:cNvSpPr/>
          <p:nvPr/>
        </p:nvSpPr>
        <p:spPr>
          <a:xfrm rot="10800000">
            <a:off x="1633357" y="1530643"/>
            <a:ext cx="228000" cy="142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ba5a20c3c8_0_0"/>
          <p:cNvSpPr/>
          <p:nvPr/>
        </p:nvSpPr>
        <p:spPr>
          <a:xfrm>
            <a:off x="3979675" y="2704900"/>
            <a:ext cx="4040700" cy="647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ba5a20c3c8_0_0"/>
          <p:cNvCxnSpPr>
            <a:endCxn id="140" idx="2"/>
          </p:cNvCxnSpPr>
          <p:nvPr/>
        </p:nvCxnSpPr>
        <p:spPr>
          <a:xfrm>
            <a:off x="2391775" y="2139100"/>
            <a:ext cx="1587900" cy="889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55300" y="614825"/>
            <a:ext cx="49977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navbar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slide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cards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UML 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UX processus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85050" y="227725"/>
            <a:ext cx="419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4600"/>
              <a:t>Conception</a:t>
            </a:r>
            <a:endParaRPr sz="4600"/>
          </a:p>
        </p:txBody>
      </p:sp>
      <p:sp>
        <p:nvSpPr>
          <p:cNvPr id="153" name="Google Shape;153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782125" y="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Réalisation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