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Tahoma"/>
      <p:regular r:id="rId24"/>
      <p:bold r:id="rId25"/>
    </p:embeddedFont>
    <p:embeddedFont>
      <p:font typeface="Montserrat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rXJUlgmgINW4T1/2q4uUaW9MD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Tahoma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regular.fntdata"/><Relationship Id="rId25" Type="http://schemas.openxmlformats.org/officeDocument/2006/relationships/font" Target="fonts/Tahoma-bold.fntdata"/><Relationship Id="rId28" Type="http://schemas.openxmlformats.org/officeDocument/2006/relationships/font" Target="fonts/MontserratLight-italic.fntdata"/><Relationship Id="rId27" Type="http://schemas.openxmlformats.org/officeDocument/2006/relationships/font" Target="fonts/Montserrat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12c5bc9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bc12c5bc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c12c5bc9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c12c5bc9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12c5bc9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bc12c5bc9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372"/>
                  </a:srgbClr>
                </a:gs>
                <a:gs pos="100000">
                  <a:srgbClr val="00D0FF">
                    <a:alpha val="11372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3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3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400225" y="1577675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site web responsive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Site web responsive qui présente la ville </a:t>
            </a:r>
            <a:r>
              <a:rPr lang="fr" sz="1500">
                <a:solidFill>
                  <a:srgbClr val="000000"/>
                </a:solidFill>
                <a:highlight>
                  <a:srgbClr val="C9DAF8"/>
                </a:highlight>
                <a:latin typeface="Tahoma"/>
                <a:ea typeface="Tahoma"/>
                <a:cs typeface="Tahoma"/>
                <a:sym typeface="Tahoma"/>
              </a:rPr>
              <a:t>Chefchaouen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05" name="Google Shape;105;p3"/>
          <p:cNvSpPr txBox="1"/>
          <p:nvPr/>
        </p:nvSpPr>
        <p:spPr>
          <a:xfrm>
            <a:off x="80475" y="732463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Understand 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33875" y="113267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Utilisateur</a:t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365950" y="1482125"/>
            <a:ext cx="3759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lieux touristiques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lieux de séjour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Parcourir les restaurants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633875" y="295125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La ville</a:t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2438400" y="3365100"/>
            <a:ext cx="3759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Est détendu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Hébergement très abordable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550"/>
              <a:buFont typeface="Roboto"/>
              <a:buChar char="➔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Des beaux paysages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12c5bc93_2_12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15" name="Google Shape;115;gbc12c5bc93_2_12"/>
          <p:cNvSpPr txBox="1"/>
          <p:nvPr/>
        </p:nvSpPr>
        <p:spPr>
          <a:xfrm>
            <a:off x="108375" y="968838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Research 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bc12c5bc93_2_12"/>
          <p:cNvSpPr txBox="1"/>
          <p:nvPr/>
        </p:nvSpPr>
        <p:spPr>
          <a:xfrm>
            <a:off x="1661775" y="1916400"/>
            <a:ext cx="67878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122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La topographie de Chefchaouen offre une belle opportunité pour le visiteur de découvrir la ville et sa nature avec le plus grand nombre de belles surprises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22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Beaucoup des lieux touristiques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7" name="Google Shape;117;gbc12c5bc93_2_12"/>
          <p:cNvSpPr txBox="1"/>
          <p:nvPr/>
        </p:nvSpPr>
        <p:spPr>
          <a:xfrm>
            <a:off x="1689775" y="3614700"/>
            <a:ext cx="46251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48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➢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A partir de l'interviews et les survey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de Chefchaouen viennent de nombreux pays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de Chefchaouen viennent de tous âges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lang="fr" sz="155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La majorité des touristes surveyer ont aimé l'idée du site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bc12c5bc93_2_12"/>
          <p:cNvSpPr txBox="1"/>
          <p:nvPr/>
        </p:nvSpPr>
        <p:spPr>
          <a:xfrm>
            <a:off x="1689775" y="14186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Chefchaouen</a:t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bc12c5bc93_2_12"/>
          <p:cNvSpPr txBox="1"/>
          <p:nvPr/>
        </p:nvSpPr>
        <p:spPr>
          <a:xfrm>
            <a:off x="1811100" y="31773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</a:t>
            </a: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es visiteurs</a:t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bc12c5bc93_2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00" y="605900"/>
            <a:ext cx="4322300" cy="43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bc12c5bc93_2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868" y="1557150"/>
            <a:ext cx="3911307" cy="2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bc12c5bc93_2_32"/>
          <p:cNvSpPr txBox="1"/>
          <p:nvPr/>
        </p:nvSpPr>
        <p:spPr>
          <a:xfrm>
            <a:off x="157800" y="27377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Les surveys</a:t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bc12c5bc93_2_32"/>
          <p:cNvSpPr txBox="1"/>
          <p:nvPr/>
        </p:nvSpPr>
        <p:spPr>
          <a:xfrm>
            <a:off x="4916225" y="99662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Les interviews</a:t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c12c5bc93_2_46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33" name="Google Shape;133;gbc12c5bc93_2_46"/>
          <p:cNvSpPr txBox="1"/>
          <p:nvPr/>
        </p:nvSpPr>
        <p:spPr>
          <a:xfrm>
            <a:off x="108375" y="968838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Analyse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bc12c5bc93_2_46"/>
          <p:cNvSpPr txBox="1"/>
          <p:nvPr/>
        </p:nvSpPr>
        <p:spPr>
          <a:xfrm>
            <a:off x="861325" y="2060875"/>
            <a:ext cx="3354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7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lang="fr" sz="631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Site web utilisable facilement </a:t>
            </a:r>
            <a:endParaRPr sz="631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87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lang="fr" sz="631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Site web </a:t>
            </a:r>
            <a:r>
              <a:rPr lang="fr" sz="631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multilingue</a:t>
            </a:r>
            <a:endParaRPr sz="631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5" name="Google Shape;135;gbc12c5bc93_2_46"/>
          <p:cNvSpPr txBox="1"/>
          <p:nvPr/>
        </p:nvSpPr>
        <p:spPr>
          <a:xfrm>
            <a:off x="813275" y="15629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Buts</a:t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bc12c5bc93_2_46"/>
          <p:cNvSpPr txBox="1"/>
          <p:nvPr/>
        </p:nvSpPr>
        <p:spPr>
          <a:xfrm>
            <a:off x="785275" y="3263125"/>
            <a:ext cx="4038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36"/>
              <a:buFont typeface="Roboto"/>
              <a:buChar char="➔"/>
            </a:pPr>
            <a:r>
              <a:rPr lang="fr" sz="1436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Les touristes viennent de nombreux pays</a:t>
            </a:r>
            <a:endParaRPr sz="1436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65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7" name="Google Shape;137;gbc12c5bc93_2_46"/>
          <p:cNvSpPr txBox="1"/>
          <p:nvPr/>
        </p:nvSpPr>
        <p:spPr>
          <a:xfrm>
            <a:off x="917350" y="2876950"/>
            <a:ext cx="2565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Background</a:t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bc12c5bc93_2_46"/>
          <p:cNvSpPr txBox="1"/>
          <p:nvPr/>
        </p:nvSpPr>
        <p:spPr>
          <a:xfrm>
            <a:off x="861325" y="4417900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7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lang="fr" sz="631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Tous </a:t>
            </a:r>
            <a:r>
              <a:rPr lang="fr" sz="631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âges</a:t>
            </a:r>
            <a:endParaRPr sz="631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1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9" name="Google Shape;139;gbc12c5bc93_2_46"/>
          <p:cNvSpPr txBox="1"/>
          <p:nvPr/>
        </p:nvSpPr>
        <p:spPr>
          <a:xfrm>
            <a:off x="861325" y="38421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Âge</a:t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bc12c5bc93_2_46"/>
          <p:cNvSpPr txBox="1"/>
          <p:nvPr/>
        </p:nvSpPr>
        <p:spPr>
          <a:xfrm>
            <a:off x="5218125" y="2060875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7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rPr lang="fr" sz="631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Tous</a:t>
            </a:r>
            <a:r>
              <a:rPr lang="fr" sz="631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31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1" name="Google Shape;141;gbc12c5bc93_2_46"/>
          <p:cNvSpPr txBox="1"/>
          <p:nvPr/>
        </p:nvSpPr>
        <p:spPr>
          <a:xfrm>
            <a:off x="5170075" y="15629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bc12c5bc93_2_46"/>
          <p:cNvSpPr txBox="1"/>
          <p:nvPr/>
        </p:nvSpPr>
        <p:spPr>
          <a:xfrm>
            <a:off x="5106675" y="2943675"/>
            <a:ext cx="4038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36"/>
              <a:buFont typeface="Roboto"/>
              <a:buChar char="➔"/>
            </a:pPr>
            <a:r>
              <a:t/>
            </a:r>
            <a:endParaRPr sz="1436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65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3" name="Google Shape;143;gbc12c5bc93_2_46"/>
          <p:cNvSpPr txBox="1"/>
          <p:nvPr/>
        </p:nvSpPr>
        <p:spPr>
          <a:xfrm>
            <a:off x="5218125" y="2571750"/>
            <a:ext cx="2565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Behaviors</a:t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5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bc12c5bc93_2_46"/>
          <p:cNvSpPr txBox="1"/>
          <p:nvPr/>
        </p:nvSpPr>
        <p:spPr>
          <a:xfrm>
            <a:off x="5106675" y="3731125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7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t/>
            </a:r>
            <a:endParaRPr sz="631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1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gbc12c5bc93_2_46"/>
          <p:cNvSpPr txBox="1"/>
          <p:nvPr/>
        </p:nvSpPr>
        <p:spPr>
          <a:xfrm>
            <a:off x="5218125" y="336087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Spending habits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bc12c5bc93_2_46"/>
          <p:cNvSpPr txBox="1"/>
          <p:nvPr/>
        </p:nvSpPr>
        <p:spPr>
          <a:xfrm>
            <a:off x="5114350" y="4520250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7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t/>
            </a:r>
            <a:endParaRPr sz="631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1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gbc12c5bc93_2_46"/>
          <p:cNvSpPr txBox="1"/>
          <p:nvPr/>
        </p:nvSpPr>
        <p:spPr>
          <a:xfrm>
            <a:off x="5225800" y="4150000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71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Pain points</a:t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894375" y="1660650"/>
            <a:ext cx="49977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HTML - niveau 2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CSS - niveau 2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JavaScript - niveau 2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 UML  - niveau 1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Maquillage</a:t>
            </a:r>
            <a:r>
              <a:rPr lang="fr" sz="2200"/>
              <a:t> - </a:t>
            </a:r>
            <a:r>
              <a:rPr lang="fr" sz="2200"/>
              <a:t>niveau 1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Gestion de projet </a:t>
            </a:r>
            <a:r>
              <a:rPr lang="fr" sz="2200"/>
              <a:t>- niveau 1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85050" y="227725"/>
            <a:ext cx="4195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600"/>
              <a:t>Conception</a:t>
            </a:r>
            <a:endParaRPr sz="4600"/>
          </a:p>
        </p:txBody>
      </p:sp>
      <p:sp>
        <p:nvSpPr>
          <p:cNvPr id="159" name="Google Shape;159;p5"/>
          <p:cNvSpPr txBox="1"/>
          <p:nvPr/>
        </p:nvSpPr>
        <p:spPr>
          <a:xfrm>
            <a:off x="243725" y="1996200"/>
            <a:ext cx="4486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lang="fr" sz="19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Accueil </a:t>
            </a:r>
            <a:endParaRPr sz="19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lang="fr" sz="19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Page Contact</a:t>
            </a:r>
            <a:endParaRPr sz="19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rPr lang="fr" sz="19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à propos de nous</a:t>
            </a:r>
            <a:endParaRPr sz="19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782125" y="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Réalisation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