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Montserrat Light"/>
      <p:regular r:id="rId28"/>
      <p:bold r:id="rId29"/>
      <p:italic r:id="rId30"/>
      <p:boldItalic r:id="rId31"/>
    </p:embeddedFont>
    <p:embeddedFont>
      <p:font typeface="Montserrat ExtraLight"/>
      <p:regular r:id="rId32"/>
      <p:bold r:id="rId33"/>
      <p:italic r:id="rId34"/>
      <p:boldItalic r:id="rId35"/>
    </p:embeddedFont>
    <p:embeddedFont>
      <p:font typeface="Montserrat Thin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Light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Light-boldItalic.fntdata"/><Relationship Id="rId30" Type="http://schemas.openxmlformats.org/officeDocument/2006/relationships/font" Target="fonts/MontserratLight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ExtraLigh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ExtraLigh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Extra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ExtraLight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Thin-bold.fntdata"/><Relationship Id="rId14" Type="http://schemas.openxmlformats.org/officeDocument/2006/relationships/slide" Target="slides/slide9.xml"/><Relationship Id="rId36" Type="http://schemas.openxmlformats.org/officeDocument/2006/relationships/font" Target="fonts/MontserratThin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Thin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Thin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9f285dea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9f285dea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9f285dea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9f285dea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9f285dea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9f285dea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9f285dea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9f285dea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9f285dea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9f285dea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9f285dea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9f285dea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9f285dea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9f285dea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a08bf826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a08bf826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9f53b86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9f53b86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9f285dea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9f285dea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a08bf826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a08bf826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a08bf826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a08bf826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9f285dea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9f285dea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9d86e61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9d86e61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9f285de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9f285de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9f285dea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9f285de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9f285dea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9f285dea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4C11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edium.com/nyc-design/ux-ui-design-process-for-beginner-753952bb224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0">
                <a:solidFill>
                  <a:srgbClr val="EAD1DC"/>
                </a:solidFill>
                <a:latin typeface="Montserrat"/>
                <a:ea typeface="Montserrat"/>
                <a:cs typeface="Montserrat"/>
                <a:sym typeface="Montserrat"/>
              </a:rPr>
              <a:t>UX</a:t>
            </a:r>
            <a:r>
              <a:rPr lang="fr" sz="6000">
                <a:solidFill>
                  <a:srgbClr val="EAD1D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6000">
                <a:solidFill>
                  <a:srgbClr val="EAD1DC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PROCESS</a:t>
            </a:r>
            <a:endParaRPr sz="6000">
              <a:solidFill>
                <a:srgbClr val="EAD1DC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31925" y="3022700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AD1DC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B O U C H L O U C H     Y A S S I N</a:t>
            </a:r>
            <a:endParaRPr>
              <a:solidFill>
                <a:srgbClr val="EAD1DC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60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>
                <a:solidFill>
                  <a:srgbClr val="EAD1DC"/>
                </a:solidFill>
              </a:rPr>
              <a:t>L'idéation est une méthode interactive et collaborative pour explorer toutes les solutions possibles, bonnes et mauvaises, avant de préciser avec quelles </a:t>
            </a:r>
            <a:r>
              <a:rPr lang="fr" sz="2400">
                <a:solidFill>
                  <a:srgbClr val="EAD1DC"/>
                </a:solidFill>
              </a:rPr>
              <a:t>idées</a:t>
            </a:r>
            <a:r>
              <a:rPr lang="fr" sz="2400">
                <a:solidFill>
                  <a:srgbClr val="EAD1DC"/>
                </a:solidFill>
              </a:rPr>
              <a:t> on va avancer.</a:t>
            </a:r>
            <a:endParaRPr sz="2400">
              <a:solidFill>
                <a:srgbClr val="EAD1DC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442850" y="2952750"/>
            <a:ext cx="27003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Brainstorming</a:t>
            </a:r>
            <a:endParaRPr b="1" sz="2100">
              <a:solidFill>
                <a:srgbClr val="4C1130"/>
              </a:solidFill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3298375" y="2952750"/>
            <a:ext cx="27003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Sketching</a:t>
            </a:r>
            <a:endParaRPr b="1" sz="2100">
              <a:solidFill>
                <a:srgbClr val="4C1130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42850" y="3702750"/>
            <a:ext cx="27003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Références</a:t>
            </a:r>
            <a:endParaRPr b="1" sz="2100">
              <a:solidFill>
                <a:srgbClr val="4C1130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6136675" y="2952750"/>
            <a:ext cx="27003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Moodboard</a:t>
            </a:r>
            <a:endParaRPr b="1" sz="21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2296377" y="744575"/>
            <a:ext cx="6535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>
                <a:solidFill>
                  <a:srgbClr val="EAD1DC"/>
                </a:solidFill>
                <a:latin typeface="Montserrat"/>
                <a:ea typeface="Montserrat"/>
                <a:cs typeface="Montserrat"/>
                <a:sym typeface="Montserrat"/>
              </a:rPr>
              <a:t>PROTOTYPE</a:t>
            </a:r>
            <a:endParaRPr sz="6000">
              <a:solidFill>
                <a:srgbClr val="EAD1D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2350175" y="2834125"/>
            <a:ext cx="648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27BA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Make it simple</a:t>
            </a:r>
            <a:endParaRPr>
              <a:solidFill>
                <a:srgbClr val="C27BA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0" y="80575"/>
            <a:ext cx="2296450" cy="5250950"/>
          </a:xfrm>
          <a:prstGeom prst="flowChartManualInpu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255175" y="1213775"/>
            <a:ext cx="2041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0">
                <a:solidFill>
                  <a:srgbClr val="4C1130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04</a:t>
            </a:r>
            <a:endParaRPr sz="10000">
              <a:solidFill>
                <a:srgbClr val="4C1130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60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>
                <a:solidFill>
                  <a:srgbClr val="EAD1DC"/>
                </a:solidFill>
              </a:rPr>
              <a:t>Un prototype est une simulation du produit final. essentiellement c'est une version du produit qui nous rapproche le plus possible d'une bonne représentation d'une application ou d'un site Web.</a:t>
            </a:r>
            <a:endParaRPr sz="2400">
              <a:solidFill>
                <a:srgbClr val="EAD1DC"/>
              </a:solidFill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442850" y="2952750"/>
            <a:ext cx="27003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User Flow</a:t>
            </a:r>
            <a:endParaRPr b="1" sz="2100">
              <a:solidFill>
                <a:srgbClr val="4C1130"/>
              </a:solidFill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3298375" y="2952750"/>
            <a:ext cx="27003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Paper Prototype</a:t>
            </a:r>
            <a:endParaRPr b="1" sz="2100">
              <a:solidFill>
                <a:srgbClr val="4C1130"/>
              </a:solidFill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442850" y="3702750"/>
            <a:ext cx="55557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Interactive Prototype</a:t>
            </a:r>
            <a:endParaRPr b="1" sz="2100">
              <a:solidFill>
                <a:srgbClr val="4C1130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6136675" y="2952750"/>
            <a:ext cx="27003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Wireframes</a:t>
            </a:r>
            <a:endParaRPr b="1" sz="21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2296377" y="744575"/>
            <a:ext cx="6535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>
                <a:solidFill>
                  <a:srgbClr val="EAD1DC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6000">
              <a:solidFill>
                <a:srgbClr val="EAD1D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2350175" y="2834125"/>
            <a:ext cx="648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27BA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Data Don’t Lie</a:t>
            </a:r>
            <a:endParaRPr>
              <a:solidFill>
                <a:srgbClr val="C27BA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0" y="80575"/>
            <a:ext cx="2296450" cy="5250950"/>
          </a:xfrm>
          <a:prstGeom prst="flowChartManualInpu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255175" y="1213775"/>
            <a:ext cx="2041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0">
                <a:solidFill>
                  <a:srgbClr val="4C1130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05</a:t>
            </a:r>
            <a:endParaRPr sz="10000">
              <a:solidFill>
                <a:srgbClr val="4C1130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60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>
                <a:solidFill>
                  <a:srgbClr val="EAD1DC"/>
                </a:solidFill>
              </a:rPr>
              <a:t>présenter les idées aux utilisateurs, obtenir leurs commentaires et affiner le design, il est important de comprendre que plus vous testez tôt, plus il est facile d'apporter des modifications.</a:t>
            </a:r>
            <a:endParaRPr sz="2400">
              <a:solidFill>
                <a:srgbClr val="EAD1DC"/>
              </a:solidFill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442850" y="2952750"/>
            <a:ext cx="27003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Usability test</a:t>
            </a:r>
            <a:endParaRPr b="1" sz="2100">
              <a:solidFill>
                <a:srgbClr val="4C1130"/>
              </a:solidFill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3298375" y="2952750"/>
            <a:ext cx="27003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Track Usage</a:t>
            </a:r>
            <a:endParaRPr b="1" sz="2100">
              <a:solidFill>
                <a:srgbClr val="4C1130"/>
              </a:solidFill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2850" y="3702750"/>
            <a:ext cx="55557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Accessibility</a:t>
            </a:r>
            <a:r>
              <a:rPr b="1" lang="fr" sz="2100">
                <a:solidFill>
                  <a:srgbClr val="4C1130"/>
                </a:solidFill>
              </a:rPr>
              <a:t> Evaluation</a:t>
            </a:r>
            <a:endParaRPr b="1" sz="2100">
              <a:solidFill>
                <a:srgbClr val="4C1130"/>
              </a:solidFill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6136675" y="2952750"/>
            <a:ext cx="27003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Review Metrics</a:t>
            </a:r>
            <a:endParaRPr b="1" sz="21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ctrTitle"/>
          </p:nvPr>
        </p:nvSpPr>
        <p:spPr>
          <a:xfrm>
            <a:off x="2296377" y="744575"/>
            <a:ext cx="6535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>
                <a:solidFill>
                  <a:srgbClr val="EAD1DC"/>
                </a:solidFill>
                <a:latin typeface="Montserrat"/>
                <a:ea typeface="Montserrat"/>
                <a:cs typeface="Montserrat"/>
                <a:sym typeface="Montserrat"/>
              </a:rPr>
              <a:t>LAUNCH</a:t>
            </a:r>
            <a:endParaRPr sz="6000">
              <a:solidFill>
                <a:srgbClr val="EAD1D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subTitle"/>
          </p:nvPr>
        </p:nvSpPr>
        <p:spPr>
          <a:xfrm>
            <a:off x="2350175" y="2834125"/>
            <a:ext cx="648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27BA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Repeat</a:t>
            </a:r>
            <a:endParaRPr>
              <a:solidFill>
                <a:srgbClr val="C27BA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0" y="80575"/>
            <a:ext cx="2296450" cy="5250950"/>
          </a:xfrm>
          <a:prstGeom prst="flowChartManualInpu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255175" y="1213775"/>
            <a:ext cx="2041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0">
                <a:solidFill>
                  <a:srgbClr val="4C1130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06</a:t>
            </a:r>
            <a:endParaRPr sz="10000">
              <a:solidFill>
                <a:srgbClr val="4C1130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60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>
                <a:solidFill>
                  <a:srgbClr val="EAD1DC"/>
                </a:solidFill>
              </a:rPr>
              <a:t>votre travail en tant que  ux designer ne s'arrête pas à la sortie d'un produit. UX est un processus continu qui se poursuit aussi longtemps qu'un produit sera utilisé par les gens.</a:t>
            </a:r>
            <a:endParaRPr sz="2400">
              <a:solidFill>
                <a:srgbClr val="EAD1DC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442850" y="2952750"/>
            <a:ext cx="27003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User Feedback</a:t>
            </a:r>
            <a:endParaRPr b="1" sz="2100">
              <a:solidFill>
                <a:srgbClr val="4C1130"/>
              </a:solidFill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3298375" y="2952750"/>
            <a:ext cx="27003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Data Analysis</a:t>
            </a:r>
            <a:endParaRPr b="1" sz="2100">
              <a:solidFill>
                <a:srgbClr val="4C1130"/>
              </a:solidFill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6136675" y="2952750"/>
            <a:ext cx="27003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A/B Testing</a:t>
            </a:r>
            <a:endParaRPr b="1" sz="21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AD1DC"/>
                </a:solidFill>
              </a:rPr>
              <a:t>EXEMPLE : SITE DE </a:t>
            </a:r>
            <a:r>
              <a:rPr lang="fr">
                <a:solidFill>
                  <a:srgbClr val="EAD1DC"/>
                </a:solidFill>
              </a:rPr>
              <a:t>PRÉSENTATION / ZAGOURA </a:t>
            </a:r>
            <a:r>
              <a:rPr lang="fr">
                <a:solidFill>
                  <a:srgbClr val="EAD1DC"/>
                </a:solidFill>
              </a:rPr>
              <a:t> </a:t>
            </a:r>
            <a:endParaRPr>
              <a:solidFill>
                <a:srgbClr val="EAD1DC"/>
              </a:solidFill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C27BA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01 Understand</a:t>
            </a:r>
            <a:endParaRPr sz="2800">
              <a:solidFill>
                <a:srgbClr val="C27BA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C27BA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EAD1DC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Les utilisateurs ciblés : </a:t>
            </a:r>
            <a:endParaRPr sz="2800">
              <a:solidFill>
                <a:srgbClr val="EAD1D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EAD1D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EAD1DC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tous les gens intéressés par le voyages, le désert et l'aventure à partir de 16 ans</a:t>
            </a:r>
            <a:endParaRPr sz="2800">
              <a:solidFill>
                <a:srgbClr val="EAD1D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C27BA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ctrTitle"/>
          </p:nvPr>
        </p:nvSpPr>
        <p:spPr>
          <a:xfrm>
            <a:off x="2296450" y="1189700"/>
            <a:ext cx="6535800" cy="30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4C1130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MEDIUM.COM</a:t>
            </a:r>
            <a:endParaRPr sz="3000">
              <a:solidFill>
                <a:srgbClr val="4C11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0" y="80575"/>
            <a:ext cx="2296450" cy="5250950"/>
          </a:xfrm>
          <a:prstGeom prst="flowChartManualInput">
            <a:avLst/>
          </a:prstGeom>
          <a:solidFill>
            <a:srgbClr val="4C11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 txBox="1"/>
          <p:nvPr/>
        </p:nvSpPr>
        <p:spPr>
          <a:xfrm rot="-5400000">
            <a:off x="-447775" y="2365650"/>
            <a:ext cx="4254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600">
                <a:solidFill>
                  <a:srgbClr val="EAD1DC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RÉFÉRENCES</a:t>
            </a:r>
            <a:endParaRPr sz="4600">
              <a:solidFill>
                <a:srgbClr val="EAD1DC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113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296450" y="811100"/>
            <a:ext cx="6535800" cy="34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EAD1DC"/>
                </a:solidFill>
              </a:rPr>
              <a:t>L'expérience utilisateur UX  correspond aux émotions et aux attitudes d'une personne face à l'utilisation d'un produit, d'un système ou d'un service particulier.</a:t>
            </a:r>
            <a:endParaRPr sz="2400">
              <a:solidFill>
                <a:srgbClr val="EAD1D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AD1D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EAD1D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AD1D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0" y="80575"/>
            <a:ext cx="2296450" cy="5250950"/>
          </a:xfrm>
          <a:prstGeom prst="flowChartManualInpu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 rot="-5400000">
            <a:off x="-754175" y="2428700"/>
            <a:ext cx="4235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300">
                <a:solidFill>
                  <a:srgbClr val="4C1130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DÉFINITION</a:t>
            </a:r>
            <a:endParaRPr sz="5400">
              <a:solidFill>
                <a:srgbClr val="4C1130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62" y="0"/>
            <a:ext cx="771946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390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>
                <a:solidFill>
                  <a:srgbClr val="EAD1DC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Mind Map</a:t>
            </a:r>
            <a:endParaRPr sz="6000">
              <a:solidFill>
                <a:srgbClr val="EAD1D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2296450" y="1189700"/>
            <a:ext cx="6535800" cy="30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EAD1DC"/>
                </a:solidFill>
                <a:latin typeface="Montserrat"/>
                <a:ea typeface="Montserrat"/>
                <a:cs typeface="Montserrat"/>
                <a:sym typeface="Montserrat"/>
              </a:rPr>
              <a:t>01		UNDERSTAND</a:t>
            </a:r>
            <a:endParaRPr sz="3000">
              <a:solidFill>
                <a:srgbClr val="EAD1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EAD1DC"/>
                </a:solidFill>
                <a:latin typeface="Montserrat"/>
                <a:ea typeface="Montserrat"/>
                <a:cs typeface="Montserrat"/>
                <a:sym typeface="Montserrat"/>
              </a:rPr>
              <a:t>02	EMPATHIZE</a:t>
            </a:r>
            <a:endParaRPr sz="3000">
              <a:solidFill>
                <a:srgbClr val="EAD1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EAD1DC"/>
                </a:solidFill>
                <a:latin typeface="Montserrat"/>
                <a:ea typeface="Montserrat"/>
                <a:cs typeface="Montserrat"/>
                <a:sym typeface="Montserrat"/>
              </a:rPr>
              <a:t>03	IDEATE</a:t>
            </a:r>
            <a:endParaRPr sz="3000">
              <a:solidFill>
                <a:srgbClr val="EAD1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EAD1DC"/>
                </a:solidFill>
                <a:latin typeface="Montserrat"/>
                <a:ea typeface="Montserrat"/>
                <a:cs typeface="Montserrat"/>
                <a:sym typeface="Montserrat"/>
              </a:rPr>
              <a:t>04	PROTOTYPE</a:t>
            </a:r>
            <a:endParaRPr sz="3000">
              <a:solidFill>
                <a:srgbClr val="EAD1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EAD1DC"/>
                </a:solidFill>
                <a:latin typeface="Montserrat"/>
                <a:ea typeface="Montserrat"/>
                <a:cs typeface="Montserrat"/>
                <a:sym typeface="Montserrat"/>
              </a:rPr>
              <a:t>05	TEST</a:t>
            </a:r>
            <a:endParaRPr sz="3000">
              <a:solidFill>
                <a:srgbClr val="EAD1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EAD1DC"/>
                </a:solidFill>
                <a:latin typeface="Montserrat"/>
                <a:ea typeface="Montserrat"/>
                <a:cs typeface="Montserrat"/>
                <a:sym typeface="Montserrat"/>
              </a:rPr>
              <a:t>06	LAUNCH</a:t>
            </a:r>
            <a:endParaRPr sz="3000">
              <a:solidFill>
                <a:srgbClr val="EAD1D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0" y="80575"/>
            <a:ext cx="2296450" cy="5250950"/>
          </a:xfrm>
          <a:prstGeom prst="flowChartManualInpu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 rot="-5400000">
            <a:off x="-684875" y="2359400"/>
            <a:ext cx="4235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200">
                <a:solidFill>
                  <a:srgbClr val="4C1130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PROCESS</a:t>
            </a:r>
            <a:endParaRPr sz="6200">
              <a:solidFill>
                <a:srgbClr val="4C1130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2296377" y="744575"/>
            <a:ext cx="6535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>
                <a:solidFill>
                  <a:srgbClr val="EAD1DC"/>
                </a:solidFill>
                <a:latin typeface="Montserrat"/>
                <a:ea typeface="Montserrat"/>
                <a:cs typeface="Montserrat"/>
                <a:sym typeface="Montserrat"/>
              </a:rPr>
              <a:t>UNDERSTAND</a:t>
            </a:r>
            <a:endParaRPr sz="6000">
              <a:solidFill>
                <a:srgbClr val="EAD1D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2350175" y="2834125"/>
            <a:ext cx="648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27BA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Meet the user</a:t>
            </a:r>
            <a:endParaRPr>
              <a:solidFill>
                <a:srgbClr val="C27BA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0" y="80575"/>
            <a:ext cx="2296450" cy="5250950"/>
          </a:xfrm>
          <a:prstGeom prst="flowChartManualInpu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55175" y="1213775"/>
            <a:ext cx="2041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0">
                <a:solidFill>
                  <a:srgbClr val="4C1130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01</a:t>
            </a:r>
            <a:endParaRPr sz="10000">
              <a:solidFill>
                <a:srgbClr val="4C1130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617750"/>
            <a:ext cx="8520600" cy="3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>
                <a:solidFill>
                  <a:srgbClr val="EAD1DC"/>
                </a:solidFill>
              </a:rPr>
              <a:t>Avant de vous lancer dans un projet, vous devez comprendre le problème de l'utilisateur et les objectifs de l'entreprise.</a:t>
            </a:r>
            <a:endParaRPr sz="2400">
              <a:solidFill>
                <a:srgbClr val="EAD1DC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388850" y="2598350"/>
            <a:ext cx="27003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User interview</a:t>
            </a:r>
            <a:endParaRPr b="1" sz="2100">
              <a:solidFill>
                <a:srgbClr val="4C1130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320575" y="2598350"/>
            <a:ext cx="27003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Questionnaire</a:t>
            </a:r>
            <a:endParaRPr b="1" sz="2100">
              <a:solidFill>
                <a:srgbClr val="4C1130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6252300" y="2598350"/>
            <a:ext cx="27003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Etude de marché</a:t>
            </a:r>
            <a:endParaRPr b="1" sz="2100">
              <a:solidFill>
                <a:srgbClr val="4C1130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88850" y="3348350"/>
            <a:ext cx="56319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Competitor Analysis</a:t>
            </a:r>
            <a:endParaRPr b="1" sz="21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>
                <a:solidFill>
                  <a:srgbClr val="EAD1DC"/>
                </a:solidFill>
                <a:latin typeface="Montserrat"/>
                <a:ea typeface="Montserrat"/>
                <a:cs typeface="Montserrat"/>
                <a:sym typeface="Montserrat"/>
              </a:rPr>
              <a:t>EMPATHIZE</a:t>
            </a:r>
            <a:endParaRPr sz="6000">
              <a:solidFill>
                <a:srgbClr val="EAD1D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2350175" y="2834125"/>
            <a:ext cx="648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27BA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be the user</a:t>
            </a:r>
            <a:endParaRPr>
              <a:solidFill>
                <a:srgbClr val="C27BA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0" y="80575"/>
            <a:ext cx="2296450" cy="5250950"/>
          </a:xfrm>
          <a:prstGeom prst="flowChartManualInpu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255175" y="1213775"/>
            <a:ext cx="2041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0">
                <a:solidFill>
                  <a:srgbClr val="4C1130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02</a:t>
            </a:r>
            <a:endParaRPr sz="10000">
              <a:solidFill>
                <a:srgbClr val="4C1130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60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>
                <a:solidFill>
                  <a:srgbClr val="EAD1DC"/>
                </a:solidFill>
              </a:rPr>
              <a:t>l'empathie est au cœur du design. sans une compréhension de ce que les autres voient, ressentent et expérimentent, Sans empathie le design est une tâche inutile.</a:t>
            </a:r>
            <a:endParaRPr sz="2400">
              <a:solidFill>
                <a:srgbClr val="EAD1DC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442850" y="2571750"/>
            <a:ext cx="27003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Personas</a:t>
            </a:r>
            <a:endParaRPr b="1" sz="2100">
              <a:solidFill>
                <a:srgbClr val="4C1130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3298375" y="2571750"/>
            <a:ext cx="27003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User Stories</a:t>
            </a:r>
            <a:endParaRPr b="1" sz="2100">
              <a:solidFill>
                <a:srgbClr val="4C1130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298375" y="3321750"/>
            <a:ext cx="27003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Storyboards</a:t>
            </a:r>
            <a:endParaRPr b="1" sz="2100">
              <a:solidFill>
                <a:srgbClr val="4C1130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42850" y="3321750"/>
            <a:ext cx="27003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User Scenarios</a:t>
            </a:r>
            <a:endParaRPr b="1" sz="2100">
              <a:solidFill>
                <a:srgbClr val="4C1130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42850" y="4071750"/>
            <a:ext cx="55557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Customer Journey Map</a:t>
            </a:r>
            <a:endParaRPr b="1" sz="2100">
              <a:solidFill>
                <a:srgbClr val="4C1130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136675" y="2571750"/>
            <a:ext cx="2700300" cy="507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4C1130"/>
                </a:solidFill>
              </a:rPr>
              <a:t>Empathy Map</a:t>
            </a:r>
            <a:endParaRPr b="1" sz="21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2296377" y="744575"/>
            <a:ext cx="6535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>
                <a:solidFill>
                  <a:srgbClr val="EAD1DC"/>
                </a:solidFill>
                <a:latin typeface="Montserrat"/>
                <a:ea typeface="Montserrat"/>
                <a:cs typeface="Montserrat"/>
                <a:sym typeface="Montserrat"/>
              </a:rPr>
              <a:t>IDEATE</a:t>
            </a:r>
            <a:endParaRPr sz="6000">
              <a:solidFill>
                <a:srgbClr val="EAD1D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350175" y="2834125"/>
            <a:ext cx="648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27BA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Find Solutions</a:t>
            </a:r>
            <a:endParaRPr>
              <a:solidFill>
                <a:srgbClr val="C27BA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0" y="80575"/>
            <a:ext cx="2296450" cy="5250950"/>
          </a:xfrm>
          <a:prstGeom prst="flowChartManualInpu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255175" y="1213775"/>
            <a:ext cx="2041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0">
                <a:solidFill>
                  <a:srgbClr val="4C1130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03</a:t>
            </a:r>
            <a:endParaRPr sz="10000">
              <a:solidFill>
                <a:srgbClr val="4C1130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