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6554B-AD96-45B2-A311-D4A0C438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E4DC0A-EABF-436A-9710-F84F1AC69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E2D136-5E78-4810-A012-4D5108C7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23C8-1565-4585-96B2-3275469BBF1A}" type="datetimeFigureOut">
              <a:rPr lang="fr-MA" smtClean="0"/>
              <a:t>03/01/2022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87CE85-14DC-4EBB-B88F-0F9CB8B8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F545BC-CD56-4023-9D97-5CE726BF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8ADA-7B68-4027-A194-5DCDBDC7216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3982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68C46-BA01-4D9D-A3CA-6A82A851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E408C1-CF17-438B-BA0E-238F63F01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5BC53-7017-4F6E-A38D-F2ADA7F3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23C8-1565-4585-96B2-3275469BBF1A}" type="datetimeFigureOut">
              <a:rPr lang="fr-MA" smtClean="0"/>
              <a:t>03/01/2022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F6C07C-62CE-447F-A16B-C51188A3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CE802E-6081-4DED-8946-EC22F8A3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8ADA-7B68-4027-A194-5DCDBDC7216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0295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95CF82-485B-46D3-9ACE-57808F6E4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669770-107C-42F6-8C78-C0B361CE8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1630A1-1C2A-44C4-86FC-20C61C03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23C8-1565-4585-96B2-3275469BBF1A}" type="datetimeFigureOut">
              <a:rPr lang="fr-MA" smtClean="0"/>
              <a:t>03/01/2022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5A262F-819E-407D-B689-0EFFC3D3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54971-FCD5-4D60-89C3-7502D573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8ADA-7B68-4027-A194-5DCDBDC7216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28215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50EB2-B708-4161-B993-C7909E51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C097D-B101-4463-BDAD-3266BAF4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96F229-EF9B-4DA7-A2EF-229236D5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23C8-1565-4585-96B2-3275469BBF1A}" type="datetimeFigureOut">
              <a:rPr lang="fr-MA" smtClean="0"/>
              <a:t>03/01/2022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1EA67-639B-4295-ACAD-A868FAD7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689D4-312F-451A-AC41-BD45B7CD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8ADA-7B68-4027-A194-5DCDBDC7216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186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311F7-83D0-4556-8B0E-F056521F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E1EDFC-7CB1-4131-B8D2-CA134D90A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5AE80-AC4D-4AEA-986D-166E0FDB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23C8-1565-4585-96B2-3275469BBF1A}" type="datetimeFigureOut">
              <a:rPr lang="fr-MA" smtClean="0"/>
              <a:t>03/01/2022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C93D55-DAE5-4D7D-BEA6-8EB370BA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4D5C6-E596-489A-9047-C2F16A6F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8ADA-7B68-4027-A194-5DCDBDC7216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4974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DEE1B-C69A-443A-9698-52A8ED0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A3861-5100-4CDC-9AF7-D9DDE1F16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E873FD-4444-49A5-BD79-F0D43C6AD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3805F9-D7A2-409C-A9C4-53C6922E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23C8-1565-4585-96B2-3275469BBF1A}" type="datetimeFigureOut">
              <a:rPr lang="fr-MA" smtClean="0"/>
              <a:t>03/01/2022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3DCB5E-09AE-4E71-9599-4C71F001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76296A-E62E-4A3B-A5BB-7A08F514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8ADA-7B68-4027-A194-5DCDBDC7216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906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14A6F-CA62-4ECE-87E5-C12D0276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E85D1-4505-43CE-9ED4-9F3F6ABD7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71F2CF-7E92-4D5D-BC37-0DB45BD57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2F2409-CF75-47EA-9336-193575A6A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8EE246-1167-4EDA-A7A2-0489EE331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C0AB52-9208-47B7-B226-63981AAF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23C8-1565-4585-96B2-3275469BBF1A}" type="datetimeFigureOut">
              <a:rPr lang="fr-MA" smtClean="0"/>
              <a:t>03/01/2022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EE6F16-389E-4DFD-B8DF-8E20CD2E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37FE1F-97B0-4124-956A-DCECD5BD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8ADA-7B68-4027-A194-5DCDBDC7216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2081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78E85-94B3-4DC0-9083-5F91D2C5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5AE7EA-A560-43EE-AE9E-97983D5D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23C8-1565-4585-96B2-3275469BBF1A}" type="datetimeFigureOut">
              <a:rPr lang="fr-MA" smtClean="0"/>
              <a:t>03/01/2022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B7B44C-11D6-4AE6-9390-DE0F0DE1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A7480E-B9CA-4A6D-AA51-91BC75BC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8ADA-7B68-4027-A194-5DCDBDC7216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1467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28674C-8919-41C0-9373-54793EE8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23C8-1565-4585-96B2-3275469BBF1A}" type="datetimeFigureOut">
              <a:rPr lang="fr-MA" smtClean="0"/>
              <a:t>03/01/2022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9899A2-549C-4E6E-ADDC-ADBA6550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86E190-349E-4AE2-9896-E41F83A5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8ADA-7B68-4027-A194-5DCDBDC7216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82613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C011F-516A-4DDB-8E95-5030C1CE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EFE50-E128-45A7-A24F-C5DAD3DA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5E2FD4-26A5-4CE9-BD2F-149D67A8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3A2B75-89ED-4673-9587-4BB23840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23C8-1565-4585-96B2-3275469BBF1A}" type="datetimeFigureOut">
              <a:rPr lang="fr-MA" smtClean="0"/>
              <a:t>03/01/2022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0CC48D-449D-4B2A-A2C2-91BE6EF8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4C65C-26C0-429F-98AD-E479AF3D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8ADA-7B68-4027-A194-5DCDBDC7216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97045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22696-2898-4BA6-9731-68A1FD1C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724BBB-E7B0-4324-A3B7-C365C0645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A9CA0C-5E2C-4CB7-9641-EB99EBAE5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A30FED-CA20-41BA-9EFB-D8D6527E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23C8-1565-4585-96B2-3275469BBF1A}" type="datetimeFigureOut">
              <a:rPr lang="fr-MA" smtClean="0"/>
              <a:t>03/01/2022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629F69-766E-4C74-8486-95FEEB31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F24E49-0465-4319-AC49-6B381056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8ADA-7B68-4027-A194-5DCDBDC7216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6043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8CF21B-5621-4BF1-A5AE-099BC240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8DA61-1072-4FCF-B604-421221BF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223A92-AE1B-4BAB-83DE-44C393BF3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923C8-1565-4585-96B2-3275469BBF1A}" type="datetimeFigureOut">
              <a:rPr lang="fr-MA" smtClean="0"/>
              <a:t>03/01/2022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06A25-D0CD-4C47-90D7-52DCFD1E7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FEBB7-2EB5-4D83-979B-BDA43D069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8ADA-7B68-4027-A194-5DCDBDC7216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3780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4EB66B-A925-4D2F-83B2-99F3DCF79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5440" y="4077356"/>
            <a:ext cx="9761220" cy="1952942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pandas: permet de manipuler aisément les données d'une série ou d'un </a:t>
            </a:r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est la principale bibliothèque d'outils dédiés au machine </a:t>
            </a:r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kmeans,svm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...) et à la data-science dans l'univers Python. (les méthodes de </a:t>
            </a:r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pickle: importer/exporter un model ML qui est déjà sauvegardé dans un autre fichier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dispose d'un grand nombre de fonctions mathématiques qui peuvent être appliquées directement à un tableau.</a:t>
            </a:r>
          </a:p>
          <a:p>
            <a:endParaRPr lang="fr-M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F2E1B2-6DDA-4AB4-9DA0-16C63606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" y="901382"/>
            <a:ext cx="7795260" cy="28346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E8D09C7-122D-4279-824E-EAA94D932D0D}"/>
              </a:ext>
            </a:extLst>
          </p:cNvPr>
          <p:cNvSpPr txBox="1"/>
          <p:nvPr/>
        </p:nvSpPr>
        <p:spPr>
          <a:xfrm>
            <a:off x="3810000" y="3459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Roboto" panose="02000000000000000000" pitchFamily="2" charset="0"/>
              </a:rPr>
              <a:t>IMPORTER LES LIBRAIRIES NECESSAIRES</a:t>
            </a:r>
          </a:p>
        </p:txBody>
      </p:sp>
    </p:spTree>
    <p:extLst>
      <p:ext uri="{BB962C8B-B14F-4D97-AF65-F5344CB8AC3E}">
        <p14:creationId xmlns:p14="http://schemas.microsoft.com/office/powerpoint/2010/main" val="363057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842D825-6E85-4219-A38D-41C62653D7AB}"/>
              </a:ext>
            </a:extLst>
          </p:cNvPr>
          <p:cNvSpPr txBox="1"/>
          <p:nvPr/>
        </p:nvSpPr>
        <p:spPr>
          <a:xfrm>
            <a:off x="1394221" y="796418"/>
            <a:ext cx="940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Roboto" panose="02000000000000000000" pitchFamily="2" charset="0"/>
              </a:rPr>
              <a:t>EXPLICATION DU CODE APRES L’APPLICATION DE LA METHODE K_MEANS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55D297-CF28-4767-A395-A4C3D6560B97}"/>
              </a:ext>
            </a:extLst>
          </p:cNvPr>
          <p:cNvSpPr txBox="1"/>
          <p:nvPr/>
        </p:nvSpPr>
        <p:spPr>
          <a:xfrm>
            <a:off x="1508758" y="1730148"/>
            <a:ext cx="8641082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L'algorithme </a:t>
            </a:r>
            <a:r>
              <a:rPr lang="fr-FR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fr-FR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 un algorithme itératif qui divise un groupe de n ensembles de données en k sous-groupes/clusters en fonction de la similitude et de leur distance moyenne par rapport au centroïde de ce sous-groupe particulier/formé.</a:t>
            </a:r>
            <a:endParaRPr lang="fr-MA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D9163-2757-4CF6-928F-682CA0D24A31}"/>
              </a:ext>
            </a:extLst>
          </p:cNvPr>
          <p:cNvSpPr txBox="1"/>
          <p:nvPr/>
        </p:nvSpPr>
        <p:spPr>
          <a:xfrm>
            <a:off x="1508758" y="2894710"/>
            <a:ext cx="864108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K, voici le nombre prédéfini de clusters à former par l'algorithme. Si K=3, cela signifie que le nombre de clusters à former à partir de l'ensemble de données est de 3</a:t>
            </a:r>
            <a:endParaRPr lang="fr-MA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3AC04D3-49AF-4954-A70F-BE82D4D92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10" y="3645217"/>
            <a:ext cx="736473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69F72B-E67C-4119-A170-BC99F7241E25}"/>
              </a:ext>
            </a:extLst>
          </p:cNvPr>
          <p:cNvSpPr txBox="1"/>
          <p:nvPr/>
        </p:nvSpPr>
        <p:spPr>
          <a:xfrm>
            <a:off x="1356362" y="1644940"/>
            <a:ext cx="90068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fonctionnement de l'algorithme K-</a:t>
            </a:r>
            <a:r>
              <a:rPr lang="fr-M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expliqué dans les étapes ci-dessous :</a:t>
            </a:r>
          </a:p>
          <a:p>
            <a:endParaRPr lang="fr-M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M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1 : 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Sélectionnez la valeur de K, pour décider du nombre de clusters à former.</a:t>
            </a:r>
          </a:p>
          <a:p>
            <a:endParaRPr lang="fr-M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M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2 : 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Sélectionnez des points K aléatoires qui serviront de centroïdes.</a:t>
            </a:r>
          </a:p>
          <a:p>
            <a:endParaRPr lang="fr-M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M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3 : 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Attribuez chaque point de données, en fonction de leur distance par rapport aux points sélectionnés au hasard (centre de gravité), au centre de gravité le plus proche/le plus proche qui formera les groupes prédéfinis.</a:t>
            </a:r>
          </a:p>
          <a:p>
            <a:endParaRPr lang="fr-M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M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4 : 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placez un nouveau centroïde de chaque cluster.</a:t>
            </a:r>
          </a:p>
          <a:p>
            <a:endParaRPr lang="fr-M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M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5 : 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répétez l'étape n°3, qui réaffecte chaque point de données au nouveau centroïde le plus proche de chaque cluster.</a:t>
            </a:r>
          </a:p>
          <a:p>
            <a:endParaRPr lang="fr-M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M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6 : </a:t>
            </a:r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une réaffectation se produit, passez à l'étape 4, sinon passez à l'étape 7.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418529-CD5F-4774-A22A-D6EC73031A54}"/>
              </a:ext>
            </a:extLst>
          </p:cNvPr>
          <p:cNvSpPr txBox="1"/>
          <p:nvPr/>
        </p:nvSpPr>
        <p:spPr>
          <a:xfrm>
            <a:off x="3429000" y="7664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i="0" dirty="0">
                <a:effectLst/>
                <a:latin typeface="Roboto" panose="02000000000000000000" pitchFamily="2" charset="0"/>
              </a:rPr>
              <a:t>ETAPES DE L’ALGORITHMES K_MEANS </a:t>
            </a:r>
          </a:p>
        </p:txBody>
      </p:sp>
    </p:spTree>
    <p:extLst>
      <p:ext uri="{BB962C8B-B14F-4D97-AF65-F5344CB8AC3E}">
        <p14:creationId xmlns:p14="http://schemas.microsoft.com/office/powerpoint/2010/main" val="303601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E4C8324-08B6-471C-BB20-4F6DE69B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473517"/>
            <a:ext cx="7621509" cy="216122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24C71B3-340B-4667-98C6-74078A4F790A}"/>
              </a:ext>
            </a:extLst>
          </p:cNvPr>
          <p:cNvSpPr txBox="1"/>
          <p:nvPr/>
        </p:nvSpPr>
        <p:spPr>
          <a:xfrm>
            <a:off x="3589020" y="3937754"/>
            <a:ext cx="609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MA" sz="1900" b="1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y_predicted</a:t>
            </a:r>
            <a:r>
              <a:rPr lang="fr-MA" sz="19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fr-MA" sz="1900" b="1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kmeans.labels</a:t>
            </a:r>
            <a:r>
              <a:rPr lang="fr-MA" sz="19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  </a:t>
            </a:r>
            <a:r>
              <a:rPr lang="fr-MA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ça va permettre d’attribuer à chaque type de fleur une valeur compris entre 0 à 2 vu qu’il existe 3 types de fleurs </a:t>
            </a:r>
            <a:r>
              <a:rPr lang="fr-MA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fr-MA" sz="19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VIRGINICA</a:t>
            </a:r>
            <a:r>
              <a:rPr lang="fr-MA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fr-MA" sz="19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fr-MA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, ‘</a:t>
            </a:r>
            <a:r>
              <a:rPr lang="fr-MA" sz="19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VERSICOLOR</a:t>
            </a:r>
            <a:r>
              <a:rPr lang="fr-MA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C4D12-4228-4FC8-ACCE-B8ECEF0BEA37}"/>
              </a:ext>
            </a:extLst>
          </p:cNvPr>
          <p:cNvSpPr txBox="1"/>
          <p:nvPr/>
        </p:nvSpPr>
        <p:spPr>
          <a:xfrm>
            <a:off x="1394221" y="796418"/>
            <a:ext cx="940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dirty="0">
                <a:latin typeface="Roboto" panose="02000000000000000000" pitchFamily="2" charset="0"/>
              </a:rPr>
              <a:t>LA METHODE K_MEANS </a:t>
            </a:r>
            <a:endParaRPr lang="fr-FR" sz="2000" b="1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3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869A4C-917F-4534-BEBD-0F91D3EC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951545"/>
            <a:ext cx="5795963" cy="23707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71D3A6-A9E7-496C-ABD9-A8120F4D5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28" y="951545"/>
            <a:ext cx="5795963" cy="23707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3DF57D4-278A-47FD-8963-8189871CE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18" y="3429000"/>
            <a:ext cx="4114800" cy="32416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20F7EBC-FDF7-483B-B305-B291EB702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105" y="3429000"/>
            <a:ext cx="4047408" cy="287178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1A0958F-7133-406A-94BC-DE55B0B80970}"/>
              </a:ext>
            </a:extLst>
          </p:cNvPr>
          <p:cNvSpPr txBox="1"/>
          <p:nvPr/>
        </p:nvSpPr>
        <p:spPr>
          <a:xfrm>
            <a:off x="1912381" y="298039"/>
            <a:ext cx="940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Roboto" panose="02000000000000000000" pitchFamily="2" charset="0"/>
              </a:rPr>
              <a:t>LA CLASSIFICATION DES FLEURS AVEC LA METHODE K_MEANS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E701FE-33B1-412F-ADA1-6DA5E612701E}"/>
              </a:ext>
            </a:extLst>
          </p:cNvPr>
          <p:cNvSpPr txBox="1"/>
          <p:nvPr/>
        </p:nvSpPr>
        <p:spPr>
          <a:xfrm>
            <a:off x="3936563" y="575154"/>
            <a:ext cx="40312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RESULTATS DE CLUSTERING</a:t>
            </a:r>
          </a:p>
        </p:txBody>
      </p:sp>
    </p:spTree>
    <p:extLst>
      <p:ext uri="{BB962C8B-B14F-4D97-AF65-F5344CB8AC3E}">
        <p14:creationId xmlns:p14="http://schemas.microsoft.com/office/powerpoint/2010/main" val="228495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D5C1D98-9B88-441A-B48C-5E0D6F10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47" y="1181099"/>
            <a:ext cx="8337233" cy="52292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236AB0A-5CD5-4A79-A838-E6D85766EDCE}"/>
              </a:ext>
            </a:extLst>
          </p:cNvPr>
          <p:cNvSpPr txBox="1"/>
          <p:nvPr/>
        </p:nvSpPr>
        <p:spPr>
          <a:xfrm>
            <a:off x="4533900" y="5543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Roboto" panose="02000000000000000000" pitchFamily="2" charset="0"/>
              </a:rPr>
              <a:t>LA DATASET </a:t>
            </a:r>
            <a:r>
              <a:rPr lang="fr-FR" sz="2000" b="1" i="0" u="sng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IRIS.CSV</a:t>
            </a:r>
          </a:p>
        </p:txBody>
      </p:sp>
    </p:spTree>
    <p:extLst>
      <p:ext uri="{BB962C8B-B14F-4D97-AF65-F5344CB8AC3E}">
        <p14:creationId xmlns:p14="http://schemas.microsoft.com/office/powerpoint/2010/main" val="304872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4EB66B-A925-4D2F-83B2-99F3DCF79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4559064"/>
            <a:ext cx="9852660" cy="195294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 fonction pandas</a:t>
            </a:r>
            <a:r>
              <a:rPr lang="fr-FR" sz="19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900" b="1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fr-FR" sz="19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 utilisée pour lire un fichier CSV dans une trame de </a:t>
            </a:r>
            <a:r>
              <a:rPr lang="fr-FR" sz="1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donnés.Nous</a:t>
            </a: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utiliserons la fonction </a:t>
            </a:r>
            <a:r>
              <a:rPr lang="fr-FR" sz="1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pour extraire l'ensemble de données de CSV dans une </a:t>
            </a:r>
            <a:b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 </a:t>
            </a:r>
            <a:r>
              <a:rPr lang="fr-FR" sz="1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1900" b="1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19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fr-FR" sz="1900" b="1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fr-FR" sz="19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[:, :-1] : </a:t>
            </a: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afficher ttes les lignes, et ne pas afficher la dernière colonne.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900" b="1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fr-FR" sz="19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Afficher les 5 premières lignes de la </a:t>
            </a:r>
            <a:r>
              <a:rPr lang="fr-FR" sz="1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fr-FR" sz="1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8D09C7-122D-4279-824E-EAA94D932D0D}"/>
              </a:ext>
            </a:extLst>
          </p:cNvPr>
          <p:cNvSpPr txBox="1"/>
          <p:nvPr/>
        </p:nvSpPr>
        <p:spPr>
          <a:xfrm>
            <a:off x="4853940" y="24387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Roboto" panose="02000000000000000000" pitchFamily="2" charset="0"/>
              </a:rPr>
              <a:t>LIRE LA DATASET – LE FICHIER CSV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E27A49-7977-44EC-AD39-6FAF4719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" y="746104"/>
            <a:ext cx="7236143" cy="360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7AAD5F4-0A8C-48CF-BA40-3B37A268A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53" y="1905952"/>
            <a:ext cx="4647248" cy="27172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FCDB86-5499-4F3F-96B9-53C8B91A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" y="1905952"/>
            <a:ext cx="6432233" cy="271721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9C62A87-0F36-44B2-8700-B341BF242886}"/>
              </a:ext>
            </a:extLst>
          </p:cNvPr>
          <p:cNvSpPr txBox="1"/>
          <p:nvPr/>
        </p:nvSpPr>
        <p:spPr>
          <a:xfrm>
            <a:off x="4268153" y="6203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Roboto" panose="02000000000000000000" pitchFamily="2" charset="0"/>
              </a:rPr>
              <a:t>ANALYSE DES DONNEES DES FLEURS IRIS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2492649-6C3F-433E-86A0-2A6D74B37914}"/>
              </a:ext>
            </a:extLst>
          </p:cNvPr>
          <p:cNvSpPr txBox="1"/>
          <p:nvPr/>
        </p:nvSpPr>
        <p:spPr>
          <a:xfrm>
            <a:off x="646747" y="4760714"/>
            <a:ext cx="5858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 fonction </a:t>
            </a:r>
            <a:r>
              <a:rPr lang="fr-FR" sz="1800" b="1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fr-FR" sz="18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fr-FR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 afficher les 5 dernières lignes de la </a:t>
            </a:r>
            <a:r>
              <a:rPr lang="fr-FR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fr-M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459672-DBB7-4BEF-8581-CFD4FEF51847}"/>
              </a:ext>
            </a:extLst>
          </p:cNvPr>
          <p:cNvSpPr txBox="1"/>
          <p:nvPr/>
        </p:nvSpPr>
        <p:spPr>
          <a:xfrm>
            <a:off x="7599999" y="4840298"/>
            <a:ext cx="4592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18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info() </a:t>
            </a:r>
            <a:r>
              <a:rPr lang="fr-FR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 utilisée pour afficher un résumé concis d'un </a:t>
            </a:r>
            <a:r>
              <a:rPr lang="fr-FR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fr-FR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14738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C2D3A85-7083-44D4-9C32-7D5F39365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41261"/>
            <a:ext cx="7090410" cy="43115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4E1A8EF-880B-41E5-A8F3-572885436D57}"/>
              </a:ext>
            </a:extLst>
          </p:cNvPr>
          <p:cNvSpPr txBox="1"/>
          <p:nvPr/>
        </p:nvSpPr>
        <p:spPr>
          <a:xfrm>
            <a:off x="4326255" y="5550515"/>
            <a:ext cx="684276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fr-FR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utilisé pour afficher certains détails statistiques de base tels que le centime, la moyenne, la norme, etc. d'une trame de données ou d'une série de valeurs numériques.</a:t>
            </a:r>
            <a:endParaRPr lang="fr-MA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B2DA07-83E3-4662-9962-9E2D06CEA5F8}"/>
              </a:ext>
            </a:extLst>
          </p:cNvPr>
          <p:cNvSpPr txBox="1"/>
          <p:nvPr/>
        </p:nvSpPr>
        <p:spPr>
          <a:xfrm>
            <a:off x="3886200" y="53675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Roboto" panose="02000000000000000000" pitchFamily="2" charset="0"/>
              </a:rPr>
              <a:t>ANALYSE DES DONNEES DES FLEURS IRIS</a:t>
            </a:r>
          </a:p>
        </p:txBody>
      </p:sp>
    </p:spTree>
    <p:extLst>
      <p:ext uri="{BB962C8B-B14F-4D97-AF65-F5344CB8AC3E}">
        <p14:creationId xmlns:p14="http://schemas.microsoft.com/office/powerpoint/2010/main" val="79494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BDF0E89-0A8C-45EB-9514-D3522AF9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3" y="843707"/>
            <a:ext cx="6727508" cy="45010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F6460DF-FFFC-42F1-A340-C14EE293836C}"/>
              </a:ext>
            </a:extLst>
          </p:cNvPr>
          <p:cNvSpPr txBox="1"/>
          <p:nvPr/>
        </p:nvSpPr>
        <p:spPr>
          <a:xfrm>
            <a:off x="408147" y="5629705"/>
            <a:ext cx="626364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matrice de corrélation indique les valeurs de corrélation, qui mesurent </a:t>
            </a:r>
            <a:r>
              <a:rPr lang="fr-FR" sz="19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degré de relation linéaire entre chaque paire de variables.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36514B-60A2-4842-9BCE-D3B2EF0C2DF8}"/>
              </a:ext>
            </a:extLst>
          </p:cNvPr>
          <p:cNvSpPr txBox="1"/>
          <p:nvPr/>
        </p:nvSpPr>
        <p:spPr>
          <a:xfrm>
            <a:off x="7174706" y="312762"/>
            <a:ext cx="4712493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Chaque carré montre la corrélation entre les variables sur chaque axe.</a:t>
            </a:r>
            <a:r>
              <a:rPr lang="fr-FR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 corrélation va de -1 à +1. </a:t>
            </a: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 valeurs plus proches de zéro signifient qu'il n'y a pas de tendance linéaire entre les deux variables. Plus la corrélation est proche de 1, plus elles sont positivement corrélées ; 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càd</a:t>
            </a: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que </a:t>
            </a:r>
            <a:r>
              <a:rPr lang="fr-FR" sz="19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plus l'un augmente, plus l'autre augmente et plus cette relation est proche de 1, plus cette relation est forte. </a:t>
            </a: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 corrélation plus proche de  moins1 est similaire, mais au lieu d'augmenter les deux, une variable diminuera à mesure que l'autre augmentera. Les diagonales sont </a:t>
            </a:r>
            <a:b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toutes 1/beige foncé parce que ces carrés </a:t>
            </a:r>
          </a:p>
          <a:p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corrèlent chaque variable à elle-même (c'est donc une corrélation parfaite). </a:t>
            </a:r>
          </a:p>
          <a:p>
            <a:r>
              <a:rPr lang="fr-FR" sz="1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 le reste, plus le nombre est grand et la couleur plus foncée, plus la corrélation entre les deux variables est élevée. </a:t>
            </a:r>
            <a:r>
              <a:rPr lang="fr-FR" sz="1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 tracé est également symétrique par rapport à la diagonale puisque les deux mêmes variables sont appariées dans ces carrés.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A484DDD-AAA0-48F9-AD58-CDB7CC32BB2F}"/>
              </a:ext>
            </a:extLst>
          </p:cNvPr>
          <p:cNvSpPr txBox="1"/>
          <p:nvPr/>
        </p:nvSpPr>
        <p:spPr>
          <a:xfrm>
            <a:off x="1333501" y="301118"/>
            <a:ext cx="6622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Roboto" panose="02000000000000000000" pitchFamily="2" charset="0"/>
              </a:rPr>
              <a:t>LA MATRICE DE CORRELATION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B365B5-B11E-469C-A7FB-7A3D42FA3BC4}"/>
              </a:ext>
            </a:extLst>
          </p:cNvPr>
          <p:cNvSpPr txBox="1"/>
          <p:nvPr/>
        </p:nvSpPr>
        <p:spPr>
          <a:xfrm>
            <a:off x="1333501" y="312762"/>
            <a:ext cx="6622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Roboto" panose="02000000000000000000" pitchFamily="2" charset="0"/>
              </a:rPr>
              <a:t>LA MATRICE DE CORRELATION</a:t>
            </a:r>
          </a:p>
        </p:txBody>
      </p:sp>
    </p:spTree>
    <p:extLst>
      <p:ext uri="{BB962C8B-B14F-4D97-AF65-F5344CB8AC3E}">
        <p14:creationId xmlns:p14="http://schemas.microsoft.com/office/powerpoint/2010/main" val="37989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0566170-55E1-4E89-946E-708E4AB53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1325880"/>
            <a:ext cx="5435918" cy="43539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BBCBD4-7E9B-4DBE-8387-13B8840FAC1A}"/>
              </a:ext>
            </a:extLst>
          </p:cNvPr>
          <p:cNvSpPr txBox="1"/>
          <p:nvPr/>
        </p:nvSpPr>
        <p:spPr>
          <a:xfrm>
            <a:off x="7071360" y="3429000"/>
            <a:ext cx="440436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9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Hist() : </a:t>
            </a:r>
            <a:r>
              <a:rPr lang="fr-FR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 utilisé pour tracer un histogramme. et l'afficher avec la fonction </a:t>
            </a:r>
            <a:r>
              <a:rPr lang="fr-FR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show().</a:t>
            </a:r>
            <a:endParaRPr lang="fr-MA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A7CFC3D-8740-425F-A68E-361FA242D97E}"/>
              </a:ext>
            </a:extLst>
          </p:cNvPr>
          <p:cNvSpPr txBox="1"/>
          <p:nvPr/>
        </p:nvSpPr>
        <p:spPr>
          <a:xfrm>
            <a:off x="2964181" y="526122"/>
            <a:ext cx="6622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Roboto" panose="02000000000000000000" pitchFamily="2" charset="0"/>
              </a:rPr>
              <a:t>TRACER L’HISTOGRAMME DE CHAQUE COLONNE </a:t>
            </a:r>
          </a:p>
        </p:txBody>
      </p:sp>
    </p:spTree>
    <p:extLst>
      <p:ext uri="{BB962C8B-B14F-4D97-AF65-F5344CB8AC3E}">
        <p14:creationId xmlns:p14="http://schemas.microsoft.com/office/powerpoint/2010/main" val="301385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C96EBD8-FEA1-4BD0-8FE6-48A4781C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767274"/>
            <a:ext cx="8684981" cy="21727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39A3AF1-A83A-4853-B943-F60AA8BB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3112770"/>
            <a:ext cx="6625590" cy="21909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BA28B1-9295-4F67-9EAC-39A1B13C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560" y="3059430"/>
            <a:ext cx="4960620" cy="350505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6041DD-7FE5-4C01-9168-9DEF2116FF04}"/>
              </a:ext>
            </a:extLst>
          </p:cNvPr>
          <p:cNvSpPr txBox="1"/>
          <p:nvPr/>
        </p:nvSpPr>
        <p:spPr>
          <a:xfrm>
            <a:off x="1333500" y="301118"/>
            <a:ext cx="105460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Roboto" panose="02000000000000000000" pitchFamily="2" charset="0"/>
              </a:rPr>
              <a:t>LA CLASSIFICATION DES FLEURS EN SE BASANT SUR LA COLONNE TARGET « SPECIES »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A5C233-E00C-44E5-9296-35DE09AA6B9D}"/>
              </a:ext>
            </a:extLst>
          </p:cNvPr>
          <p:cNvSpPr txBox="1"/>
          <p:nvPr/>
        </p:nvSpPr>
        <p:spPr>
          <a:xfrm>
            <a:off x="9387838" y="1268194"/>
            <a:ext cx="2720342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classification en se basant sur les données </a:t>
            </a:r>
            <a:r>
              <a:rPr lang="fr-FR" sz="19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sépales</a:t>
            </a:r>
            <a:r>
              <a:rPr lang="fr-FR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fleurs IRIS.  </a:t>
            </a:r>
            <a:endParaRPr lang="fr-MA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AA25B2-745E-4517-AF72-C8DDF3105964}"/>
              </a:ext>
            </a:extLst>
          </p:cNvPr>
          <p:cNvSpPr txBox="1"/>
          <p:nvPr/>
        </p:nvSpPr>
        <p:spPr>
          <a:xfrm>
            <a:off x="1706878" y="5402762"/>
            <a:ext cx="2720342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</a:t>
            </a:r>
            <a:r>
              <a:rPr lang="fr-FR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 en se basant sur les données </a:t>
            </a:r>
            <a:r>
              <a:rPr lang="fr-FR" sz="19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pétales</a:t>
            </a:r>
            <a:r>
              <a:rPr lang="fr-FR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fleurs IRIS.  </a:t>
            </a:r>
            <a:endParaRPr lang="fr-MA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1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0B5B5FC-ED30-4F4B-8B89-EBE247C3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94" y="1654809"/>
            <a:ext cx="8259009" cy="38696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86154F-E553-4C6A-B6C7-1AF297AA09DA}"/>
              </a:ext>
            </a:extLst>
          </p:cNvPr>
          <p:cNvSpPr txBox="1"/>
          <p:nvPr/>
        </p:nvSpPr>
        <p:spPr>
          <a:xfrm>
            <a:off x="1394221" y="796418"/>
            <a:ext cx="940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Roboto" panose="02000000000000000000" pitchFamily="2" charset="0"/>
              </a:rPr>
              <a:t>L’APPLICATION DU METHODE K-MEANS SUR LA DATASET DES FLEURS IRIS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5B63FE-5B26-4052-A4B1-C4532E260187}"/>
              </a:ext>
            </a:extLst>
          </p:cNvPr>
          <p:cNvSpPr txBox="1"/>
          <p:nvPr/>
        </p:nvSpPr>
        <p:spPr>
          <a:xfrm>
            <a:off x="1920238" y="5723028"/>
            <a:ext cx="835152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 </a:t>
            </a:r>
            <a:r>
              <a:rPr lang="fr-FR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fr-FR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 regrouper en plusieurs familles (clusters) les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fleurs </a:t>
            </a:r>
            <a:r>
              <a:rPr lang="fr-FR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 </a:t>
            </a:r>
            <a:r>
              <a:rPr lang="fr-FR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lang="fr-FR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 leurs caractéristiques.</a:t>
            </a:r>
            <a:endParaRPr lang="fr-MA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46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848</Words>
  <Application>Microsoft Office PowerPoint</Application>
  <PresentationFormat>Grand écran</PresentationFormat>
  <Paragraphs>49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CHAIMAA MOUHCINE</dc:creator>
  <cp:lastModifiedBy>CHAIMAA MOUHCINE</cp:lastModifiedBy>
  <cp:revision>8</cp:revision>
  <dcterms:created xsi:type="dcterms:W3CDTF">2022-01-03T00:25:41Z</dcterms:created>
  <dcterms:modified xsi:type="dcterms:W3CDTF">2022-01-03T01:31:16Z</dcterms:modified>
</cp:coreProperties>
</file>