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8" r:id="rId3"/>
    <p:sldId id="262" r:id="rId4"/>
    <p:sldId id="266" r:id="rId5"/>
    <p:sldId id="259" r:id="rId6"/>
    <p:sldId id="260" r:id="rId7"/>
    <p:sldId id="261"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709205-1C5C-FA49-B811-B2043FBC24FA}">
          <p14:sldIdLst>
            <p14:sldId id="256"/>
            <p14:sldId id="258"/>
            <p14:sldId id="262"/>
            <p14:sldId id="266"/>
            <p14:sldId id="259"/>
            <p14:sldId id="260"/>
            <p14:sldId id="261"/>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76"/>
  </p:normalViewPr>
  <p:slideViewPr>
    <p:cSldViewPr snapToGrid="0">
      <p:cViewPr varScale="1">
        <p:scale>
          <a:sx n="90" d="100"/>
          <a:sy n="90"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12/14/22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18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12/14/22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7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12/14/22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88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12/14/22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03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12/14/22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95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12/14/22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40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12/14/22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56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12/14/22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09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12/14/22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2169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12/14/22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48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12/14/22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99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12/14/22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335663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a:extLst>
              <a:ext uri="{FF2B5EF4-FFF2-40B4-BE49-F238E27FC236}">
                <a16:creationId xmlns:a16="http://schemas.microsoft.com/office/drawing/2014/main" id="{67DEE14A-2EF1-5AC1-9B27-64996899D6A7}"/>
              </a:ext>
            </a:extLst>
          </p:cNvPr>
          <p:cNvPicPr>
            <a:picLocks noChangeAspect="1"/>
          </p:cNvPicPr>
          <p:nvPr/>
        </p:nvPicPr>
        <p:blipFill>
          <a:blip r:embed="rId2"/>
          <a:srcRect l="45" r="45"/>
          <a:stretch/>
        </p:blipFill>
        <p:spPr>
          <a:xfrm>
            <a:off x="-2" y="-1"/>
            <a:ext cx="12191980" cy="7893099"/>
          </a:xfrm>
          <a:prstGeom prst="rect">
            <a:avLst/>
          </a:prstGeom>
        </p:spPr>
      </p:pic>
      <p:sp>
        <p:nvSpPr>
          <p:cNvPr id="6"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CAB86D67-CD3C-77FF-5AF7-D60C7B359297}"/>
              </a:ext>
            </a:extLst>
          </p:cNvPr>
          <p:cNvSpPr>
            <a:spLocks noGrp="1"/>
          </p:cNvSpPr>
          <p:nvPr>
            <p:ph type="ctrTitle"/>
          </p:nvPr>
        </p:nvSpPr>
        <p:spPr>
          <a:xfrm>
            <a:off x="-24" y="562344"/>
            <a:ext cx="5267239" cy="3072395"/>
          </a:xfrm>
        </p:spPr>
        <p:txBody>
          <a:bodyPr>
            <a:normAutofit/>
          </a:bodyPr>
          <a:lstStyle/>
          <a:p>
            <a:pPr algn="ctr"/>
            <a:r>
              <a:rPr lang="en-US" sz="5400" dirty="0"/>
              <a:t>App Store Management</a:t>
            </a:r>
          </a:p>
        </p:txBody>
      </p:sp>
      <p:sp>
        <p:nvSpPr>
          <p:cNvPr id="3" name="Subtitle 2">
            <a:extLst>
              <a:ext uri="{FF2B5EF4-FFF2-40B4-BE49-F238E27FC236}">
                <a16:creationId xmlns:a16="http://schemas.microsoft.com/office/drawing/2014/main" id="{B1577121-C2D5-346B-AD05-B712B05839F6}"/>
              </a:ext>
            </a:extLst>
          </p:cNvPr>
          <p:cNvSpPr>
            <a:spLocks noGrp="1"/>
          </p:cNvSpPr>
          <p:nvPr>
            <p:ph type="subTitle" idx="1"/>
          </p:nvPr>
        </p:nvSpPr>
        <p:spPr>
          <a:xfrm>
            <a:off x="565150" y="2502577"/>
            <a:ext cx="4134538" cy="3509682"/>
          </a:xfrm>
        </p:spPr>
        <p:txBody>
          <a:bodyPr>
            <a:normAutofit/>
          </a:bodyPr>
          <a:lstStyle/>
          <a:p>
            <a:pPr algn="ctr"/>
            <a:r>
              <a:rPr lang="en-US" b="1">
                <a:effectLst/>
                <a:latin typeface="Helvetica Neue" panose="02000503000000020004" pitchFamily="2" charset="0"/>
              </a:rPr>
              <a:t>Group Number 6</a:t>
            </a:r>
          </a:p>
          <a:p>
            <a:pPr algn="ctr"/>
            <a:r>
              <a:rPr lang="en-US" sz="2800" b="1">
                <a:effectLst/>
                <a:latin typeface="Helvetica Neue" panose="02000503000000020004" pitchFamily="2" charset="0"/>
              </a:rPr>
              <a:t>Team Members </a:t>
            </a:r>
          </a:p>
          <a:p>
            <a:pPr algn="ctr"/>
            <a:endParaRPr lang="en-US" sz="2800">
              <a:effectLst/>
              <a:latin typeface="Helvetica Neue" panose="02000503000000020004" pitchFamily="2" charset="0"/>
            </a:endParaRPr>
          </a:p>
          <a:p>
            <a:pPr algn="ctr"/>
            <a:r>
              <a:rPr lang="en-US" sz="1800" b="1">
                <a:effectLst/>
                <a:latin typeface="Helvetica Neue" panose="02000503000000020004" pitchFamily="2" charset="0"/>
              </a:rPr>
              <a:t>Parvati Sohani 002743027</a:t>
            </a:r>
            <a:endParaRPr lang="en-US" sz="1800">
              <a:effectLst/>
              <a:latin typeface="Helvetica Neue" panose="02000503000000020004" pitchFamily="2" charset="0"/>
            </a:endParaRPr>
          </a:p>
          <a:p>
            <a:pPr algn="ctr"/>
            <a:r>
              <a:rPr lang="en-US" sz="1800" b="1">
                <a:effectLst/>
                <a:latin typeface="Helvetica Neue" panose="02000503000000020004" pitchFamily="2" charset="0"/>
              </a:rPr>
              <a:t>Chaitanya Inamdar 002778948</a:t>
            </a:r>
            <a:endParaRPr lang="en-US" sz="1800">
              <a:effectLst/>
              <a:latin typeface="Helvetica Neue" panose="02000503000000020004" pitchFamily="2" charset="0"/>
            </a:endParaRPr>
          </a:p>
          <a:p>
            <a:pPr algn="ctr"/>
            <a:r>
              <a:rPr lang="en-US" sz="1800" b="1">
                <a:effectLst/>
                <a:latin typeface="Helvetica Neue" panose="02000503000000020004" pitchFamily="2" charset="0"/>
              </a:rPr>
              <a:t>Vivek Hanagoji 002762662</a:t>
            </a:r>
            <a:endParaRPr lang="en-US" sz="1800">
              <a:effectLst/>
              <a:latin typeface="Helvetica Neue" panose="02000503000000020004" pitchFamily="2" charset="0"/>
            </a:endParaRPr>
          </a:p>
          <a:p>
            <a:pPr algn="ctr"/>
            <a:r>
              <a:rPr lang="en-US" sz="1800" b="1">
                <a:effectLst/>
                <a:latin typeface="Helvetica Neue" panose="02000503000000020004" pitchFamily="2" charset="0"/>
              </a:rPr>
              <a:t>Anupam Aditya 002920714</a:t>
            </a:r>
            <a:endParaRPr lang="en-US" sz="1800">
              <a:effectLst/>
              <a:latin typeface="Helvetica Neue" panose="02000503000000020004" pitchFamily="2" charset="0"/>
            </a:endParaRPr>
          </a:p>
          <a:p>
            <a:endParaRPr lang="en-US" dirty="0"/>
          </a:p>
        </p:txBody>
      </p:sp>
      <p:cxnSp>
        <p:nvCxnSpPr>
          <p:cNvPr id="7"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07698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C8053-BE3E-67AF-D6C5-7FCD76923574}"/>
              </a:ext>
            </a:extLst>
          </p:cNvPr>
          <p:cNvSpPr>
            <a:spLocks noGrp="1"/>
          </p:cNvSpPr>
          <p:nvPr>
            <p:ph type="title"/>
          </p:nvPr>
        </p:nvSpPr>
        <p:spPr>
          <a:xfrm>
            <a:off x="565150" y="109384"/>
            <a:ext cx="10130224" cy="962180"/>
          </a:xfrm>
        </p:spPr>
        <p:txBody>
          <a:bodyPr>
            <a:normAutofit/>
          </a:bodyPr>
          <a:lstStyle/>
          <a:p>
            <a:pPr algn="ctr"/>
            <a:r>
              <a:rPr lang="en-US" dirty="0"/>
              <a:t>Overview</a:t>
            </a:r>
          </a:p>
        </p:txBody>
      </p:sp>
      <p:sp>
        <p:nvSpPr>
          <p:cNvPr id="3" name="Content Placeholder 2">
            <a:extLst>
              <a:ext uri="{FF2B5EF4-FFF2-40B4-BE49-F238E27FC236}">
                <a16:creationId xmlns:a16="http://schemas.microsoft.com/office/drawing/2014/main" id="{45ED58DD-E1DF-02BB-B75B-03EE2F8D1A51}"/>
              </a:ext>
            </a:extLst>
          </p:cNvPr>
          <p:cNvSpPr>
            <a:spLocks noGrp="1"/>
          </p:cNvSpPr>
          <p:nvPr>
            <p:ph idx="1"/>
          </p:nvPr>
        </p:nvSpPr>
        <p:spPr>
          <a:xfrm>
            <a:off x="303887" y="1118372"/>
            <a:ext cx="11351942" cy="1702356"/>
          </a:xfrm>
        </p:spPr>
        <p:txBody>
          <a:bodyPr>
            <a:normAutofit/>
          </a:bodyPr>
          <a:lstStyle/>
          <a:p>
            <a:pPr marL="0" indent="0" algn="just">
              <a:buNone/>
            </a:pPr>
            <a:r>
              <a:rPr lang="en-US" sz="2000" b="1" dirty="0">
                <a:effectLst/>
                <a:latin typeface="Times New Roman" panose="02020603050405020304" pitchFamily="18" charset="0"/>
                <a:cs typeface="Times New Roman" panose="02020603050405020304" pitchFamily="18" charset="0"/>
              </a:rPr>
              <a:t>This project is designed for managing applications irrespective of any platform. The App Store will categorize applications based on different genres such as Art &amp; Design, Social media, E-Books, Entertainment, Finance, Food &amp; Drinks, Health &amp; Fitness etc. This will be an interface for the users to install, uninstall, and update different versions of any application. </a:t>
            </a:r>
            <a:endParaRPr lang="en-US" sz="200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1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A85DE55-0A10-AA8E-1613-83479CEBB4A9}"/>
              </a:ext>
            </a:extLst>
          </p:cNvPr>
          <p:cNvSpPr txBox="1"/>
          <p:nvPr/>
        </p:nvSpPr>
        <p:spPr>
          <a:xfrm>
            <a:off x="319680" y="2719167"/>
            <a:ext cx="11336149" cy="3170099"/>
          </a:xfrm>
          <a:prstGeom prst="rect">
            <a:avLst/>
          </a:prstGeom>
          <a:noFill/>
        </p:spPr>
        <p:txBody>
          <a:bodyPr wrap="square" rtlCol="0">
            <a:spAutoFit/>
          </a:bodyPr>
          <a:lstStyle/>
          <a:p>
            <a:r>
              <a:rPr lang="en-US" sz="2400" b="1" u="sng" dirty="0">
                <a:effectLst/>
                <a:latin typeface="Times New Roman" panose="02020603050405020304" pitchFamily="18" charset="0"/>
                <a:cs typeface="Times New Roman" panose="02020603050405020304" pitchFamily="18" charset="0"/>
              </a:rPr>
              <a:t>Business problems being addressed -</a:t>
            </a:r>
          </a:p>
          <a:p>
            <a:pPr algn="just"/>
            <a:br>
              <a:rPr lang="en-US" sz="1400" dirty="0">
                <a:effectLst/>
                <a:latin typeface="Times New Roman" panose="02020603050405020304" pitchFamily="18" charset="0"/>
                <a:cs typeface="Times New Roman" panose="02020603050405020304" pitchFamily="18" charset="0"/>
              </a:rPr>
            </a:br>
            <a:endParaRPr lang="en-US" sz="1400" dirty="0">
              <a:effectLst/>
              <a:latin typeface="Times New Roman" panose="02020603050405020304" pitchFamily="18" charset="0"/>
              <a:cs typeface="Times New Roman" panose="02020603050405020304" pitchFamily="18" charset="0"/>
            </a:endParaRPr>
          </a:p>
          <a:p>
            <a:r>
              <a:rPr lang="en-US" sz="1600" b="1" dirty="0">
                <a:effectLst/>
                <a:latin typeface="Times New Roman" panose="02020603050405020304" pitchFamily="18" charset="0"/>
                <a:cs typeface="Times New Roman" panose="02020603050405020304" pitchFamily="18" charset="0"/>
              </a:rPr>
              <a:t>1. This App store will solve the problem of disorganized user application catalogue using the entity profile by which users can have multiple profiles through which all the apps will be segregated based on the user’s various purposes.</a:t>
            </a:r>
            <a:endParaRPr lang="en-US" sz="1600" dirty="0">
              <a:effectLst/>
              <a:latin typeface="Times New Roman" panose="02020603050405020304" pitchFamily="18" charset="0"/>
              <a:cs typeface="Times New Roman" panose="02020603050405020304" pitchFamily="18" charset="0"/>
            </a:endParaRPr>
          </a:p>
          <a:p>
            <a:endParaRPr lang="en-US" sz="1600" dirty="0">
              <a:effectLst/>
              <a:latin typeface="Times New Roman" panose="02020603050405020304" pitchFamily="18" charset="0"/>
              <a:cs typeface="Times New Roman" panose="02020603050405020304" pitchFamily="18" charset="0"/>
            </a:endParaRPr>
          </a:p>
          <a:p>
            <a:r>
              <a:rPr lang="en-US" sz="1600" b="1" dirty="0">
                <a:effectLst/>
                <a:latin typeface="Times New Roman" panose="02020603050405020304" pitchFamily="18" charset="0"/>
                <a:cs typeface="Times New Roman" panose="02020603050405020304" pitchFamily="18" charset="0"/>
              </a:rPr>
              <a:t> 2. App store management also implements common rules and regulations for the Developers for creating and releasing applications via License entity which will address the issue of unlawful and illegal application developments. </a:t>
            </a:r>
            <a:endParaRPr lang="en-US" sz="1600" b="1" dirty="0">
              <a:latin typeface="Times New Roman" panose="02020603050405020304" pitchFamily="18" charset="0"/>
              <a:cs typeface="Times New Roman" panose="02020603050405020304" pitchFamily="18" charset="0"/>
            </a:endParaRPr>
          </a:p>
          <a:p>
            <a:endParaRPr lang="en-US" sz="1600" dirty="0">
              <a:effectLst/>
              <a:latin typeface="Times New Roman" panose="02020603050405020304" pitchFamily="18" charset="0"/>
              <a:cs typeface="Times New Roman" panose="02020603050405020304" pitchFamily="18" charset="0"/>
            </a:endParaRPr>
          </a:p>
          <a:p>
            <a:r>
              <a:rPr lang="en-US" sz="1600" b="1" dirty="0">
                <a:effectLst/>
                <a:latin typeface="Times New Roman" panose="02020603050405020304" pitchFamily="18" charset="0"/>
                <a:cs typeface="Times New Roman" panose="02020603050405020304" pitchFamily="18" charset="0"/>
              </a:rPr>
              <a:t>3. Since users can have multiple profiles, App store database management can impose data restrictions to a certain profile to manage App accessibility.</a:t>
            </a:r>
            <a:endParaRPr lang="en-US" sz="160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D02201-B37D-E921-C882-875A8C42EC73}"/>
              </a:ext>
            </a:extLst>
          </p:cNvPr>
          <p:cNvSpPr txBox="1"/>
          <p:nvPr/>
        </p:nvSpPr>
        <p:spPr>
          <a:xfrm>
            <a:off x="5551225" y="6488668"/>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4EABA03-9804-AC93-5DCF-31256C7851DB}"/>
              </a:ext>
            </a:extLst>
          </p:cNvPr>
          <p:cNvSpPr txBox="1"/>
          <p:nvPr/>
        </p:nvSpPr>
        <p:spPr>
          <a:xfrm>
            <a:off x="6215063" y="6157913"/>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57239075-4B68-608A-68AF-CE90B7966122}"/>
              </a:ext>
            </a:extLst>
          </p:cNvPr>
          <p:cNvSpPr txBox="1"/>
          <p:nvPr/>
        </p:nvSpPr>
        <p:spPr>
          <a:xfrm>
            <a:off x="6743700" y="62150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077188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 calcmode="lin" valueType="num">
                                      <p:cBhvr additive="base">
                                        <p:cTn id="3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472E0-1E7A-50BB-F47A-E636598A7EB5}"/>
              </a:ext>
            </a:extLst>
          </p:cNvPr>
          <p:cNvSpPr>
            <a:spLocks noGrp="1"/>
          </p:cNvSpPr>
          <p:nvPr>
            <p:ph type="title"/>
          </p:nvPr>
        </p:nvSpPr>
        <p:spPr>
          <a:xfrm>
            <a:off x="0" y="176011"/>
            <a:ext cx="4071965" cy="772665"/>
          </a:xfrm>
        </p:spPr>
        <p:txBody>
          <a:bodyPr>
            <a:normAutofit/>
          </a:bodyPr>
          <a:lstStyle/>
          <a:p>
            <a:pPr algn="ctr"/>
            <a:r>
              <a:rPr lang="en-US" dirty="0"/>
              <a:t>Final ERD</a:t>
            </a:r>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050" name="Picture 2">
            <a:extLst>
              <a:ext uri="{FF2B5EF4-FFF2-40B4-BE49-F238E27FC236}">
                <a16:creationId xmlns:a16="http://schemas.microsoft.com/office/drawing/2014/main" id="{51E2E5C3-1F0E-1820-083D-6BA1F7363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989" y="323780"/>
            <a:ext cx="7352011" cy="57000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C223F3-0612-C57C-E90B-8D7074BC2E11}"/>
              </a:ext>
            </a:extLst>
          </p:cNvPr>
          <p:cNvSpPr txBox="1"/>
          <p:nvPr/>
        </p:nvSpPr>
        <p:spPr>
          <a:xfrm>
            <a:off x="260188" y="1108232"/>
            <a:ext cx="4290131" cy="5239896"/>
          </a:xfrm>
          <a:prstGeom prst="rect">
            <a:avLst/>
          </a:prstGeom>
          <a:noFill/>
        </p:spPr>
        <p:txBody>
          <a:bodyPr wrap="square">
            <a:spAutoFit/>
          </a:bodyPr>
          <a:lstStyle/>
          <a:p>
            <a:pPr rtl="0" fontAlgn="base">
              <a:spcBef>
                <a:spcPts val="900"/>
              </a:spcBef>
              <a:spcAft>
                <a:spcPts val="0"/>
              </a:spcAft>
            </a:pPr>
            <a:r>
              <a:rPr lang="en-US" sz="1800" b="1" i="0" u="none" strike="noStrike" dirty="0">
                <a:solidFill>
                  <a:srgbClr val="FFFFFF"/>
                </a:solidFill>
                <a:effectLst/>
                <a:latin typeface="Arial" panose="020B0604020202020204" pitchFamily="34" charset="0"/>
              </a:rPr>
              <a:t>Entities -</a:t>
            </a:r>
            <a:endParaRPr lang="en-US" sz="1200" b="1" i="0" u="none" strike="noStrike" dirty="0">
              <a:solidFill>
                <a:srgbClr val="FFFFFF"/>
              </a:solidFill>
              <a:effectLst/>
              <a:latin typeface="Arial" panose="020B0604020202020204" pitchFamily="34" charset="0"/>
            </a:endParaRPr>
          </a:p>
          <a:p>
            <a:pPr marL="742950" indent="-285750" rtl="0">
              <a:spcBef>
                <a:spcPts val="900"/>
              </a:spcBef>
              <a:spcAft>
                <a:spcPts val="0"/>
              </a:spcAft>
              <a:buFont typeface="Arial" panose="020B0604020202020204" pitchFamily="34" charset="0"/>
              <a:buChar char="•"/>
            </a:pPr>
            <a:r>
              <a:rPr lang="en-US" sz="1800" b="0" i="0" u="none" strike="noStrike" dirty="0">
                <a:solidFill>
                  <a:srgbClr val="FFFFFF"/>
                </a:solidFill>
                <a:effectLst/>
                <a:latin typeface="Arial" panose="020B0604020202020204" pitchFamily="34" charset="0"/>
              </a:rPr>
              <a:t>App</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a:solidFill>
                  <a:srgbClr val="FFFFFF"/>
                </a:solidFill>
                <a:effectLst/>
                <a:latin typeface="Arial" panose="020B0604020202020204" pitchFamily="34" charset="0"/>
              </a:rPr>
              <a:t>Profile</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err="1">
                <a:solidFill>
                  <a:srgbClr val="FFFFFF"/>
                </a:solidFill>
                <a:effectLst/>
                <a:latin typeface="Arial" panose="020B0604020202020204" pitchFamily="34" charset="0"/>
              </a:rPr>
              <a:t>User_information</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err="1">
                <a:solidFill>
                  <a:srgbClr val="FFFFFF"/>
                </a:solidFill>
                <a:effectLst/>
                <a:latin typeface="Arial" panose="020B0604020202020204" pitchFamily="34" charset="0"/>
              </a:rPr>
              <a:t>Card_Details</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a:solidFill>
                  <a:srgbClr val="FFFFFF"/>
                </a:solidFill>
                <a:effectLst/>
                <a:latin typeface="Arial" panose="020B0604020202020204" pitchFamily="34" charset="0"/>
              </a:rPr>
              <a:t>Subscription</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a:solidFill>
                  <a:srgbClr val="FFFFFF"/>
                </a:solidFill>
                <a:effectLst/>
                <a:latin typeface="Arial" panose="020B0604020202020204" pitchFamily="34" charset="0"/>
              </a:rPr>
              <a:t>Reviews</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err="1">
                <a:solidFill>
                  <a:srgbClr val="FFFFFF"/>
                </a:solidFill>
                <a:effectLst/>
                <a:latin typeface="Arial" panose="020B0604020202020204" pitchFamily="34" charset="0"/>
              </a:rPr>
              <a:t>Installed_Application</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err="1">
                <a:solidFill>
                  <a:srgbClr val="FFFFFF"/>
                </a:solidFill>
                <a:effectLst/>
                <a:latin typeface="Arial" panose="020B0604020202020204" pitchFamily="34" charset="0"/>
              </a:rPr>
              <a:t>Application_category</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a:solidFill>
                  <a:srgbClr val="FFFFFF"/>
                </a:solidFill>
                <a:effectLst/>
                <a:latin typeface="Arial" panose="020B0604020202020204" pitchFamily="34" charset="0"/>
              </a:rPr>
              <a:t>Developer</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a:solidFill>
                  <a:srgbClr val="FFFFFF"/>
                </a:solidFill>
                <a:effectLst/>
                <a:latin typeface="Arial" panose="020B0604020202020204" pitchFamily="34" charset="0"/>
              </a:rPr>
              <a:t>License</a:t>
            </a:r>
            <a:endParaRPr lang="en-US" b="0" dirty="0">
              <a:effectLst/>
            </a:endParaRPr>
          </a:p>
          <a:p>
            <a:pPr marL="742950" indent="-285750" rtl="0">
              <a:spcBef>
                <a:spcPts val="900"/>
              </a:spcBef>
              <a:spcAft>
                <a:spcPts val="0"/>
              </a:spcAft>
              <a:buFont typeface="Arial" panose="020B0604020202020204" pitchFamily="34" charset="0"/>
              <a:buChar char="•"/>
            </a:pPr>
            <a:r>
              <a:rPr lang="en-US" sz="1800" b="0" i="0" u="none" strike="noStrike" dirty="0">
                <a:solidFill>
                  <a:srgbClr val="FFFFFF"/>
                </a:solidFill>
                <a:effectLst/>
                <a:latin typeface="Arial" panose="020B0604020202020204" pitchFamily="34" charset="0"/>
              </a:rPr>
              <a:t>Advertisement</a:t>
            </a:r>
            <a:endParaRPr lang="en-US" b="0" dirty="0">
              <a:effectLst/>
            </a:endParaRPr>
          </a:p>
          <a:p>
            <a:br>
              <a:rPr lang="en-US" b="0" dirty="0">
                <a:effectLst/>
              </a:rPr>
            </a:br>
            <a:endParaRPr lang="en-US" dirty="0"/>
          </a:p>
        </p:txBody>
      </p:sp>
    </p:spTree>
    <p:extLst>
      <p:ext uri="{BB962C8B-B14F-4D97-AF65-F5344CB8AC3E}">
        <p14:creationId xmlns:p14="http://schemas.microsoft.com/office/powerpoint/2010/main" val="31491021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 calcmode="lin" valueType="num">
                                      <p:cBhvr additive="base">
                                        <p:cTn id="20" dur="500" fill="hold"/>
                                        <p:tgtEl>
                                          <p:spTgt spid="2050"/>
                                        </p:tgtEl>
                                        <p:attrNameLst>
                                          <p:attrName>ppt_x</p:attrName>
                                        </p:attrNameLst>
                                      </p:cBhvr>
                                      <p:tavLst>
                                        <p:tav tm="0">
                                          <p:val>
                                            <p:strVal val="#ppt_x"/>
                                          </p:val>
                                        </p:tav>
                                        <p:tav tm="100000">
                                          <p:val>
                                            <p:strVal val="#ppt_x"/>
                                          </p:val>
                                        </p:tav>
                                      </p:tavLst>
                                    </p:anim>
                                    <p:anim calcmode="lin" valueType="num">
                                      <p:cBhvr additive="base">
                                        <p:cTn id="21"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597DE-70D9-514E-EFCB-4972AD2303BA}"/>
              </a:ext>
            </a:extLst>
          </p:cNvPr>
          <p:cNvSpPr>
            <a:spLocks noGrp="1"/>
          </p:cNvSpPr>
          <p:nvPr>
            <p:ph type="title"/>
          </p:nvPr>
        </p:nvSpPr>
        <p:spPr>
          <a:xfrm>
            <a:off x="565150" y="770890"/>
            <a:ext cx="10130224" cy="1063244"/>
          </a:xfrm>
        </p:spPr>
        <p:txBody>
          <a:bodyPr>
            <a:normAutofit/>
          </a:bodyPr>
          <a:lstStyle/>
          <a:p>
            <a:r>
              <a:rPr lang="en-US" dirty="0"/>
              <a:t>Functionalities:</a:t>
            </a:r>
          </a:p>
        </p:txBody>
      </p:sp>
      <p:sp>
        <p:nvSpPr>
          <p:cNvPr id="3" name="Content Placeholder 2">
            <a:extLst>
              <a:ext uri="{FF2B5EF4-FFF2-40B4-BE49-F238E27FC236}">
                <a16:creationId xmlns:a16="http://schemas.microsoft.com/office/drawing/2014/main" id="{1BBE46C1-71B1-9C06-596E-873A36963FDC}"/>
              </a:ext>
            </a:extLst>
          </p:cNvPr>
          <p:cNvSpPr>
            <a:spLocks noGrp="1"/>
          </p:cNvSpPr>
          <p:nvPr>
            <p:ph idx="1"/>
          </p:nvPr>
        </p:nvSpPr>
        <p:spPr>
          <a:xfrm>
            <a:off x="409493" y="1934149"/>
            <a:ext cx="4007288" cy="2040497"/>
          </a:xfrm>
        </p:spPr>
        <p:txBody>
          <a:bodyPr>
            <a:normAutofit fontScale="85000" lnSpcReduction="20000"/>
          </a:bodyPr>
          <a:lstStyle/>
          <a:p>
            <a:pPr marL="0" indent="0">
              <a:buNone/>
            </a:pPr>
            <a:r>
              <a:rPr lang="en-US" b="1" u="sng" dirty="0"/>
              <a:t>Stored Procedures </a:t>
            </a:r>
          </a:p>
          <a:p>
            <a:pPr marL="0" indent="0">
              <a:buNone/>
            </a:pPr>
            <a:endParaRPr lang="en-US" b="1" u="sng" dirty="0"/>
          </a:p>
          <a:p>
            <a:pPr marL="0" indent="0">
              <a:buNone/>
            </a:pPr>
            <a:r>
              <a:rPr lang="en-US" dirty="0"/>
              <a:t>Get User Catalogue</a:t>
            </a:r>
          </a:p>
          <a:p>
            <a:pPr marL="0" indent="0">
              <a:buNone/>
            </a:pPr>
            <a:r>
              <a:rPr lang="en-US" dirty="0"/>
              <a:t>Get Subscription Details</a:t>
            </a:r>
          </a:p>
          <a:p>
            <a:pPr marL="0" indent="0">
              <a:buNone/>
            </a:pPr>
            <a:r>
              <a:rPr lang="en-US" dirty="0"/>
              <a:t>Encryption and Decryption for Card Details</a:t>
            </a:r>
          </a:p>
          <a:p>
            <a:pPr marL="457200" lvl="1" indent="0">
              <a:buNone/>
            </a:pPr>
            <a:endParaRPr lang="en-US" dirty="0"/>
          </a:p>
          <a:p>
            <a:pPr lvl="1"/>
            <a:endParaRPr lang="en-US" dirty="0"/>
          </a:p>
        </p:txBody>
      </p:sp>
      <p:grpSp>
        <p:nvGrpSpPr>
          <p:cNvPr id="10" name="Group 9">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1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73C288B-98DC-16DB-8FCE-2453D960731A}"/>
              </a:ext>
            </a:extLst>
          </p:cNvPr>
          <p:cNvSpPr txBox="1"/>
          <p:nvPr/>
        </p:nvSpPr>
        <p:spPr>
          <a:xfrm>
            <a:off x="4427674" y="1855764"/>
            <a:ext cx="3635376" cy="2369880"/>
          </a:xfrm>
          <a:prstGeom prst="rect">
            <a:avLst/>
          </a:prstGeom>
          <a:noFill/>
        </p:spPr>
        <p:txBody>
          <a:bodyPr wrap="square" rtlCol="0">
            <a:spAutoFit/>
          </a:bodyPr>
          <a:lstStyle/>
          <a:p>
            <a:r>
              <a:rPr lang="en-US" sz="2000" b="1" u="sng" dirty="0"/>
              <a:t>UDF</a:t>
            </a:r>
          </a:p>
          <a:p>
            <a:endParaRPr lang="en-US" dirty="0"/>
          </a:p>
          <a:p>
            <a:r>
              <a:rPr lang="en-US" dirty="0"/>
              <a:t>Get Number of Downloads</a:t>
            </a:r>
          </a:p>
          <a:p>
            <a:endParaRPr lang="en-US" dirty="0"/>
          </a:p>
          <a:p>
            <a:r>
              <a:rPr lang="en-US" sz="2000" b="1" u="sng" dirty="0"/>
              <a:t>UDF (Computed Column)</a:t>
            </a:r>
          </a:p>
          <a:p>
            <a:endParaRPr lang="en-US" dirty="0"/>
          </a:p>
          <a:p>
            <a:r>
              <a:rPr lang="en-US" dirty="0"/>
              <a:t>Average usage of Apps per Category</a:t>
            </a:r>
          </a:p>
        </p:txBody>
      </p:sp>
      <p:sp>
        <p:nvSpPr>
          <p:cNvPr id="5" name="TextBox 4">
            <a:extLst>
              <a:ext uri="{FF2B5EF4-FFF2-40B4-BE49-F238E27FC236}">
                <a16:creationId xmlns:a16="http://schemas.microsoft.com/office/drawing/2014/main" id="{53CF4F6C-8406-A4D2-6A13-208910C9A669}"/>
              </a:ext>
            </a:extLst>
          </p:cNvPr>
          <p:cNvSpPr txBox="1"/>
          <p:nvPr/>
        </p:nvSpPr>
        <p:spPr>
          <a:xfrm>
            <a:off x="8323182" y="1859856"/>
            <a:ext cx="2922406" cy="1569660"/>
          </a:xfrm>
          <a:prstGeom prst="rect">
            <a:avLst/>
          </a:prstGeom>
          <a:noFill/>
        </p:spPr>
        <p:txBody>
          <a:bodyPr wrap="square" rtlCol="0">
            <a:spAutoFit/>
          </a:bodyPr>
          <a:lstStyle/>
          <a:p>
            <a:r>
              <a:rPr lang="en-US" sz="2400" b="1" u="sng" dirty="0"/>
              <a:t>Triggers</a:t>
            </a:r>
            <a:endParaRPr lang="en-US" sz="2000" b="1" u="sng" dirty="0"/>
          </a:p>
          <a:p>
            <a:endParaRPr lang="en-US" b="1" u="sng" dirty="0"/>
          </a:p>
          <a:p>
            <a:r>
              <a:rPr lang="en-US" dirty="0"/>
              <a:t>App Changes</a:t>
            </a:r>
          </a:p>
          <a:p>
            <a:r>
              <a:rPr lang="en-US" dirty="0"/>
              <a:t>App Delete(Roll Back)</a:t>
            </a:r>
          </a:p>
          <a:p>
            <a:endParaRPr lang="en-US" dirty="0"/>
          </a:p>
        </p:txBody>
      </p:sp>
      <p:sp>
        <p:nvSpPr>
          <p:cNvPr id="6" name="TextBox 5">
            <a:extLst>
              <a:ext uri="{FF2B5EF4-FFF2-40B4-BE49-F238E27FC236}">
                <a16:creationId xmlns:a16="http://schemas.microsoft.com/office/drawing/2014/main" id="{43FDE5D6-D55C-EEF0-F469-651E7A1C636D}"/>
              </a:ext>
            </a:extLst>
          </p:cNvPr>
          <p:cNvSpPr txBox="1"/>
          <p:nvPr/>
        </p:nvSpPr>
        <p:spPr>
          <a:xfrm>
            <a:off x="461589" y="4611054"/>
            <a:ext cx="3138861" cy="1231106"/>
          </a:xfrm>
          <a:prstGeom prst="rect">
            <a:avLst/>
          </a:prstGeom>
          <a:noFill/>
        </p:spPr>
        <p:txBody>
          <a:bodyPr wrap="square" rtlCol="0">
            <a:spAutoFit/>
          </a:bodyPr>
          <a:lstStyle/>
          <a:p>
            <a:pPr marL="0" indent="0">
              <a:buNone/>
            </a:pPr>
            <a:r>
              <a:rPr lang="en-US" sz="2000" b="1" u="sng" dirty="0"/>
              <a:t>Views</a:t>
            </a:r>
            <a:endParaRPr lang="en-US" b="1" u="sng" dirty="0"/>
          </a:p>
          <a:p>
            <a:pPr marL="0" indent="0">
              <a:buNone/>
            </a:pPr>
            <a:endParaRPr lang="en-US" b="1" u="sng" dirty="0"/>
          </a:p>
          <a:p>
            <a:pPr marL="0" indent="0">
              <a:buNone/>
            </a:pPr>
            <a:r>
              <a:rPr lang="en-US" dirty="0"/>
              <a:t>Get Organization Report</a:t>
            </a:r>
          </a:p>
          <a:p>
            <a:pPr marL="0" indent="0">
              <a:buNone/>
            </a:pPr>
            <a:r>
              <a:rPr lang="en-US" dirty="0"/>
              <a:t>Apps Performance</a:t>
            </a:r>
          </a:p>
        </p:txBody>
      </p:sp>
      <p:sp>
        <p:nvSpPr>
          <p:cNvPr id="7" name="TextBox 6">
            <a:extLst>
              <a:ext uri="{FF2B5EF4-FFF2-40B4-BE49-F238E27FC236}">
                <a16:creationId xmlns:a16="http://schemas.microsoft.com/office/drawing/2014/main" id="{E063AA1F-D676-F133-57AA-51A971E8E3E9}"/>
              </a:ext>
            </a:extLst>
          </p:cNvPr>
          <p:cNvSpPr txBox="1"/>
          <p:nvPr/>
        </p:nvSpPr>
        <p:spPr>
          <a:xfrm>
            <a:off x="8323182" y="4256476"/>
            <a:ext cx="2813132" cy="1138773"/>
          </a:xfrm>
          <a:prstGeom prst="rect">
            <a:avLst/>
          </a:prstGeom>
          <a:noFill/>
        </p:spPr>
        <p:txBody>
          <a:bodyPr wrap="square" rtlCol="0">
            <a:spAutoFit/>
          </a:bodyPr>
          <a:lstStyle/>
          <a:p>
            <a:r>
              <a:rPr lang="en-US" sz="2400" b="1" u="sng" dirty="0"/>
              <a:t>App Store GUI</a:t>
            </a:r>
          </a:p>
          <a:p>
            <a:endParaRPr lang="en-US" sz="2400" b="1" u="sng" dirty="0"/>
          </a:p>
          <a:p>
            <a:r>
              <a:rPr lang="en-US" sz="2000" dirty="0"/>
              <a:t>CRUD functionality</a:t>
            </a:r>
            <a:endParaRPr lang="en-US" dirty="0"/>
          </a:p>
        </p:txBody>
      </p:sp>
      <p:sp>
        <p:nvSpPr>
          <p:cNvPr id="9" name="TextBox 8">
            <a:extLst>
              <a:ext uri="{FF2B5EF4-FFF2-40B4-BE49-F238E27FC236}">
                <a16:creationId xmlns:a16="http://schemas.microsoft.com/office/drawing/2014/main" id="{0B09DEEE-8968-AB19-FB40-30F961043C11}"/>
              </a:ext>
            </a:extLst>
          </p:cNvPr>
          <p:cNvSpPr txBox="1"/>
          <p:nvPr/>
        </p:nvSpPr>
        <p:spPr>
          <a:xfrm>
            <a:off x="4416781" y="4369501"/>
            <a:ext cx="3386137" cy="1723549"/>
          </a:xfrm>
          <a:prstGeom prst="rect">
            <a:avLst/>
          </a:prstGeom>
          <a:noFill/>
        </p:spPr>
        <p:txBody>
          <a:bodyPr wrap="square" rtlCol="0">
            <a:spAutoFit/>
          </a:bodyPr>
          <a:lstStyle/>
          <a:p>
            <a:r>
              <a:rPr lang="en-US" sz="2000" b="1" u="sng" dirty="0"/>
              <a:t>Non Clustered Indexes</a:t>
            </a:r>
          </a:p>
          <a:p>
            <a:endParaRPr lang="en-US" sz="2000" b="1" u="sng" dirty="0"/>
          </a:p>
          <a:p>
            <a:r>
              <a:rPr lang="en-US" sz="1600" dirty="0"/>
              <a:t>App Name</a:t>
            </a:r>
          </a:p>
          <a:p>
            <a:r>
              <a:rPr lang="en-US" sz="1600" dirty="0"/>
              <a:t>User Name</a:t>
            </a:r>
          </a:p>
          <a:p>
            <a:r>
              <a:rPr lang="en-US" sz="1600" dirty="0"/>
              <a:t>No of Apps in Category</a:t>
            </a:r>
          </a:p>
          <a:p>
            <a:r>
              <a:rPr lang="en-US" sz="1600" dirty="0"/>
              <a:t>Advertisement Cost</a:t>
            </a:r>
          </a:p>
        </p:txBody>
      </p:sp>
    </p:spTree>
    <p:extLst>
      <p:ext uri="{BB962C8B-B14F-4D97-AF65-F5344CB8AC3E}">
        <p14:creationId xmlns:p14="http://schemas.microsoft.com/office/powerpoint/2010/main" val="9012383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P spid="4" grpId="0"/>
      <p:bldP spid="5" grpId="0"/>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2" name="Oval 1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 name="Straight Connector 3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F4F2E4CD-3100-678B-B3E5-7857CB4BD473}"/>
              </a:ext>
            </a:extLst>
          </p:cNvPr>
          <p:cNvSpPr>
            <a:spLocks noGrp="1"/>
          </p:cNvSpPr>
          <p:nvPr>
            <p:ph type="title"/>
          </p:nvPr>
        </p:nvSpPr>
        <p:spPr>
          <a:xfrm>
            <a:off x="504592" y="198256"/>
            <a:ext cx="4134537" cy="572631"/>
          </a:xfrm>
        </p:spPr>
        <p:txBody>
          <a:bodyPr vert="horz" lIns="91440" tIns="45720" rIns="91440" bIns="45720" rtlCol="0" anchor="t">
            <a:noAutofit/>
          </a:bodyPr>
          <a:lstStyle/>
          <a:p>
            <a:r>
              <a:rPr lang="en-US" sz="2400" dirty="0"/>
              <a:t>Database Implementation</a:t>
            </a:r>
            <a:br>
              <a:rPr lang="en-US" sz="2400" dirty="0"/>
            </a:br>
            <a:endParaRPr lang="en-US" sz="4400" dirty="0"/>
          </a:p>
        </p:txBody>
      </p:sp>
      <p:cxnSp>
        <p:nvCxnSpPr>
          <p:cNvPr id="43" name="Straight Connector 4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7" name="OrganizationReportView" descr="Table&#10;&#10;Description automatically generated">
            <a:extLst>
              <a:ext uri="{FF2B5EF4-FFF2-40B4-BE49-F238E27FC236}">
                <a16:creationId xmlns:a16="http://schemas.microsoft.com/office/drawing/2014/main" id="{5DA93502-369D-95D1-5BEF-2060C0058FAB}"/>
              </a:ext>
            </a:extLst>
          </p:cNvPr>
          <p:cNvPicPr>
            <a:picLocks noChangeAspect="1"/>
          </p:cNvPicPr>
          <p:nvPr/>
        </p:nvPicPr>
        <p:blipFill>
          <a:blip r:embed="rId2"/>
          <a:stretch>
            <a:fillRect/>
          </a:stretch>
        </p:blipFill>
        <p:spPr>
          <a:xfrm>
            <a:off x="5264838" y="1099486"/>
            <a:ext cx="6954734" cy="2367102"/>
          </a:xfrm>
          <a:prstGeom prst="rect">
            <a:avLst/>
          </a:prstGeom>
        </p:spPr>
      </p:pic>
      <p:sp>
        <p:nvSpPr>
          <p:cNvPr id="6" name="View1">
            <a:extLst>
              <a:ext uri="{FF2B5EF4-FFF2-40B4-BE49-F238E27FC236}">
                <a16:creationId xmlns:a16="http://schemas.microsoft.com/office/drawing/2014/main" id="{7EE4EF2E-11B2-C335-9391-F3596EFCBCCC}"/>
              </a:ext>
            </a:extLst>
          </p:cNvPr>
          <p:cNvSpPr txBox="1"/>
          <p:nvPr/>
        </p:nvSpPr>
        <p:spPr>
          <a:xfrm>
            <a:off x="5861533" y="1088101"/>
            <a:ext cx="3239605" cy="2308324"/>
          </a:xfrm>
          <a:prstGeom prst="rect">
            <a:avLst/>
          </a:prstGeom>
          <a:noFill/>
        </p:spPr>
        <p:txBody>
          <a:bodyPr wrap="square" rtlCol="0">
            <a:spAutoFit/>
          </a:bodyPr>
          <a:lstStyle/>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Go</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CREATE VIEW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OrganizationReport</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AS</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SELECT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x.Organization_Name,sum</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x.APP_Downloads</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as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Total_Downloads,count</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x.Catagory_Type</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AS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Number_of_Apps</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cast(sum(</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z.Advertisement_Cost</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AS varchar(50)) as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Total_Spend_on_Ads</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from</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(select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c.APP_ID,Organization_Name,c.APP_Downloads,d.Catagory_Type</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from</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(select * from APPLICATION_CATAGORY) d</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inner join</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(select a.APP_ID,b.Developer_ID,b.Organization_Name,a.Catagory_ID,a.APP_Downloads from</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(select * from APP) a</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inner JOIN</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(select * from DEVELOPER)b</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on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a.Developer_ID</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b.Developer_ID</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c on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d.Catagory_ID</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c.Catagory_ID</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x</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inner JOIN</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600" b="0" i="0" u="none" strike="noStrike" dirty="0">
                <a:solidFill>
                  <a:srgbClr val="FFFFFE"/>
                </a:solidFill>
                <a:effectLst/>
                <a:latin typeface="Times New Roman" panose="02020603050405020304" pitchFamily="18" charset="0"/>
                <a:cs typeface="Times New Roman" panose="02020603050405020304" pitchFamily="18" charset="0"/>
              </a:rPr>
              <a:t>(select * from ADVERTISEMENT) z on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x.APP_ID</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z.APP_ID</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group by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x.Organization_Name</a:t>
            </a:r>
            <a:endParaRPr lang="en-US" sz="6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600" b="0" dirty="0">
                <a:effectLst/>
                <a:latin typeface="Times New Roman" panose="02020603050405020304" pitchFamily="18" charset="0"/>
                <a:cs typeface="Times New Roman" panose="02020603050405020304" pitchFamily="18" charset="0"/>
              </a:rPr>
            </a:br>
            <a:br>
              <a:rPr lang="en-US" sz="600" b="0" dirty="0">
                <a:effectLst/>
                <a:latin typeface="Times New Roman" panose="02020603050405020304" pitchFamily="18" charset="0"/>
                <a:cs typeface="Times New Roman" panose="02020603050405020304" pitchFamily="18" charset="0"/>
              </a:rPr>
            </a:br>
            <a:r>
              <a:rPr lang="en-US" sz="600" b="0" i="0" u="none" strike="noStrike" dirty="0">
                <a:solidFill>
                  <a:srgbClr val="FFFFFE"/>
                </a:solidFill>
                <a:effectLst/>
                <a:latin typeface="Times New Roman" panose="02020603050405020304" pitchFamily="18" charset="0"/>
                <a:cs typeface="Times New Roman" panose="02020603050405020304" pitchFamily="18" charset="0"/>
              </a:rPr>
              <a:t>select * from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OrganizationReport</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ORDER by </a:t>
            </a:r>
            <a:r>
              <a:rPr lang="en-US" sz="600" b="0" i="0" u="none" strike="noStrike" dirty="0" err="1">
                <a:solidFill>
                  <a:srgbClr val="FFFFFE"/>
                </a:solidFill>
                <a:effectLst/>
                <a:latin typeface="Times New Roman" panose="02020603050405020304" pitchFamily="18" charset="0"/>
                <a:cs typeface="Times New Roman" panose="02020603050405020304" pitchFamily="18" charset="0"/>
              </a:rPr>
              <a:t>Total_Downloads</a:t>
            </a:r>
            <a:r>
              <a:rPr lang="en-US" sz="600" b="0" i="0" u="none" strike="noStrike" dirty="0">
                <a:solidFill>
                  <a:srgbClr val="FFFFFE"/>
                </a:solidFill>
                <a:effectLst/>
                <a:latin typeface="Times New Roman" panose="02020603050405020304" pitchFamily="18" charset="0"/>
                <a:cs typeface="Times New Roman" panose="02020603050405020304" pitchFamily="18" charset="0"/>
              </a:rPr>
              <a:t> DESC</a:t>
            </a:r>
          </a:p>
          <a:p>
            <a:pPr rtl="0">
              <a:spcBef>
                <a:spcPts val="0"/>
              </a:spcBef>
              <a:spcAft>
                <a:spcPts val="0"/>
              </a:spcAft>
            </a:pPr>
            <a:endParaRPr lang="en-US" sz="600" dirty="0">
              <a:solidFill>
                <a:srgbClr val="FFFFFE"/>
              </a:solidFill>
              <a:latin typeface="Times New Roman" panose="02020603050405020304" pitchFamily="18" charset="0"/>
              <a:cs typeface="Times New Roman" panose="02020603050405020304" pitchFamily="18" charset="0"/>
            </a:endParaRPr>
          </a:p>
          <a:p>
            <a:pPr rtl="0">
              <a:spcBef>
                <a:spcPts val="0"/>
              </a:spcBef>
              <a:spcAft>
                <a:spcPts val="0"/>
              </a:spcAft>
            </a:pPr>
            <a:endParaRPr lang="en-US" sz="600" b="0" dirty="0">
              <a:solidFill>
                <a:srgbClr val="FFFFFE"/>
              </a:solidFill>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US" sz="600" b="0" dirty="0">
              <a:effectLst/>
              <a:latin typeface="Times New Roman" panose="02020603050405020304" pitchFamily="18" charset="0"/>
              <a:cs typeface="Times New Roman" panose="02020603050405020304" pitchFamily="18" charset="0"/>
            </a:endParaRPr>
          </a:p>
          <a:p>
            <a:br>
              <a:rPr lang="en-US" sz="600" b="0" dirty="0">
                <a:effectLst/>
                <a:latin typeface="Times New Roman" panose="02020603050405020304" pitchFamily="18" charset="0"/>
                <a:cs typeface="Times New Roman" panose="02020603050405020304" pitchFamily="18" charset="0"/>
              </a:rPr>
            </a:br>
            <a:endParaRPr lang="en-US" sz="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EF4D499-CA7D-1499-AD8D-CC5A5F290D9F}"/>
              </a:ext>
            </a:extLst>
          </p:cNvPr>
          <p:cNvSpPr txBox="1"/>
          <p:nvPr/>
        </p:nvSpPr>
        <p:spPr>
          <a:xfrm>
            <a:off x="7940846" y="113806"/>
            <a:ext cx="1564850" cy="584775"/>
          </a:xfrm>
          <a:prstGeom prst="rect">
            <a:avLst/>
          </a:prstGeom>
          <a:noFill/>
        </p:spPr>
        <p:txBody>
          <a:bodyPr wrap="square" rtlCol="0">
            <a:spAutoFit/>
          </a:bodyPr>
          <a:lstStyle/>
          <a:p>
            <a:r>
              <a:rPr lang="en-US" sz="3200" b="1" dirty="0"/>
              <a:t>Views</a:t>
            </a:r>
          </a:p>
        </p:txBody>
      </p:sp>
      <p:sp>
        <p:nvSpPr>
          <p:cNvPr id="40" name="Action Button: View1">
            <a:hlinkClick r:id="" action="ppaction://noaction" highlightClick="1"/>
            <a:extLst>
              <a:ext uri="{FF2B5EF4-FFF2-40B4-BE49-F238E27FC236}">
                <a16:creationId xmlns:a16="http://schemas.microsoft.com/office/drawing/2014/main" id="{22E1D4DB-B73E-14D4-DA99-7FA34B32221D}"/>
              </a:ext>
            </a:extLst>
          </p:cNvPr>
          <p:cNvSpPr/>
          <p:nvPr/>
        </p:nvSpPr>
        <p:spPr>
          <a:xfrm>
            <a:off x="5294005" y="3577732"/>
            <a:ext cx="710420" cy="31999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9482AFF9-F11B-F36A-EA36-CBD3F2EDA45C}"/>
              </a:ext>
            </a:extLst>
          </p:cNvPr>
          <p:cNvSpPr txBox="1"/>
          <p:nvPr/>
        </p:nvSpPr>
        <p:spPr>
          <a:xfrm>
            <a:off x="5499357" y="4169739"/>
            <a:ext cx="5047794" cy="2062103"/>
          </a:xfrm>
          <a:prstGeom prst="rect">
            <a:avLst/>
          </a:prstGeom>
          <a:noFill/>
        </p:spPr>
        <p:txBody>
          <a:bodyPr wrap="square" rtlCol="0">
            <a:spAutoFit/>
          </a:bodyPr>
          <a:lstStyle/>
          <a:p>
            <a:r>
              <a:rPr lang="en-US" sz="800" dirty="0">
                <a:effectLst/>
                <a:latin typeface="Times New Roman" panose="02020603050405020304" pitchFamily="18" charset="0"/>
                <a:cs typeface="Times New Roman" panose="02020603050405020304" pitchFamily="18" charset="0"/>
              </a:rPr>
              <a:t>CREATE VIEW </a:t>
            </a:r>
            <a:r>
              <a:rPr lang="en-US" sz="800" dirty="0" err="1">
                <a:effectLst/>
                <a:latin typeface="Times New Roman" panose="02020603050405020304" pitchFamily="18" charset="0"/>
                <a:cs typeface="Times New Roman" panose="02020603050405020304" pitchFamily="18" charset="0"/>
              </a:rPr>
              <a:t>AppPerformance</a:t>
            </a:r>
            <a:endParaRPr lang="en-US" sz="800" dirty="0">
              <a:effectLst/>
              <a:latin typeface="Times New Roman" panose="02020603050405020304" pitchFamily="18" charset="0"/>
              <a:cs typeface="Times New Roman" panose="02020603050405020304" pitchFamily="18" charset="0"/>
            </a:endParaRPr>
          </a:p>
          <a:p>
            <a:r>
              <a:rPr lang="en-US" sz="800" dirty="0">
                <a:effectLst/>
                <a:latin typeface="Times New Roman" panose="02020603050405020304" pitchFamily="18" charset="0"/>
                <a:cs typeface="Times New Roman" panose="02020603050405020304" pitchFamily="18" charset="0"/>
              </a:rPr>
              <a:t>AS</a:t>
            </a:r>
          </a:p>
          <a:p>
            <a:r>
              <a:rPr lang="en-US" sz="800" dirty="0">
                <a:effectLst/>
                <a:latin typeface="Times New Roman" panose="02020603050405020304" pitchFamily="18" charset="0"/>
                <a:cs typeface="Times New Roman" panose="02020603050405020304" pitchFamily="18" charset="0"/>
              </a:rPr>
              <a:t>select </a:t>
            </a:r>
            <a:r>
              <a:rPr lang="en-US" sz="800" dirty="0" err="1">
                <a:effectLst/>
                <a:latin typeface="Times New Roman" panose="02020603050405020304" pitchFamily="18" charset="0"/>
                <a:cs typeface="Times New Roman" panose="02020603050405020304" pitchFamily="18" charset="0"/>
              </a:rPr>
              <a:t>b.APP_ID,a.APP_Name,count</a:t>
            </a:r>
            <a:r>
              <a:rPr lang="en-US" sz="800" dirty="0">
                <a:effectLst/>
                <a:latin typeface="Times New Roman" panose="02020603050405020304" pitchFamily="18" charset="0"/>
                <a:cs typeface="Times New Roman" panose="02020603050405020304" pitchFamily="18" charset="0"/>
              </a:rPr>
              <a:t>(</a:t>
            </a:r>
            <a:r>
              <a:rPr lang="en-US" sz="800" dirty="0" err="1">
                <a:effectLst/>
                <a:latin typeface="Times New Roman" panose="02020603050405020304" pitchFamily="18" charset="0"/>
                <a:cs typeface="Times New Roman" panose="02020603050405020304" pitchFamily="18" charset="0"/>
              </a:rPr>
              <a:t>b.Ratings</a:t>
            </a:r>
            <a:r>
              <a:rPr lang="en-US" sz="800" dirty="0">
                <a:effectLst/>
                <a:latin typeface="Times New Roman" panose="02020603050405020304" pitchFamily="18" charset="0"/>
                <a:cs typeface="Times New Roman" panose="02020603050405020304" pitchFamily="18" charset="0"/>
              </a:rPr>
              <a:t>) as </a:t>
            </a:r>
            <a:r>
              <a:rPr lang="en-US" sz="800" dirty="0" err="1">
                <a:effectLst/>
                <a:latin typeface="Times New Roman" panose="02020603050405020304" pitchFamily="18" charset="0"/>
                <a:cs typeface="Times New Roman" panose="02020603050405020304" pitchFamily="18" charset="0"/>
              </a:rPr>
              <a:t>total_Ratings,cast</a:t>
            </a:r>
            <a:r>
              <a:rPr lang="en-US" sz="800" dirty="0">
                <a:effectLst/>
                <a:latin typeface="Times New Roman" panose="02020603050405020304" pitchFamily="18" charset="0"/>
                <a:cs typeface="Times New Roman" panose="02020603050405020304" pitchFamily="18" charset="0"/>
              </a:rPr>
              <a:t>(sum(</a:t>
            </a:r>
            <a:r>
              <a:rPr lang="en-US" sz="800" dirty="0" err="1">
                <a:effectLst/>
                <a:latin typeface="Times New Roman" panose="02020603050405020304" pitchFamily="18" charset="0"/>
                <a:cs typeface="Times New Roman" panose="02020603050405020304" pitchFamily="18" charset="0"/>
              </a:rPr>
              <a:t>b.Ratings</a:t>
            </a:r>
            <a:r>
              <a:rPr lang="en-US" sz="800" dirty="0">
                <a:effectLst/>
                <a:latin typeface="Times New Roman" panose="02020603050405020304" pitchFamily="18" charset="0"/>
                <a:cs typeface="Times New Roman" panose="02020603050405020304" pitchFamily="18" charset="0"/>
              </a:rPr>
              <a:t>)/count(</a:t>
            </a:r>
            <a:r>
              <a:rPr lang="en-US" sz="800" dirty="0" err="1">
                <a:effectLst/>
                <a:latin typeface="Times New Roman" panose="02020603050405020304" pitchFamily="18" charset="0"/>
                <a:cs typeface="Times New Roman" panose="02020603050405020304" pitchFamily="18" charset="0"/>
              </a:rPr>
              <a:t>b.Profile_ID</a:t>
            </a:r>
            <a:r>
              <a:rPr lang="en-US" sz="800" dirty="0">
                <a:effectLst/>
                <a:latin typeface="Times New Roman" panose="02020603050405020304" pitchFamily="18" charset="0"/>
                <a:cs typeface="Times New Roman" panose="02020603050405020304" pitchFamily="18" charset="0"/>
              </a:rPr>
              <a:t>) as varchar) + '/5'  as </a:t>
            </a:r>
            <a:r>
              <a:rPr lang="en-US" sz="800" dirty="0" err="1">
                <a:effectLst/>
                <a:latin typeface="Times New Roman" panose="02020603050405020304" pitchFamily="18" charset="0"/>
                <a:cs typeface="Times New Roman" panose="02020603050405020304" pitchFamily="18" charset="0"/>
              </a:rPr>
              <a:t>Average_Ratings</a:t>
            </a:r>
            <a:r>
              <a:rPr lang="en-US" sz="800" dirty="0">
                <a:effectLst/>
                <a:latin typeface="Times New Roman" panose="02020603050405020304" pitchFamily="18" charset="0"/>
                <a:cs typeface="Times New Roman" panose="02020603050405020304" pitchFamily="18" charset="0"/>
              </a:rPr>
              <a:t> ,</a:t>
            </a:r>
          </a:p>
          <a:p>
            <a:r>
              <a:rPr lang="en-US" sz="800" dirty="0">
                <a:effectLst/>
                <a:latin typeface="Times New Roman" panose="02020603050405020304" pitchFamily="18" charset="0"/>
                <a:cs typeface="Times New Roman" panose="02020603050405020304" pitchFamily="18" charset="0"/>
              </a:rPr>
              <a:t>CASE</a:t>
            </a:r>
          </a:p>
          <a:p>
            <a:r>
              <a:rPr lang="en-US" sz="800" dirty="0">
                <a:effectLst/>
                <a:latin typeface="Times New Roman" panose="02020603050405020304" pitchFamily="18" charset="0"/>
                <a:cs typeface="Times New Roman" panose="02020603050405020304" pitchFamily="18" charset="0"/>
              </a:rPr>
              <a:t>    WHEN sum(</a:t>
            </a:r>
            <a:r>
              <a:rPr lang="en-US" sz="800" dirty="0" err="1">
                <a:effectLst/>
                <a:latin typeface="Times New Roman" panose="02020603050405020304" pitchFamily="18" charset="0"/>
                <a:cs typeface="Times New Roman" panose="02020603050405020304" pitchFamily="18" charset="0"/>
              </a:rPr>
              <a:t>b.Ratings</a:t>
            </a:r>
            <a:r>
              <a:rPr lang="en-US" sz="800" dirty="0">
                <a:effectLst/>
                <a:latin typeface="Times New Roman" panose="02020603050405020304" pitchFamily="18" charset="0"/>
                <a:cs typeface="Times New Roman" panose="02020603050405020304" pitchFamily="18" charset="0"/>
              </a:rPr>
              <a:t>)/count(</a:t>
            </a:r>
            <a:r>
              <a:rPr lang="en-US" sz="800" dirty="0" err="1">
                <a:effectLst/>
                <a:latin typeface="Times New Roman" panose="02020603050405020304" pitchFamily="18" charset="0"/>
                <a:cs typeface="Times New Roman" panose="02020603050405020304" pitchFamily="18" charset="0"/>
              </a:rPr>
              <a:t>b.Profile_ID</a:t>
            </a:r>
            <a:r>
              <a:rPr lang="en-US" sz="800" dirty="0">
                <a:effectLst/>
                <a:latin typeface="Times New Roman" panose="02020603050405020304" pitchFamily="18" charset="0"/>
                <a:cs typeface="Times New Roman" panose="02020603050405020304" pitchFamily="18" charset="0"/>
              </a:rPr>
              <a:t>) &lt;= 2 Then 'Poor'</a:t>
            </a:r>
          </a:p>
          <a:p>
            <a:r>
              <a:rPr lang="en-US" sz="800" dirty="0">
                <a:effectLst/>
                <a:latin typeface="Times New Roman" panose="02020603050405020304" pitchFamily="18" charset="0"/>
                <a:cs typeface="Times New Roman" panose="02020603050405020304" pitchFamily="18" charset="0"/>
              </a:rPr>
              <a:t>    WHEN sum(</a:t>
            </a:r>
            <a:r>
              <a:rPr lang="en-US" sz="800" dirty="0" err="1">
                <a:effectLst/>
                <a:latin typeface="Times New Roman" panose="02020603050405020304" pitchFamily="18" charset="0"/>
                <a:cs typeface="Times New Roman" panose="02020603050405020304" pitchFamily="18" charset="0"/>
              </a:rPr>
              <a:t>b.Ratings</a:t>
            </a:r>
            <a:r>
              <a:rPr lang="en-US" sz="800" dirty="0">
                <a:effectLst/>
                <a:latin typeface="Times New Roman" panose="02020603050405020304" pitchFamily="18" charset="0"/>
                <a:cs typeface="Times New Roman" panose="02020603050405020304" pitchFamily="18" charset="0"/>
              </a:rPr>
              <a:t>)/count(</a:t>
            </a:r>
            <a:r>
              <a:rPr lang="en-US" sz="800" dirty="0" err="1">
                <a:effectLst/>
                <a:latin typeface="Times New Roman" panose="02020603050405020304" pitchFamily="18" charset="0"/>
                <a:cs typeface="Times New Roman" panose="02020603050405020304" pitchFamily="18" charset="0"/>
              </a:rPr>
              <a:t>b.Profile_ID</a:t>
            </a:r>
            <a:r>
              <a:rPr lang="en-US" sz="800" dirty="0">
                <a:effectLst/>
                <a:latin typeface="Times New Roman" panose="02020603050405020304" pitchFamily="18" charset="0"/>
                <a:cs typeface="Times New Roman" panose="02020603050405020304" pitchFamily="18" charset="0"/>
              </a:rPr>
              <a:t>) =3  THEN 'Average'</a:t>
            </a:r>
          </a:p>
          <a:p>
            <a:r>
              <a:rPr lang="en-US" sz="800" dirty="0">
                <a:effectLst/>
                <a:latin typeface="Times New Roman" panose="02020603050405020304" pitchFamily="18" charset="0"/>
                <a:cs typeface="Times New Roman" panose="02020603050405020304" pitchFamily="18" charset="0"/>
              </a:rPr>
              <a:t>    WHEN sum(</a:t>
            </a:r>
            <a:r>
              <a:rPr lang="en-US" sz="800" dirty="0" err="1">
                <a:effectLst/>
                <a:latin typeface="Times New Roman" panose="02020603050405020304" pitchFamily="18" charset="0"/>
                <a:cs typeface="Times New Roman" panose="02020603050405020304" pitchFamily="18" charset="0"/>
              </a:rPr>
              <a:t>b.Ratings</a:t>
            </a:r>
            <a:r>
              <a:rPr lang="en-US" sz="800" dirty="0">
                <a:effectLst/>
                <a:latin typeface="Times New Roman" panose="02020603050405020304" pitchFamily="18" charset="0"/>
                <a:cs typeface="Times New Roman" panose="02020603050405020304" pitchFamily="18" charset="0"/>
              </a:rPr>
              <a:t>)/count(</a:t>
            </a:r>
            <a:r>
              <a:rPr lang="en-US" sz="800" dirty="0" err="1">
                <a:effectLst/>
                <a:latin typeface="Times New Roman" panose="02020603050405020304" pitchFamily="18" charset="0"/>
                <a:cs typeface="Times New Roman" panose="02020603050405020304" pitchFamily="18" charset="0"/>
              </a:rPr>
              <a:t>b.Profile_ID</a:t>
            </a:r>
            <a:r>
              <a:rPr lang="en-US" sz="800" dirty="0">
                <a:effectLst/>
                <a:latin typeface="Times New Roman" panose="02020603050405020304" pitchFamily="18" charset="0"/>
                <a:cs typeface="Times New Roman" panose="02020603050405020304" pitchFamily="18" charset="0"/>
              </a:rPr>
              <a:t>) =4  THEN 'Good'</a:t>
            </a:r>
          </a:p>
          <a:p>
            <a:r>
              <a:rPr lang="en-US" sz="800" dirty="0">
                <a:effectLst/>
                <a:latin typeface="Times New Roman" panose="02020603050405020304" pitchFamily="18" charset="0"/>
                <a:cs typeface="Times New Roman" panose="02020603050405020304" pitchFamily="18" charset="0"/>
              </a:rPr>
              <a:t>    ELSE 'Excellent' </a:t>
            </a:r>
          </a:p>
          <a:p>
            <a:br>
              <a:rPr lang="en-US" sz="800" dirty="0">
                <a:effectLst/>
                <a:latin typeface="Times New Roman" panose="02020603050405020304" pitchFamily="18" charset="0"/>
                <a:cs typeface="Times New Roman" panose="02020603050405020304" pitchFamily="18" charset="0"/>
              </a:rPr>
            </a:br>
            <a:endParaRPr lang="en-US" sz="800" dirty="0">
              <a:effectLst/>
              <a:latin typeface="Times New Roman" panose="02020603050405020304" pitchFamily="18" charset="0"/>
              <a:cs typeface="Times New Roman" panose="02020603050405020304" pitchFamily="18" charset="0"/>
            </a:endParaRPr>
          </a:p>
          <a:p>
            <a:r>
              <a:rPr lang="en-US" sz="800" dirty="0">
                <a:effectLst/>
                <a:latin typeface="Times New Roman" panose="02020603050405020304" pitchFamily="18" charset="0"/>
                <a:cs typeface="Times New Roman" panose="02020603050405020304" pitchFamily="18" charset="0"/>
              </a:rPr>
              <a:t>END AS Performance</a:t>
            </a:r>
          </a:p>
          <a:p>
            <a:r>
              <a:rPr lang="en-US" sz="800" dirty="0">
                <a:effectLst/>
                <a:latin typeface="Times New Roman" panose="02020603050405020304" pitchFamily="18" charset="0"/>
                <a:cs typeface="Times New Roman" panose="02020603050405020304" pitchFamily="18" charset="0"/>
              </a:rPr>
              <a:t>from</a:t>
            </a:r>
          </a:p>
          <a:p>
            <a:r>
              <a:rPr lang="en-US" sz="800" dirty="0">
                <a:effectLst/>
                <a:latin typeface="Times New Roman" panose="02020603050405020304" pitchFamily="18" charset="0"/>
                <a:cs typeface="Times New Roman" panose="02020603050405020304" pitchFamily="18" charset="0"/>
              </a:rPr>
              <a:t>(select * from APP)a</a:t>
            </a:r>
          </a:p>
          <a:p>
            <a:r>
              <a:rPr lang="en-US" sz="800" dirty="0">
                <a:effectLst/>
                <a:latin typeface="Times New Roman" panose="02020603050405020304" pitchFamily="18" charset="0"/>
                <a:cs typeface="Times New Roman" panose="02020603050405020304" pitchFamily="18" charset="0"/>
              </a:rPr>
              <a:t>inner JOIN</a:t>
            </a:r>
          </a:p>
          <a:p>
            <a:r>
              <a:rPr lang="en-US" sz="800" dirty="0">
                <a:effectLst/>
                <a:latin typeface="Times New Roman" panose="02020603050405020304" pitchFamily="18" charset="0"/>
                <a:cs typeface="Times New Roman" panose="02020603050405020304" pitchFamily="18" charset="0"/>
              </a:rPr>
              <a:t>(select * from REVIEWS)b on </a:t>
            </a:r>
            <a:r>
              <a:rPr lang="en-US" sz="800" dirty="0" err="1">
                <a:effectLst/>
                <a:latin typeface="Times New Roman" panose="02020603050405020304" pitchFamily="18" charset="0"/>
                <a:cs typeface="Times New Roman" panose="02020603050405020304" pitchFamily="18" charset="0"/>
              </a:rPr>
              <a:t>a.APP_ID</a:t>
            </a:r>
            <a:r>
              <a:rPr lang="en-US" sz="800" dirty="0">
                <a:effectLst/>
                <a:latin typeface="Times New Roman" panose="02020603050405020304" pitchFamily="18" charset="0"/>
                <a:cs typeface="Times New Roman" panose="02020603050405020304" pitchFamily="18" charset="0"/>
              </a:rPr>
              <a:t> = </a:t>
            </a:r>
            <a:r>
              <a:rPr lang="en-US" sz="800" dirty="0" err="1">
                <a:effectLst/>
                <a:latin typeface="Times New Roman" panose="02020603050405020304" pitchFamily="18" charset="0"/>
                <a:cs typeface="Times New Roman" panose="02020603050405020304" pitchFamily="18" charset="0"/>
              </a:rPr>
              <a:t>b.APP_ID</a:t>
            </a:r>
            <a:r>
              <a:rPr lang="en-US" sz="800" dirty="0">
                <a:effectLst/>
                <a:latin typeface="Times New Roman" panose="02020603050405020304" pitchFamily="18" charset="0"/>
                <a:cs typeface="Times New Roman" panose="02020603050405020304" pitchFamily="18" charset="0"/>
              </a:rPr>
              <a:t> group by </a:t>
            </a:r>
            <a:r>
              <a:rPr lang="en-US" sz="800" dirty="0" err="1">
                <a:effectLst/>
                <a:latin typeface="Times New Roman" panose="02020603050405020304" pitchFamily="18" charset="0"/>
                <a:cs typeface="Times New Roman" panose="02020603050405020304" pitchFamily="18" charset="0"/>
              </a:rPr>
              <a:t>b.APP_ID,a.APP_Name</a:t>
            </a:r>
            <a:r>
              <a:rPr lang="en-US" sz="800" dirty="0">
                <a:effectLst/>
                <a:latin typeface="Times New Roman" panose="02020603050405020304" pitchFamily="18" charset="0"/>
                <a:cs typeface="Times New Roman" panose="02020603050405020304" pitchFamily="18" charset="0"/>
              </a:rPr>
              <a:t>;</a:t>
            </a:r>
          </a:p>
        </p:txBody>
      </p:sp>
      <p:pic>
        <p:nvPicPr>
          <p:cNvPr id="61" name="AppPerformaceView" descr="Table&#10;&#10;Description automatically generated">
            <a:extLst>
              <a:ext uri="{FF2B5EF4-FFF2-40B4-BE49-F238E27FC236}">
                <a16:creationId xmlns:a16="http://schemas.microsoft.com/office/drawing/2014/main" id="{64E46E12-C212-BDC2-A515-AC2DA3F994FB}"/>
              </a:ext>
            </a:extLst>
          </p:cNvPr>
          <p:cNvPicPr>
            <a:picLocks noChangeAspect="1"/>
          </p:cNvPicPr>
          <p:nvPr/>
        </p:nvPicPr>
        <p:blipFill>
          <a:blip r:embed="rId3"/>
          <a:stretch>
            <a:fillRect/>
          </a:stretch>
        </p:blipFill>
        <p:spPr>
          <a:xfrm>
            <a:off x="5294005" y="4169738"/>
            <a:ext cx="6897995" cy="2122687"/>
          </a:xfrm>
          <a:prstGeom prst="rect">
            <a:avLst/>
          </a:prstGeom>
        </p:spPr>
      </p:pic>
      <p:sp>
        <p:nvSpPr>
          <p:cNvPr id="62" name="Action Button: View2">
            <a:hlinkClick r:id="" action="ppaction://noaction" highlightClick="1"/>
            <a:extLst>
              <a:ext uri="{FF2B5EF4-FFF2-40B4-BE49-F238E27FC236}">
                <a16:creationId xmlns:a16="http://schemas.microsoft.com/office/drawing/2014/main" id="{572826EE-0C84-B5E0-8585-C39F671C2BD1}"/>
              </a:ext>
            </a:extLst>
          </p:cNvPr>
          <p:cNvSpPr/>
          <p:nvPr/>
        </p:nvSpPr>
        <p:spPr>
          <a:xfrm>
            <a:off x="5294005" y="6415088"/>
            <a:ext cx="801995" cy="30003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CD40E31C-499C-9426-449A-4A9B6989E45C}"/>
              </a:ext>
            </a:extLst>
          </p:cNvPr>
          <p:cNvSpPr txBox="1"/>
          <p:nvPr/>
        </p:nvSpPr>
        <p:spPr>
          <a:xfrm>
            <a:off x="504592" y="806365"/>
            <a:ext cx="4410308" cy="5170646"/>
          </a:xfrm>
          <a:prstGeom prst="rect">
            <a:avLst/>
          </a:prstGeom>
          <a:noFill/>
        </p:spPr>
        <p:txBody>
          <a:bodyPr wrap="square" rtlCol="0">
            <a:spAutoFit/>
          </a:bodyPr>
          <a:lstStyle/>
          <a:p>
            <a:r>
              <a:rPr lang="en-US" sz="1100" dirty="0">
                <a:effectLst/>
                <a:latin typeface="Times New Roman" panose="02020603050405020304" pitchFamily="18" charset="0"/>
                <a:cs typeface="Times New Roman" panose="02020603050405020304" pitchFamily="18" charset="0"/>
              </a:rPr>
              <a:t>CREATE TABLE APP</a:t>
            </a:r>
          </a:p>
          <a:p>
            <a:r>
              <a:rPr lang="en-US" sz="1100" dirty="0">
                <a:effectLst/>
                <a:latin typeface="Times New Roman" panose="02020603050405020304" pitchFamily="18" charset="0"/>
                <a:cs typeface="Times New Roman" panose="02020603050405020304" pitchFamily="18" charset="0"/>
              </a:rPr>
              <a:t>(</a:t>
            </a:r>
          </a:p>
          <a:p>
            <a:r>
              <a:rPr lang="en-US" sz="1100" dirty="0">
                <a:effectLst/>
                <a:latin typeface="Times New Roman" panose="02020603050405020304" pitchFamily="18" charset="0"/>
                <a:cs typeface="Times New Roman" panose="02020603050405020304" pitchFamily="18" charset="0"/>
              </a:rPr>
              <a:t>APP_ID INT not null,</a:t>
            </a:r>
          </a:p>
          <a:p>
            <a:r>
              <a:rPr lang="en-US" sz="1100" dirty="0" err="1">
                <a:effectLst/>
                <a:latin typeface="Times New Roman" panose="02020603050405020304" pitchFamily="18" charset="0"/>
                <a:cs typeface="Times New Roman" panose="02020603050405020304" pitchFamily="18" charset="0"/>
              </a:rPr>
              <a:t>Developer_ID</a:t>
            </a:r>
            <a:r>
              <a:rPr lang="en-US" sz="1100" dirty="0">
                <a:effectLst/>
                <a:latin typeface="Times New Roman" panose="02020603050405020304" pitchFamily="18" charset="0"/>
                <a:cs typeface="Times New Roman" panose="02020603050405020304" pitchFamily="18" charset="0"/>
              </a:rPr>
              <a:t> INT not null,</a:t>
            </a:r>
          </a:p>
          <a:p>
            <a:r>
              <a:rPr lang="en-US" sz="1100" dirty="0" err="1">
                <a:effectLst/>
                <a:latin typeface="Times New Roman" panose="02020603050405020304" pitchFamily="18" charset="0"/>
                <a:cs typeface="Times New Roman" panose="02020603050405020304" pitchFamily="18" charset="0"/>
              </a:rPr>
              <a:t>Catagory_ID</a:t>
            </a:r>
            <a:r>
              <a:rPr lang="en-US" sz="1100" dirty="0">
                <a:effectLst/>
                <a:latin typeface="Times New Roman" panose="02020603050405020304" pitchFamily="18" charset="0"/>
                <a:cs typeface="Times New Roman" panose="02020603050405020304" pitchFamily="18" charset="0"/>
              </a:rPr>
              <a:t> INT not null,</a:t>
            </a:r>
          </a:p>
          <a:p>
            <a:r>
              <a:rPr lang="en-US" sz="1100" dirty="0" err="1">
                <a:effectLst/>
                <a:latin typeface="Times New Roman" panose="02020603050405020304" pitchFamily="18" charset="0"/>
                <a:cs typeface="Times New Roman" panose="02020603050405020304" pitchFamily="18" charset="0"/>
              </a:rPr>
              <a:t>App_Name</a:t>
            </a:r>
            <a:r>
              <a:rPr lang="en-US" sz="1100" dirty="0">
                <a:effectLst/>
                <a:latin typeface="Times New Roman" panose="02020603050405020304" pitchFamily="18" charset="0"/>
                <a:cs typeface="Times New Roman" panose="02020603050405020304" pitchFamily="18" charset="0"/>
              </a:rPr>
              <a:t> Varchar(256) not null,</a:t>
            </a:r>
          </a:p>
          <a:p>
            <a:r>
              <a:rPr lang="en-US" sz="1100" dirty="0" err="1">
                <a:effectLst/>
                <a:latin typeface="Times New Roman" panose="02020603050405020304" pitchFamily="18" charset="0"/>
                <a:cs typeface="Times New Roman" panose="02020603050405020304" pitchFamily="18" charset="0"/>
              </a:rPr>
              <a:t>App_Catagory</a:t>
            </a:r>
            <a:r>
              <a:rPr lang="en-US" sz="1100" dirty="0">
                <a:effectLst/>
                <a:latin typeface="Times New Roman" panose="02020603050405020304" pitchFamily="18" charset="0"/>
                <a:cs typeface="Times New Roman" panose="02020603050405020304" pitchFamily="18" charset="0"/>
              </a:rPr>
              <a:t> VARCHAR (30) CONSTRAINT </a:t>
            </a:r>
            <a:r>
              <a:rPr lang="en-US" sz="1100" dirty="0" err="1">
                <a:effectLst/>
                <a:latin typeface="Times New Roman" panose="02020603050405020304" pitchFamily="18" charset="0"/>
                <a:cs typeface="Times New Roman" panose="02020603050405020304" pitchFamily="18" charset="0"/>
              </a:rPr>
              <a:t>App_Catagory_ck</a:t>
            </a:r>
            <a:r>
              <a:rPr lang="en-US" sz="1100" dirty="0">
                <a:effectLst/>
                <a:latin typeface="Times New Roman" panose="02020603050405020304" pitchFamily="18" charset="0"/>
                <a:cs typeface="Times New Roman" panose="02020603050405020304" pitchFamily="18" charset="0"/>
              </a:rPr>
              <a:t>  </a:t>
            </a:r>
          </a:p>
          <a:p>
            <a:r>
              <a:rPr lang="en-US" sz="1100" dirty="0">
                <a:effectLst/>
                <a:latin typeface="Times New Roman" panose="02020603050405020304" pitchFamily="18" charset="0"/>
                <a:cs typeface="Times New Roman" panose="02020603050405020304" pitchFamily="18" charset="0"/>
              </a:rPr>
              <a:t>CHECK (</a:t>
            </a:r>
            <a:r>
              <a:rPr lang="en-US" sz="1100" dirty="0" err="1">
                <a:effectLst/>
                <a:latin typeface="Times New Roman" panose="02020603050405020304" pitchFamily="18" charset="0"/>
                <a:cs typeface="Times New Roman" panose="02020603050405020304" pitchFamily="18" charset="0"/>
              </a:rPr>
              <a:t>App_Catagory</a:t>
            </a:r>
            <a:r>
              <a:rPr lang="en-US" sz="1100" dirty="0">
                <a:effectLst/>
                <a:latin typeface="Times New Roman" panose="02020603050405020304" pitchFamily="18" charset="0"/>
                <a:cs typeface="Times New Roman" panose="02020603050405020304" pitchFamily="18" charset="0"/>
              </a:rPr>
              <a:t> in ('Game','Education','Entertainment','Shopping','Social','Sports','Music','Food')) not null,</a:t>
            </a:r>
          </a:p>
          <a:p>
            <a:r>
              <a:rPr lang="en-US" sz="1100" dirty="0" err="1">
                <a:effectLst/>
                <a:latin typeface="Times New Roman" panose="02020603050405020304" pitchFamily="18" charset="0"/>
                <a:cs typeface="Times New Roman" panose="02020603050405020304" pitchFamily="18" charset="0"/>
              </a:rPr>
              <a:t>APP_Size</a:t>
            </a:r>
            <a:r>
              <a:rPr lang="en-US" sz="1100" dirty="0">
                <a:effectLst/>
                <a:latin typeface="Times New Roman" panose="02020603050405020304" pitchFamily="18" charset="0"/>
                <a:cs typeface="Times New Roman" panose="02020603050405020304" pitchFamily="18" charset="0"/>
              </a:rPr>
              <a:t> Decimal(10,2) not null,</a:t>
            </a:r>
          </a:p>
          <a:p>
            <a:r>
              <a:rPr lang="en-US" sz="1100" dirty="0" err="1">
                <a:effectLst/>
                <a:latin typeface="Times New Roman" panose="02020603050405020304" pitchFamily="18" charset="0"/>
                <a:cs typeface="Times New Roman" panose="02020603050405020304" pitchFamily="18" charset="0"/>
              </a:rPr>
              <a:t>APP_Version</a:t>
            </a:r>
            <a:r>
              <a:rPr lang="en-US" sz="1100" dirty="0">
                <a:effectLst/>
                <a:latin typeface="Times New Roman" panose="02020603050405020304" pitchFamily="18" charset="0"/>
                <a:cs typeface="Times New Roman" panose="02020603050405020304" pitchFamily="18" charset="0"/>
              </a:rPr>
              <a:t> Decimal (2,1) not null,</a:t>
            </a:r>
          </a:p>
          <a:p>
            <a:r>
              <a:rPr lang="en-US" sz="1100" dirty="0" err="1">
                <a:effectLst/>
                <a:latin typeface="Times New Roman" panose="02020603050405020304" pitchFamily="18" charset="0"/>
                <a:cs typeface="Times New Roman" panose="02020603050405020304" pitchFamily="18" charset="0"/>
              </a:rPr>
              <a:t>APP_Language</a:t>
            </a:r>
            <a:r>
              <a:rPr lang="en-US" sz="1100" dirty="0">
                <a:effectLst/>
                <a:latin typeface="Times New Roman" panose="02020603050405020304" pitchFamily="18" charset="0"/>
                <a:cs typeface="Times New Roman" panose="02020603050405020304" pitchFamily="18" charset="0"/>
              </a:rPr>
              <a:t> VARCHAR (30) CONSTRAINT </a:t>
            </a:r>
            <a:r>
              <a:rPr lang="en-US" sz="1100" dirty="0" err="1">
                <a:effectLst/>
                <a:latin typeface="Times New Roman" panose="02020603050405020304" pitchFamily="18" charset="0"/>
                <a:cs typeface="Times New Roman" panose="02020603050405020304" pitchFamily="18" charset="0"/>
              </a:rPr>
              <a:t>APP_Language_ck</a:t>
            </a:r>
            <a:r>
              <a:rPr lang="en-US" sz="1100" dirty="0">
                <a:effectLst/>
                <a:latin typeface="Times New Roman" panose="02020603050405020304" pitchFamily="18" charset="0"/>
                <a:cs typeface="Times New Roman" panose="02020603050405020304" pitchFamily="18" charset="0"/>
              </a:rPr>
              <a:t>  </a:t>
            </a:r>
          </a:p>
          <a:p>
            <a:r>
              <a:rPr lang="en-US" sz="1100" dirty="0">
                <a:effectLst/>
                <a:latin typeface="Times New Roman" panose="02020603050405020304" pitchFamily="18" charset="0"/>
                <a:cs typeface="Times New Roman" panose="02020603050405020304" pitchFamily="18" charset="0"/>
              </a:rPr>
              <a:t>CHECK (</a:t>
            </a:r>
            <a:r>
              <a:rPr lang="en-US" sz="1100" dirty="0" err="1">
                <a:effectLst/>
                <a:latin typeface="Times New Roman" panose="02020603050405020304" pitchFamily="18" charset="0"/>
                <a:cs typeface="Times New Roman" panose="02020603050405020304" pitchFamily="18" charset="0"/>
              </a:rPr>
              <a:t>APP_Language</a:t>
            </a:r>
            <a:r>
              <a:rPr lang="en-US" sz="1100" dirty="0">
                <a:effectLst/>
                <a:latin typeface="Times New Roman" panose="02020603050405020304" pitchFamily="18" charset="0"/>
                <a:cs typeface="Times New Roman" panose="02020603050405020304" pitchFamily="18" charset="0"/>
              </a:rPr>
              <a:t> in ('English','Hindi','Spanish','French','Portugese','Japanese','Chinese')) not null,</a:t>
            </a:r>
          </a:p>
          <a:p>
            <a:r>
              <a:rPr lang="en-US" sz="1100" dirty="0" err="1">
                <a:effectLst/>
                <a:latin typeface="Times New Roman" panose="02020603050405020304" pitchFamily="18" charset="0"/>
                <a:cs typeface="Times New Roman" panose="02020603050405020304" pitchFamily="18" charset="0"/>
              </a:rPr>
              <a:t>APP_Downloads</a:t>
            </a:r>
            <a:r>
              <a:rPr lang="en-US" sz="1100" dirty="0">
                <a:effectLst/>
                <a:latin typeface="Times New Roman" panose="02020603050405020304" pitchFamily="18" charset="0"/>
                <a:cs typeface="Times New Roman" panose="02020603050405020304" pitchFamily="18" charset="0"/>
              </a:rPr>
              <a:t> INT not null,</a:t>
            </a:r>
          </a:p>
          <a:p>
            <a:r>
              <a:rPr lang="en-US" sz="1100" dirty="0" err="1">
                <a:effectLst/>
                <a:latin typeface="Times New Roman" panose="02020603050405020304" pitchFamily="18" charset="0"/>
                <a:cs typeface="Times New Roman" panose="02020603050405020304" pitchFamily="18" charset="0"/>
              </a:rPr>
              <a:t>APP_Released_Date</a:t>
            </a:r>
            <a:r>
              <a:rPr lang="en-US" sz="1100" dirty="0">
                <a:effectLst/>
                <a:latin typeface="Times New Roman" panose="02020603050405020304" pitchFamily="18" charset="0"/>
                <a:cs typeface="Times New Roman" panose="02020603050405020304" pitchFamily="18" charset="0"/>
              </a:rPr>
              <a:t> DATE not null,</a:t>
            </a:r>
          </a:p>
          <a:p>
            <a:r>
              <a:rPr lang="en-US" sz="1100" dirty="0">
                <a:effectLst/>
                <a:latin typeface="Times New Roman" panose="02020603050405020304" pitchFamily="18" charset="0"/>
                <a:cs typeface="Times New Roman" panose="02020603050405020304" pitchFamily="18" charset="0"/>
              </a:rPr>
              <a:t>Device VARCHAR (30) CONSTRAINT </a:t>
            </a:r>
            <a:r>
              <a:rPr lang="en-US" sz="1100" dirty="0" err="1">
                <a:effectLst/>
                <a:latin typeface="Times New Roman" panose="02020603050405020304" pitchFamily="18" charset="0"/>
                <a:cs typeface="Times New Roman" panose="02020603050405020304" pitchFamily="18" charset="0"/>
              </a:rPr>
              <a:t>Device_ck</a:t>
            </a:r>
            <a:r>
              <a:rPr lang="en-US" sz="1100" dirty="0">
                <a:effectLst/>
                <a:latin typeface="Times New Roman" panose="02020603050405020304" pitchFamily="18" charset="0"/>
                <a:cs typeface="Times New Roman" panose="02020603050405020304" pitchFamily="18" charset="0"/>
              </a:rPr>
              <a:t>  </a:t>
            </a:r>
          </a:p>
          <a:p>
            <a:r>
              <a:rPr lang="en-US" sz="1100" dirty="0">
                <a:effectLst/>
                <a:latin typeface="Times New Roman" panose="02020603050405020304" pitchFamily="18" charset="0"/>
                <a:cs typeface="Times New Roman" panose="02020603050405020304" pitchFamily="18" charset="0"/>
              </a:rPr>
              <a:t>CHECK (Device in ('Android','</a:t>
            </a:r>
            <a:r>
              <a:rPr lang="en-US" sz="1100" dirty="0" err="1">
                <a:effectLst/>
                <a:latin typeface="Times New Roman" panose="02020603050405020304" pitchFamily="18" charset="0"/>
                <a:cs typeface="Times New Roman" panose="02020603050405020304" pitchFamily="18" charset="0"/>
              </a:rPr>
              <a:t>IPhone</a:t>
            </a:r>
            <a:r>
              <a:rPr lang="en-US" sz="1100" dirty="0">
                <a:effectLst/>
                <a:latin typeface="Times New Roman" panose="02020603050405020304" pitchFamily="18" charset="0"/>
                <a:cs typeface="Times New Roman" panose="02020603050405020304" pitchFamily="18" charset="0"/>
              </a:rPr>
              <a:t>','Laptop','MacBook','</a:t>
            </a:r>
            <a:r>
              <a:rPr lang="en-US" sz="1100" dirty="0" err="1">
                <a:effectLst/>
                <a:latin typeface="Times New Roman" panose="02020603050405020304" pitchFamily="18" charset="0"/>
                <a:cs typeface="Times New Roman" panose="02020603050405020304" pitchFamily="18" charset="0"/>
              </a:rPr>
              <a:t>IPad</a:t>
            </a:r>
            <a:r>
              <a:rPr lang="en-US" sz="1100" dirty="0">
                <a:effectLst/>
                <a:latin typeface="Times New Roman" panose="02020603050405020304" pitchFamily="18" charset="0"/>
                <a:cs typeface="Times New Roman" panose="02020603050405020304" pitchFamily="18" charset="0"/>
              </a:rPr>
              <a:t>','Tablet')) not null,</a:t>
            </a:r>
          </a:p>
          <a:p>
            <a:r>
              <a:rPr lang="en-US" sz="1100" dirty="0" err="1">
                <a:effectLst/>
                <a:latin typeface="Times New Roman" panose="02020603050405020304" pitchFamily="18" charset="0"/>
                <a:cs typeface="Times New Roman" panose="02020603050405020304" pitchFamily="18" charset="0"/>
              </a:rPr>
              <a:t>Has_Subscription</a:t>
            </a:r>
            <a:r>
              <a:rPr lang="en-US" sz="1100" dirty="0">
                <a:effectLst/>
                <a:latin typeface="Times New Roman" panose="02020603050405020304" pitchFamily="18" charset="0"/>
                <a:cs typeface="Times New Roman" panose="02020603050405020304" pitchFamily="18" charset="0"/>
              </a:rPr>
              <a:t> VARCHAR (10) CONSTRAINT </a:t>
            </a:r>
            <a:r>
              <a:rPr lang="en-US" sz="1100" dirty="0" err="1">
                <a:effectLst/>
                <a:latin typeface="Times New Roman" panose="02020603050405020304" pitchFamily="18" charset="0"/>
                <a:cs typeface="Times New Roman" panose="02020603050405020304" pitchFamily="18" charset="0"/>
              </a:rPr>
              <a:t>Has_Subscription_ck</a:t>
            </a:r>
            <a:r>
              <a:rPr lang="en-US" sz="1100" dirty="0">
                <a:effectLst/>
                <a:latin typeface="Times New Roman" panose="02020603050405020304" pitchFamily="18" charset="0"/>
                <a:cs typeface="Times New Roman" panose="02020603050405020304" pitchFamily="18" charset="0"/>
              </a:rPr>
              <a:t>  </a:t>
            </a:r>
          </a:p>
          <a:p>
            <a:r>
              <a:rPr lang="en-US" sz="1100" dirty="0">
                <a:effectLst/>
                <a:latin typeface="Times New Roman" panose="02020603050405020304" pitchFamily="18" charset="0"/>
                <a:cs typeface="Times New Roman" panose="02020603050405020304" pitchFamily="18" charset="0"/>
              </a:rPr>
              <a:t>CHECK (</a:t>
            </a:r>
            <a:r>
              <a:rPr lang="en-US" sz="1100" dirty="0" err="1">
                <a:effectLst/>
                <a:latin typeface="Times New Roman" panose="02020603050405020304" pitchFamily="18" charset="0"/>
                <a:cs typeface="Times New Roman" panose="02020603050405020304" pitchFamily="18" charset="0"/>
              </a:rPr>
              <a:t>Has_Subscription</a:t>
            </a:r>
            <a:r>
              <a:rPr lang="en-US" sz="1100" dirty="0">
                <a:effectLst/>
                <a:latin typeface="Times New Roman" panose="02020603050405020304" pitchFamily="18" charset="0"/>
                <a:cs typeface="Times New Roman" panose="02020603050405020304" pitchFamily="18" charset="0"/>
              </a:rPr>
              <a:t> in ('</a:t>
            </a:r>
            <a:r>
              <a:rPr lang="en-US" sz="1100" dirty="0" err="1">
                <a:effectLst/>
                <a:latin typeface="Times New Roman" panose="02020603050405020304" pitchFamily="18" charset="0"/>
                <a:cs typeface="Times New Roman" panose="02020603050405020304" pitchFamily="18" charset="0"/>
              </a:rPr>
              <a:t>Yes','No</a:t>
            </a:r>
            <a:r>
              <a:rPr lang="en-US" sz="1100" dirty="0">
                <a:effectLst/>
                <a:latin typeface="Times New Roman" panose="02020603050405020304" pitchFamily="18" charset="0"/>
                <a:cs typeface="Times New Roman" panose="02020603050405020304" pitchFamily="18" charset="0"/>
              </a:rPr>
              <a:t>')) not null,</a:t>
            </a:r>
          </a:p>
          <a:p>
            <a:r>
              <a:rPr lang="en-US" sz="1100" dirty="0">
                <a:effectLst/>
                <a:latin typeface="Times New Roman" panose="02020603050405020304" pitchFamily="18" charset="0"/>
                <a:cs typeface="Times New Roman" panose="02020603050405020304" pitchFamily="18" charset="0"/>
              </a:rPr>
              <a:t>constraint APP_PK primary key (APP_ID),</a:t>
            </a:r>
          </a:p>
          <a:p>
            <a:r>
              <a:rPr lang="en-US" sz="1100" dirty="0">
                <a:effectLst/>
                <a:latin typeface="Times New Roman" panose="02020603050405020304" pitchFamily="18" charset="0"/>
                <a:cs typeface="Times New Roman" panose="02020603050405020304" pitchFamily="18" charset="0"/>
              </a:rPr>
              <a:t>constraint </a:t>
            </a:r>
            <a:r>
              <a:rPr lang="en-US" sz="1100" dirty="0" err="1">
                <a:effectLst/>
                <a:latin typeface="Times New Roman" panose="02020603050405020304" pitchFamily="18" charset="0"/>
                <a:cs typeface="Times New Roman" panose="02020603050405020304" pitchFamily="18" charset="0"/>
              </a:rPr>
              <a:t>Developer_ID_FK</a:t>
            </a:r>
            <a:r>
              <a:rPr lang="en-US" sz="1100" dirty="0">
                <a:effectLst/>
                <a:latin typeface="Times New Roman" panose="02020603050405020304" pitchFamily="18" charset="0"/>
                <a:cs typeface="Times New Roman" panose="02020603050405020304" pitchFamily="18" charset="0"/>
              </a:rPr>
              <a:t> foreign key (</a:t>
            </a:r>
            <a:r>
              <a:rPr lang="en-US" sz="1100" dirty="0" err="1">
                <a:effectLst/>
                <a:latin typeface="Times New Roman" panose="02020603050405020304" pitchFamily="18" charset="0"/>
                <a:cs typeface="Times New Roman" panose="02020603050405020304" pitchFamily="18" charset="0"/>
              </a:rPr>
              <a:t>Developer_ID</a:t>
            </a:r>
            <a:r>
              <a:rPr lang="en-US" sz="1100" dirty="0">
                <a:effectLst/>
                <a:latin typeface="Times New Roman" panose="02020603050405020304" pitchFamily="18" charset="0"/>
                <a:cs typeface="Times New Roman" panose="02020603050405020304" pitchFamily="18" charset="0"/>
              </a:rPr>
              <a:t>) references DEVELOPER(</a:t>
            </a:r>
            <a:r>
              <a:rPr lang="en-US" sz="1100" dirty="0" err="1">
                <a:effectLst/>
                <a:latin typeface="Times New Roman" panose="02020603050405020304" pitchFamily="18" charset="0"/>
                <a:cs typeface="Times New Roman" panose="02020603050405020304" pitchFamily="18" charset="0"/>
              </a:rPr>
              <a:t>Developer_ID</a:t>
            </a:r>
            <a:r>
              <a:rPr lang="en-US" sz="1100" dirty="0">
                <a:effectLst/>
                <a:latin typeface="Times New Roman" panose="02020603050405020304" pitchFamily="18" charset="0"/>
                <a:cs typeface="Times New Roman" panose="02020603050405020304" pitchFamily="18" charset="0"/>
              </a:rPr>
              <a:t>),</a:t>
            </a:r>
          </a:p>
          <a:p>
            <a:r>
              <a:rPr lang="en-US" sz="1100" dirty="0">
                <a:effectLst/>
                <a:latin typeface="Times New Roman" panose="02020603050405020304" pitchFamily="18" charset="0"/>
                <a:cs typeface="Times New Roman" panose="02020603050405020304" pitchFamily="18" charset="0"/>
              </a:rPr>
              <a:t>constraint </a:t>
            </a:r>
            <a:r>
              <a:rPr lang="en-US" sz="1100" dirty="0" err="1">
                <a:effectLst/>
                <a:latin typeface="Times New Roman" panose="02020603050405020304" pitchFamily="18" charset="0"/>
                <a:cs typeface="Times New Roman" panose="02020603050405020304" pitchFamily="18" charset="0"/>
              </a:rPr>
              <a:t>Catagory_ID_FK</a:t>
            </a:r>
            <a:r>
              <a:rPr lang="en-US" sz="1100" dirty="0">
                <a:effectLst/>
                <a:latin typeface="Times New Roman" panose="02020603050405020304" pitchFamily="18" charset="0"/>
                <a:cs typeface="Times New Roman" panose="02020603050405020304" pitchFamily="18" charset="0"/>
              </a:rPr>
              <a:t> foreign key (</a:t>
            </a:r>
            <a:r>
              <a:rPr lang="en-US" sz="1100" dirty="0" err="1">
                <a:effectLst/>
                <a:latin typeface="Times New Roman" panose="02020603050405020304" pitchFamily="18" charset="0"/>
                <a:cs typeface="Times New Roman" panose="02020603050405020304" pitchFamily="18" charset="0"/>
              </a:rPr>
              <a:t>Catagory_ID</a:t>
            </a:r>
            <a:r>
              <a:rPr lang="en-US" sz="1100" dirty="0">
                <a:effectLst/>
                <a:latin typeface="Times New Roman" panose="02020603050405020304" pitchFamily="18" charset="0"/>
                <a:cs typeface="Times New Roman" panose="02020603050405020304" pitchFamily="18" charset="0"/>
              </a:rPr>
              <a:t>) references APPLICATION_CATAGORY(</a:t>
            </a:r>
            <a:r>
              <a:rPr lang="en-US" sz="1100" dirty="0" err="1">
                <a:effectLst/>
                <a:latin typeface="Times New Roman" panose="02020603050405020304" pitchFamily="18" charset="0"/>
                <a:cs typeface="Times New Roman" panose="02020603050405020304" pitchFamily="18" charset="0"/>
              </a:rPr>
              <a:t>Catagory_ID</a:t>
            </a:r>
            <a:r>
              <a:rPr lang="en-US" sz="1100" dirty="0">
                <a:effectLst/>
                <a:latin typeface="Times New Roman" panose="02020603050405020304" pitchFamily="18" charset="0"/>
                <a:cs typeface="Times New Roman" panose="02020603050405020304" pitchFamily="18" charset="0"/>
              </a:rPr>
              <a:t>)</a:t>
            </a:r>
          </a:p>
          <a:p>
            <a:r>
              <a:rPr lang="en-US" sz="110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65081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restart="whenNotActive" fill="hold" evtFilter="cancelBubble" nodeType="interactiveSeq">
                <p:stCondLst>
                  <p:cond evt="onClick" delay="0">
                    <p:tgtEl>
                      <p:spTgt spid="40"/>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nextCondLst>
                <p:cond evt="onClick" delay="0">
                  <p:tgtEl>
                    <p:spTgt spid="40"/>
                  </p:tgtEl>
                </p:cond>
              </p:nextCondLst>
            </p:seq>
            <p:seq concurrent="1" nextAc="seek">
              <p:cTn id="7" restart="whenNotActive" fill="hold" evtFilter="cancelBubble" nodeType="interactiveSeq">
                <p:stCondLst>
                  <p:cond evt="onClick" delay="0">
                    <p:tgtEl>
                      <p:spTgt spid="6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childTnLst>
              </p:cTn>
              <p:nextCondLst>
                <p:cond evt="onClick" delay="0">
                  <p:tgtEl>
                    <p:spTgt spid="6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061C3-20C4-73BF-B2FA-20996E1A615D}"/>
              </a:ext>
            </a:extLst>
          </p:cNvPr>
          <p:cNvSpPr>
            <a:spLocks noGrp="1"/>
          </p:cNvSpPr>
          <p:nvPr>
            <p:ph type="title"/>
          </p:nvPr>
        </p:nvSpPr>
        <p:spPr>
          <a:xfrm>
            <a:off x="565150" y="286816"/>
            <a:ext cx="11626850" cy="809956"/>
          </a:xfrm>
        </p:spPr>
        <p:txBody>
          <a:bodyPr>
            <a:normAutofit/>
          </a:bodyPr>
          <a:lstStyle/>
          <a:p>
            <a:pPr algn="ctr"/>
            <a:r>
              <a:rPr lang="en-US" sz="3200" dirty="0"/>
              <a:t>Stored Procedures</a:t>
            </a:r>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5CBDD588-7842-0195-9A58-31EB41207C25}"/>
              </a:ext>
            </a:extLst>
          </p:cNvPr>
          <p:cNvSpPr txBox="1"/>
          <p:nvPr/>
        </p:nvSpPr>
        <p:spPr>
          <a:xfrm>
            <a:off x="565148" y="1377737"/>
            <a:ext cx="4821237" cy="1708160"/>
          </a:xfrm>
          <a:prstGeom prst="rect">
            <a:avLst/>
          </a:prstGeom>
          <a:noFill/>
        </p:spPr>
        <p:txBody>
          <a:bodyPr wrap="square" rtlCol="0">
            <a:spAutoFit/>
          </a:bodyPr>
          <a:lstStyle/>
          <a:p>
            <a:r>
              <a:rPr lang="en-US" sz="700" dirty="0">
                <a:effectLst/>
                <a:latin typeface="Times New Roman" panose="02020603050405020304" pitchFamily="18" charset="0"/>
                <a:cs typeface="Times New Roman" panose="02020603050405020304" pitchFamily="18" charset="0"/>
              </a:rPr>
              <a:t>Create proc </a:t>
            </a:r>
            <a:r>
              <a:rPr lang="en-US" sz="700" dirty="0" err="1">
                <a:effectLst/>
                <a:latin typeface="Times New Roman" panose="02020603050405020304" pitchFamily="18" charset="0"/>
                <a:cs typeface="Times New Roman" panose="02020603050405020304" pitchFamily="18" charset="0"/>
              </a:rPr>
              <a:t>getSubscriptionDetails</a:t>
            </a:r>
            <a:r>
              <a:rPr lang="en-US" sz="700" dirty="0">
                <a:effectLst/>
                <a:latin typeface="Times New Roman" panose="02020603050405020304" pitchFamily="18" charset="0"/>
                <a:cs typeface="Times New Roman" panose="02020603050405020304" pitchFamily="18" charset="0"/>
              </a:rPr>
              <a:t> @</a:t>
            </a:r>
            <a:r>
              <a:rPr lang="en-US" sz="700" dirty="0" err="1">
                <a:effectLst/>
                <a:latin typeface="Times New Roman" panose="02020603050405020304" pitchFamily="18" charset="0"/>
                <a:cs typeface="Times New Roman" panose="02020603050405020304" pitchFamily="18" charset="0"/>
              </a:rPr>
              <a:t>UserName</a:t>
            </a:r>
            <a:r>
              <a:rPr lang="en-US" sz="700" dirty="0">
                <a:effectLst/>
                <a:latin typeface="Times New Roman" panose="02020603050405020304" pitchFamily="18" charset="0"/>
                <a:cs typeface="Times New Roman" panose="02020603050405020304" pitchFamily="18" charset="0"/>
              </a:rPr>
              <a:t> VARCHAR (30)</a:t>
            </a:r>
          </a:p>
          <a:p>
            <a:r>
              <a:rPr lang="en-US" sz="700" dirty="0">
                <a:effectLst/>
                <a:latin typeface="Times New Roman" panose="02020603050405020304" pitchFamily="18" charset="0"/>
                <a:cs typeface="Times New Roman" panose="02020603050405020304" pitchFamily="18" charset="0"/>
              </a:rPr>
              <a:t>AS</a:t>
            </a:r>
          </a:p>
          <a:p>
            <a:r>
              <a:rPr lang="en-US" sz="700" dirty="0">
                <a:effectLst/>
                <a:latin typeface="Times New Roman" panose="02020603050405020304" pitchFamily="18" charset="0"/>
                <a:cs typeface="Times New Roman" panose="02020603050405020304" pitchFamily="18" charset="0"/>
              </a:rPr>
              <a:t>BEGIN</a:t>
            </a:r>
          </a:p>
          <a:p>
            <a:r>
              <a:rPr lang="en-US" sz="700" dirty="0">
                <a:effectLst/>
                <a:latin typeface="Times New Roman" panose="02020603050405020304" pitchFamily="18" charset="0"/>
                <a:cs typeface="Times New Roman" panose="02020603050405020304" pitchFamily="18" charset="0"/>
              </a:rPr>
              <a:t> </a:t>
            </a:r>
          </a:p>
          <a:p>
            <a:r>
              <a:rPr lang="en-US" sz="700" dirty="0">
                <a:effectLst/>
                <a:latin typeface="Times New Roman" panose="02020603050405020304" pitchFamily="18" charset="0"/>
                <a:cs typeface="Times New Roman" panose="02020603050405020304" pitchFamily="18" charset="0"/>
              </a:rPr>
              <a:t>       select </a:t>
            </a:r>
            <a:r>
              <a:rPr lang="en-US" sz="700" dirty="0" err="1">
                <a:effectLst/>
                <a:latin typeface="Times New Roman" panose="02020603050405020304" pitchFamily="18" charset="0"/>
                <a:cs typeface="Times New Roman" panose="02020603050405020304" pitchFamily="18" charset="0"/>
              </a:rPr>
              <a:t>u.USER_NAME,p.profile_Name</a:t>
            </a:r>
            <a:r>
              <a:rPr lang="en-US" sz="700" dirty="0">
                <a:effectLst/>
                <a:latin typeface="Times New Roman" panose="02020603050405020304" pitchFamily="18" charset="0"/>
                <a:cs typeface="Times New Roman" panose="02020603050405020304" pitchFamily="18" charset="0"/>
              </a:rPr>
              <a:t>, </a:t>
            </a:r>
            <a:r>
              <a:rPr lang="en-US" sz="700" dirty="0" err="1">
                <a:effectLst/>
                <a:latin typeface="Times New Roman" panose="02020603050405020304" pitchFamily="18" charset="0"/>
                <a:cs typeface="Times New Roman" panose="02020603050405020304" pitchFamily="18" charset="0"/>
              </a:rPr>
              <a:t>a.App_Name</a:t>
            </a:r>
            <a:r>
              <a:rPr lang="en-US" sz="700" dirty="0">
                <a:effectLst/>
                <a:latin typeface="Times New Roman" panose="02020603050405020304" pitchFamily="18" charset="0"/>
                <a:cs typeface="Times New Roman" panose="02020603050405020304" pitchFamily="18" charset="0"/>
              </a:rPr>
              <a:t>, </a:t>
            </a:r>
            <a:r>
              <a:rPr lang="en-US" sz="700" dirty="0" err="1">
                <a:effectLst/>
                <a:latin typeface="Times New Roman" panose="02020603050405020304" pitchFamily="18" charset="0"/>
                <a:cs typeface="Times New Roman" panose="02020603050405020304" pitchFamily="18" charset="0"/>
              </a:rPr>
              <a:t>s.subscription_Type</a:t>
            </a:r>
            <a:r>
              <a:rPr lang="en-US" sz="700" dirty="0">
                <a:effectLst/>
                <a:latin typeface="Times New Roman" panose="02020603050405020304" pitchFamily="18" charset="0"/>
                <a:cs typeface="Times New Roman" panose="02020603050405020304" pitchFamily="18" charset="0"/>
              </a:rPr>
              <a:t>, '$' + Cast(</a:t>
            </a:r>
            <a:r>
              <a:rPr lang="en-US" sz="700" dirty="0" err="1">
                <a:effectLst/>
                <a:latin typeface="Times New Roman" panose="02020603050405020304" pitchFamily="18" charset="0"/>
                <a:cs typeface="Times New Roman" panose="02020603050405020304" pitchFamily="18" charset="0"/>
              </a:rPr>
              <a:t>s.Subscription_Amount</a:t>
            </a:r>
            <a:r>
              <a:rPr lang="en-US" sz="700" dirty="0">
                <a:effectLst/>
                <a:latin typeface="Times New Roman" panose="02020603050405020304" pitchFamily="18" charset="0"/>
                <a:cs typeface="Times New Roman" panose="02020603050405020304" pitchFamily="18" charset="0"/>
              </a:rPr>
              <a:t> as Varchar(30)) as </a:t>
            </a:r>
            <a:r>
              <a:rPr lang="en-US" sz="700" dirty="0" err="1">
                <a:effectLst/>
                <a:latin typeface="Times New Roman" panose="02020603050405020304" pitchFamily="18" charset="0"/>
                <a:cs typeface="Times New Roman" panose="02020603050405020304" pitchFamily="18" charset="0"/>
              </a:rPr>
              <a:t>Subscription_Amount</a:t>
            </a:r>
            <a:r>
              <a:rPr lang="en-US" sz="700" dirty="0">
                <a:effectLst/>
                <a:latin typeface="Times New Roman" panose="02020603050405020304" pitchFamily="18" charset="0"/>
                <a:cs typeface="Times New Roman" panose="02020603050405020304" pitchFamily="18" charset="0"/>
              </a:rPr>
              <a:t>, </a:t>
            </a:r>
            <a:r>
              <a:rPr lang="en-US" sz="700" dirty="0" err="1">
                <a:effectLst/>
                <a:latin typeface="Times New Roman" panose="02020603050405020304" pitchFamily="18" charset="0"/>
                <a:cs typeface="Times New Roman" panose="02020603050405020304" pitchFamily="18" charset="0"/>
              </a:rPr>
              <a:t>s.Subscription_Start_Date</a:t>
            </a:r>
            <a:r>
              <a:rPr lang="en-US" sz="700" dirty="0">
                <a:effectLst/>
                <a:latin typeface="Times New Roman" panose="02020603050405020304" pitchFamily="18" charset="0"/>
                <a:cs typeface="Times New Roman" panose="02020603050405020304" pitchFamily="18" charset="0"/>
              </a:rPr>
              <a:t>, </a:t>
            </a:r>
            <a:r>
              <a:rPr lang="en-US" sz="700" dirty="0" err="1">
                <a:effectLst/>
                <a:latin typeface="Times New Roman" panose="02020603050405020304" pitchFamily="18" charset="0"/>
                <a:cs typeface="Times New Roman" panose="02020603050405020304" pitchFamily="18" charset="0"/>
              </a:rPr>
              <a:t>s.Subscription_End_Date</a:t>
            </a:r>
            <a:endParaRPr lang="en-US" sz="700" dirty="0">
              <a:effectLst/>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       from </a:t>
            </a:r>
            <a:r>
              <a:rPr lang="en-US" sz="700" dirty="0" err="1">
                <a:effectLst/>
                <a:latin typeface="Times New Roman" panose="02020603050405020304" pitchFamily="18" charset="0"/>
                <a:cs typeface="Times New Roman" panose="02020603050405020304" pitchFamily="18" charset="0"/>
              </a:rPr>
              <a:t>User_Profile</a:t>
            </a:r>
            <a:r>
              <a:rPr lang="en-US" sz="700" dirty="0">
                <a:effectLst/>
                <a:latin typeface="Times New Roman" panose="02020603050405020304" pitchFamily="18" charset="0"/>
                <a:cs typeface="Times New Roman" panose="02020603050405020304" pitchFamily="18" charset="0"/>
              </a:rPr>
              <a:t> p left join </a:t>
            </a:r>
            <a:r>
              <a:rPr lang="en-US" sz="700" dirty="0" err="1">
                <a:effectLst/>
                <a:latin typeface="Times New Roman" panose="02020603050405020304" pitchFamily="18" charset="0"/>
                <a:cs typeface="Times New Roman" panose="02020603050405020304" pitchFamily="18" charset="0"/>
              </a:rPr>
              <a:t>User_Information</a:t>
            </a:r>
            <a:r>
              <a:rPr lang="en-US" sz="700" dirty="0">
                <a:effectLst/>
                <a:latin typeface="Times New Roman" panose="02020603050405020304" pitchFamily="18" charset="0"/>
                <a:cs typeface="Times New Roman" panose="02020603050405020304" pitchFamily="18" charset="0"/>
              </a:rPr>
              <a:t> u on </a:t>
            </a:r>
            <a:r>
              <a:rPr lang="en-US" sz="700" dirty="0" err="1">
                <a:effectLst/>
                <a:latin typeface="Times New Roman" panose="02020603050405020304" pitchFamily="18" charset="0"/>
                <a:cs typeface="Times New Roman" panose="02020603050405020304" pitchFamily="18" charset="0"/>
              </a:rPr>
              <a:t>u.user_ID</a:t>
            </a:r>
            <a:r>
              <a:rPr lang="en-US" sz="700" dirty="0">
                <a:effectLst/>
                <a:latin typeface="Times New Roman" panose="02020603050405020304" pitchFamily="18" charset="0"/>
                <a:cs typeface="Times New Roman" panose="02020603050405020304" pitchFamily="18" charset="0"/>
              </a:rPr>
              <a:t> = </a:t>
            </a:r>
            <a:r>
              <a:rPr lang="en-US" sz="700" dirty="0" err="1">
                <a:effectLst/>
                <a:latin typeface="Times New Roman" panose="02020603050405020304" pitchFamily="18" charset="0"/>
                <a:cs typeface="Times New Roman" panose="02020603050405020304" pitchFamily="18" charset="0"/>
              </a:rPr>
              <a:t>p.User_ID</a:t>
            </a:r>
            <a:endParaRPr lang="en-US" sz="700" dirty="0">
              <a:effectLst/>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       join subscription s on </a:t>
            </a:r>
            <a:r>
              <a:rPr lang="en-US" sz="700" dirty="0" err="1">
                <a:effectLst/>
                <a:latin typeface="Times New Roman" panose="02020603050405020304" pitchFamily="18" charset="0"/>
                <a:cs typeface="Times New Roman" panose="02020603050405020304" pitchFamily="18" charset="0"/>
              </a:rPr>
              <a:t>p.profile_ID</a:t>
            </a:r>
            <a:r>
              <a:rPr lang="en-US" sz="700" dirty="0">
                <a:effectLst/>
                <a:latin typeface="Times New Roman" panose="02020603050405020304" pitchFamily="18" charset="0"/>
                <a:cs typeface="Times New Roman" panose="02020603050405020304" pitchFamily="18" charset="0"/>
              </a:rPr>
              <a:t> = </a:t>
            </a:r>
            <a:r>
              <a:rPr lang="en-US" sz="700" dirty="0" err="1">
                <a:effectLst/>
                <a:latin typeface="Times New Roman" panose="02020603050405020304" pitchFamily="18" charset="0"/>
                <a:cs typeface="Times New Roman" panose="02020603050405020304" pitchFamily="18" charset="0"/>
              </a:rPr>
              <a:t>s.profile_ID</a:t>
            </a:r>
            <a:r>
              <a:rPr lang="en-US" sz="700" dirty="0">
                <a:effectLst/>
                <a:latin typeface="Times New Roman" panose="02020603050405020304" pitchFamily="18" charset="0"/>
                <a:cs typeface="Times New Roman" panose="02020603050405020304" pitchFamily="18" charset="0"/>
              </a:rPr>
              <a:t> join App a on </a:t>
            </a:r>
            <a:r>
              <a:rPr lang="en-US" sz="700" dirty="0" err="1">
                <a:effectLst/>
                <a:latin typeface="Times New Roman" panose="02020603050405020304" pitchFamily="18" charset="0"/>
                <a:cs typeface="Times New Roman" panose="02020603050405020304" pitchFamily="18" charset="0"/>
              </a:rPr>
              <a:t>a.App_ID</a:t>
            </a:r>
            <a:r>
              <a:rPr lang="en-US" sz="700" dirty="0">
                <a:effectLst/>
                <a:latin typeface="Times New Roman" panose="02020603050405020304" pitchFamily="18" charset="0"/>
                <a:cs typeface="Times New Roman" panose="02020603050405020304" pitchFamily="18" charset="0"/>
              </a:rPr>
              <a:t> = </a:t>
            </a:r>
            <a:r>
              <a:rPr lang="en-US" sz="700" dirty="0" err="1">
                <a:effectLst/>
                <a:latin typeface="Times New Roman" panose="02020603050405020304" pitchFamily="18" charset="0"/>
                <a:cs typeface="Times New Roman" panose="02020603050405020304" pitchFamily="18" charset="0"/>
              </a:rPr>
              <a:t>s.App_ID</a:t>
            </a:r>
            <a:endParaRPr lang="en-US" sz="700" dirty="0">
              <a:effectLst/>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       where </a:t>
            </a:r>
            <a:r>
              <a:rPr lang="en-US" sz="700" dirty="0" err="1">
                <a:effectLst/>
                <a:latin typeface="Times New Roman" panose="02020603050405020304" pitchFamily="18" charset="0"/>
                <a:cs typeface="Times New Roman" panose="02020603050405020304" pitchFamily="18" charset="0"/>
              </a:rPr>
              <a:t>u.USER_NAME</a:t>
            </a:r>
            <a:r>
              <a:rPr lang="en-US" sz="700" dirty="0">
                <a:effectLst/>
                <a:latin typeface="Times New Roman" panose="02020603050405020304" pitchFamily="18" charset="0"/>
                <a:cs typeface="Times New Roman" panose="02020603050405020304" pitchFamily="18" charset="0"/>
              </a:rPr>
              <a:t> = @</a:t>
            </a:r>
            <a:r>
              <a:rPr lang="en-US" sz="700" dirty="0" err="1">
                <a:effectLst/>
                <a:latin typeface="Times New Roman" panose="02020603050405020304" pitchFamily="18" charset="0"/>
                <a:cs typeface="Times New Roman" panose="02020603050405020304" pitchFamily="18" charset="0"/>
              </a:rPr>
              <a:t>UserName</a:t>
            </a:r>
            <a:endParaRPr lang="en-US" sz="700" dirty="0">
              <a:effectLst/>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 </a:t>
            </a:r>
          </a:p>
          <a:p>
            <a:r>
              <a:rPr lang="en-US" sz="700" dirty="0">
                <a:effectLst/>
                <a:latin typeface="Times New Roman" panose="02020603050405020304" pitchFamily="18" charset="0"/>
                <a:cs typeface="Times New Roman" panose="02020603050405020304" pitchFamily="18" charset="0"/>
              </a:rPr>
              <a:t>END</a:t>
            </a:r>
          </a:p>
          <a:p>
            <a:endParaRPr lang="en-US" sz="700" dirty="0">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EXEC </a:t>
            </a:r>
            <a:r>
              <a:rPr lang="en-US" sz="700" dirty="0" err="1">
                <a:effectLst/>
                <a:latin typeface="Times New Roman" panose="02020603050405020304" pitchFamily="18" charset="0"/>
                <a:cs typeface="Times New Roman" panose="02020603050405020304" pitchFamily="18" charset="0"/>
              </a:rPr>
              <a:t>getSubscriptionDetails</a:t>
            </a:r>
            <a:r>
              <a:rPr lang="en-US" sz="700" dirty="0">
                <a:effectLst/>
                <a:latin typeface="Times New Roman" panose="02020603050405020304" pitchFamily="18" charset="0"/>
                <a:cs typeface="Times New Roman" panose="02020603050405020304" pitchFamily="18" charset="0"/>
              </a:rPr>
              <a:t> Chaitanya</a:t>
            </a:r>
          </a:p>
          <a:p>
            <a:endParaRPr lang="en-US" sz="700" dirty="0">
              <a:effectLst/>
              <a:latin typeface="Times New Roman" panose="02020603050405020304" pitchFamily="18" charset="0"/>
              <a:cs typeface="Times New Roman" panose="02020603050405020304" pitchFamily="18" charset="0"/>
            </a:endParaRPr>
          </a:p>
          <a:p>
            <a:endParaRPr lang="en-US"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6715C58-8D82-2BDD-FFD8-1AF983A07BD7}"/>
              </a:ext>
            </a:extLst>
          </p:cNvPr>
          <p:cNvSpPr txBox="1"/>
          <p:nvPr/>
        </p:nvSpPr>
        <p:spPr>
          <a:xfrm>
            <a:off x="565148" y="3516980"/>
            <a:ext cx="5530852" cy="2139047"/>
          </a:xfrm>
          <a:prstGeom prst="rect">
            <a:avLst/>
          </a:prstGeom>
          <a:noFill/>
        </p:spPr>
        <p:txBody>
          <a:bodyPr wrap="square" rtlCol="0">
            <a:spAutoFit/>
          </a:bodyPr>
          <a:lstStyle/>
          <a:p>
            <a:r>
              <a:rPr lang="en-US" sz="700" dirty="0">
                <a:effectLst/>
                <a:latin typeface="Times New Roman" panose="02020603050405020304" pitchFamily="18" charset="0"/>
                <a:cs typeface="Times New Roman" panose="02020603050405020304" pitchFamily="18" charset="0"/>
              </a:rPr>
              <a:t>CREATE PROCEDURE </a:t>
            </a:r>
            <a:r>
              <a:rPr lang="en-US" sz="700" dirty="0" err="1">
                <a:effectLst/>
                <a:latin typeface="Times New Roman" panose="02020603050405020304" pitchFamily="18" charset="0"/>
                <a:cs typeface="Times New Roman" panose="02020603050405020304" pitchFamily="18" charset="0"/>
              </a:rPr>
              <a:t>GetUserCatalogue</a:t>
            </a:r>
            <a:r>
              <a:rPr lang="en-US" sz="700" dirty="0">
                <a:effectLst/>
                <a:latin typeface="Times New Roman" panose="02020603050405020304" pitchFamily="18" charset="0"/>
                <a:cs typeface="Times New Roman" panose="02020603050405020304" pitchFamily="18" charset="0"/>
              </a:rPr>
              <a:t> @</a:t>
            </a:r>
            <a:r>
              <a:rPr lang="en-US" sz="700" dirty="0" err="1">
                <a:effectLst/>
                <a:latin typeface="Times New Roman" panose="02020603050405020304" pitchFamily="18" charset="0"/>
                <a:cs typeface="Times New Roman" panose="02020603050405020304" pitchFamily="18" charset="0"/>
              </a:rPr>
              <a:t>Profile_ID</a:t>
            </a:r>
            <a:r>
              <a:rPr lang="en-US" sz="700" dirty="0">
                <a:effectLst/>
                <a:latin typeface="Times New Roman" panose="02020603050405020304" pitchFamily="18" charset="0"/>
                <a:cs typeface="Times New Roman" panose="02020603050405020304" pitchFamily="18" charset="0"/>
              </a:rPr>
              <a:t> INT</a:t>
            </a:r>
          </a:p>
          <a:p>
            <a:r>
              <a:rPr lang="en-US" sz="700" dirty="0">
                <a:effectLst/>
                <a:latin typeface="Times New Roman" panose="02020603050405020304" pitchFamily="18" charset="0"/>
                <a:cs typeface="Times New Roman" panose="02020603050405020304" pitchFamily="18" charset="0"/>
              </a:rPr>
              <a:t>AS</a:t>
            </a:r>
          </a:p>
          <a:p>
            <a:r>
              <a:rPr lang="en-US" sz="700" dirty="0">
                <a:effectLst/>
                <a:latin typeface="Times New Roman" panose="02020603050405020304" pitchFamily="18" charset="0"/>
                <a:cs typeface="Times New Roman" panose="02020603050405020304" pitchFamily="18" charset="0"/>
              </a:rPr>
              <a:t>BEGIN</a:t>
            </a:r>
          </a:p>
          <a:p>
            <a:br>
              <a:rPr lang="en-US" sz="700" dirty="0">
                <a:effectLst/>
                <a:latin typeface="Times New Roman" panose="02020603050405020304" pitchFamily="18" charset="0"/>
                <a:cs typeface="Times New Roman" panose="02020603050405020304" pitchFamily="18" charset="0"/>
              </a:rPr>
            </a:br>
            <a:endParaRPr lang="en-US" sz="700" dirty="0">
              <a:effectLst/>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select z.Profile_ID,z.APP_ID,z.APP_Name,z.Update_Available,x.Subscription_Type,z.Date_of_Installation from</a:t>
            </a:r>
          </a:p>
          <a:p>
            <a:r>
              <a:rPr lang="en-US" sz="700" dirty="0">
                <a:effectLst/>
                <a:latin typeface="Times New Roman" panose="02020603050405020304" pitchFamily="18" charset="0"/>
                <a:cs typeface="Times New Roman" panose="02020603050405020304" pitchFamily="18" charset="0"/>
              </a:rPr>
              <a:t>(SELECT </a:t>
            </a:r>
            <a:r>
              <a:rPr lang="en-US" sz="700" dirty="0" err="1">
                <a:effectLst/>
                <a:latin typeface="Times New Roman" panose="02020603050405020304" pitchFamily="18" charset="0"/>
                <a:cs typeface="Times New Roman" panose="02020603050405020304" pitchFamily="18" charset="0"/>
              </a:rPr>
              <a:t>APP_ID,Profile_ID,Subscription_Type</a:t>
            </a:r>
            <a:r>
              <a:rPr lang="en-US" sz="700" dirty="0">
                <a:effectLst/>
                <a:latin typeface="Times New Roman" panose="02020603050405020304" pitchFamily="18" charset="0"/>
                <a:cs typeface="Times New Roman" panose="02020603050405020304" pitchFamily="18" charset="0"/>
              </a:rPr>
              <a:t> FROM Subscription)x</a:t>
            </a:r>
          </a:p>
          <a:p>
            <a:r>
              <a:rPr lang="en-US" sz="700" dirty="0">
                <a:effectLst/>
                <a:latin typeface="Times New Roman" panose="02020603050405020304" pitchFamily="18" charset="0"/>
                <a:cs typeface="Times New Roman" panose="02020603050405020304" pitchFamily="18" charset="0"/>
              </a:rPr>
              <a:t>INNER JOIN</a:t>
            </a:r>
          </a:p>
          <a:p>
            <a:r>
              <a:rPr lang="en-US" sz="700" dirty="0">
                <a:effectLst/>
                <a:latin typeface="Times New Roman" panose="02020603050405020304" pitchFamily="18" charset="0"/>
                <a:cs typeface="Times New Roman" panose="02020603050405020304" pitchFamily="18" charset="0"/>
              </a:rPr>
              <a:t>(SELECT a.Profile_ID,b.APP_ID,b.APP_Name,a.Update_Available,a.Date_of_Installation FROM</a:t>
            </a:r>
          </a:p>
          <a:p>
            <a:r>
              <a:rPr lang="en-US" sz="700" dirty="0">
                <a:effectLst/>
                <a:latin typeface="Times New Roman" panose="02020603050405020304" pitchFamily="18" charset="0"/>
                <a:cs typeface="Times New Roman" panose="02020603050405020304" pitchFamily="18" charset="0"/>
              </a:rPr>
              <a:t>(SELECT * FROM </a:t>
            </a:r>
            <a:r>
              <a:rPr lang="en-US" sz="700" dirty="0" err="1">
                <a:effectLst/>
                <a:latin typeface="Times New Roman" panose="02020603050405020304" pitchFamily="18" charset="0"/>
                <a:cs typeface="Times New Roman" panose="02020603050405020304" pitchFamily="18" charset="0"/>
              </a:rPr>
              <a:t>installed_Apps</a:t>
            </a:r>
            <a:r>
              <a:rPr lang="en-US" sz="700" dirty="0">
                <a:effectLst/>
                <a:latin typeface="Times New Roman" panose="02020603050405020304" pitchFamily="18" charset="0"/>
                <a:cs typeface="Times New Roman" panose="02020603050405020304" pitchFamily="18" charset="0"/>
              </a:rPr>
              <a:t>)a</a:t>
            </a:r>
          </a:p>
          <a:p>
            <a:r>
              <a:rPr lang="en-US" sz="700" dirty="0">
                <a:effectLst/>
                <a:latin typeface="Times New Roman" panose="02020603050405020304" pitchFamily="18" charset="0"/>
                <a:cs typeface="Times New Roman" panose="02020603050405020304" pitchFamily="18" charset="0"/>
              </a:rPr>
              <a:t>INNER JOIN</a:t>
            </a:r>
          </a:p>
          <a:p>
            <a:r>
              <a:rPr lang="en-US" sz="700" dirty="0">
                <a:effectLst/>
                <a:latin typeface="Times New Roman" panose="02020603050405020304" pitchFamily="18" charset="0"/>
                <a:cs typeface="Times New Roman" panose="02020603050405020304" pitchFamily="18" charset="0"/>
              </a:rPr>
              <a:t>(SELECT * FROM App)b on </a:t>
            </a:r>
            <a:r>
              <a:rPr lang="en-US" sz="700" dirty="0" err="1">
                <a:effectLst/>
                <a:latin typeface="Times New Roman" panose="02020603050405020304" pitchFamily="18" charset="0"/>
                <a:cs typeface="Times New Roman" panose="02020603050405020304" pitchFamily="18" charset="0"/>
              </a:rPr>
              <a:t>a.APP_ID</a:t>
            </a:r>
            <a:r>
              <a:rPr lang="en-US" sz="700" dirty="0">
                <a:effectLst/>
                <a:latin typeface="Times New Roman" panose="02020603050405020304" pitchFamily="18" charset="0"/>
                <a:cs typeface="Times New Roman" panose="02020603050405020304" pitchFamily="18" charset="0"/>
              </a:rPr>
              <a:t> = </a:t>
            </a:r>
            <a:r>
              <a:rPr lang="en-US" sz="700" dirty="0" err="1">
                <a:effectLst/>
                <a:latin typeface="Times New Roman" panose="02020603050405020304" pitchFamily="18" charset="0"/>
                <a:cs typeface="Times New Roman" panose="02020603050405020304" pitchFamily="18" charset="0"/>
              </a:rPr>
              <a:t>b.APP_ID</a:t>
            </a:r>
            <a:r>
              <a:rPr lang="en-US" sz="700" dirty="0">
                <a:effectLst/>
                <a:latin typeface="Times New Roman" panose="02020603050405020304" pitchFamily="18" charset="0"/>
                <a:cs typeface="Times New Roman" panose="02020603050405020304" pitchFamily="18" charset="0"/>
              </a:rPr>
              <a:t>  and </a:t>
            </a:r>
            <a:r>
              <a:rPr lang="en-US" sz="700" dirty="0" err="1">
                <a:effectLst/>
                <a:latin typeface="Times New Roman" panose="02020603050405020304" pitchFamily="18" charset="0"/>
                <a:cs typeface="Times New Roman" panose="02020603050405020304" pitchFamily="18" charset="0"/>
              </a:rPr>
              <a:t>a.Profile_ID</a:t>
            </a:r>
            <a:r>
              <a:rPr lang="en-US" sz="700" dirty="0">
                <a:effectLst/>
                <a:latin typeface="Times New Roman" panose="02020603050405020304" pitchFamily="18" charset="0"/>
                <a:cs typeface="Times New Roman" panose="02020603050405020304" pitchFamily="18" charset="0"/>
              </a:rPr>
              <a:t> = @</a:t>
            </a:r>
            <a:r>
              <a:rPr lang="en-US" sz="700" dirty="0" err="1">
                <a:effectLst/>
                <a:latin typeface="Times New Roman" panose="02020603050405020304" pitchFamily="18" charset="0"/>
                <a:cs typeface="Times New Roman" panose="02020603050405020304" pitchFamily="18" charset="0"/>
              </a:rPr>
              <a:t>Profile_ID</a:t>
            </a:r>
            <a:endParaRPr lang="en-US" sz="700" dirty="0">
              <a:effectLst/>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)z on </a:t>
            </a:r>
            <a:r>
              <a:rPr lang="en-US" sz="700" dirty="0" err="1">
                <a:effectLst/>
                <a:latin typeface="Times New Roman" panose="02020603050405020304" pitchFamily="18" charset="0"/>
                <a:cs typeface="Times New Roman" panose="02020603050405020304" pitchFamily="18" charset="0"/>
              </a:rPr>
              <a:t>x.APP_ID</a:t>
            </a:r>
            <a:r>
              <a:rPr lang="en-US" sz="700" dirty="0">
                <a:effectLst/>
                <a:latin typeface="Times New Roman" panose="02020603050405020304" pitchFamily="18" charset="0"/>
                <a:cs typeface="Times New Roman" panose="02020603050405020304" pitchFamily="18" charset="0"/>
              </a:rPr>
              <a:t> = </a:t>
            </a:r>
            <a:r>
              <a:rPr lang="en-US" sz="700" dirty="0" err="1">
                <a:effectLst/>
                <a:latin typeface="Times New Roman" panose="02020603050405020304" pitchFamily="18" charset="0"/>
                <a:cs typeface="Times New Roman" panose="02020603050405020304" pitchFamily="18" charset="0"/>
              </a:rPr>
              <a:t>z.APP_ID</a:t>
            </a:r>
            <a:r>
              <a:rPr lang="en-US" sz="700" dirty="0">
                <a:effectLst/>
                <a:latin typeface="Times New Roman" panose="02020603050405020304" pitchFamily="18" charset="0"/>
                <a:cs typeface="Times New Roman" panose="02020603050405020304" pitchFamily="18" charset="0"/>
              </a:rPr>
              <a:t> or </a:t>
            </a:r>
            <a:r>
              <a:rPr lang="en-US" sz="700" dirty="0" err="1">
                <a:effectLst/>
                <a:latin typeface="Times New Roman" panose="02020603050405020304" pitchFamily="18" charset="0"/>
                <a:cs typeface="Times New Roman" panose="02020603050405020304" pitchFamily="18" charset="0"/>
              </a:rPr>
              <a:t>x.Profile_ID</a:t>
            </a:r>
            <a:r>
              <a:rPr lang="en-US" sz="700" dirty="0">
                <a:effectLst/>
                <a:latin typeface="Times New Roman" panose="02020603050405020304" pitchFamily="18" charset="0"/>
                <a:cs typeface="Times New Roman" panose="02020603050405020304" pitchFamily="18" charset="0"/>
              </a:rPr>
              <a:t> = </a:t>
            </a:r>
            <a:r>
              <a:rPr lang="en-US" sz="700" dirty="0" err="1">
                <a:effectLst/>
                <a:latin typeface="Times New Roman" panose="02020603050405020304" pitchFamily="18" charset="0"/>
                <a:cs typeface="Times New Roman" panose="02020603050405020304" pitchFamily="18" charset="0"/>
              </a:rPr>
              <a:t>z.Profile_ID</a:t>
            </a:r>
            <a:endParaRPr lang="en-US" sz="700" dirty="0">
              <a:effectLst/>
              <a:latin typeface="Times New Roman" panose="02020603050405020304" pitchFamily="18" charset="0"/>
              <a:cs typeface="Times New Roman" panose="02020603050405020304" pitchFamily="18" charset="0"/>
            </a:endParaRPr>
          </a:p>
          <a:p>
            <a:br>
              <a:rPr lang="en-US" sz="700" dirty="0">
                <a:effectLst/>
                <a:latin typeface="Times New Roman" panose="02020603050405020304" pitchFamily="18" charset="0"/>
                <a:cs typeface="Times New Roman" panose="02020603050405020304" pitchFamily="18" charset="0"/>
              </a:rPr>
            </a:br>
            <a:endParaRPr lang="en-US" sz="700" dirty="0">
              <a:effectLst/>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END</a:t>
            </a:r>
          </a:p>
          <a:p>
            <a:br>
              <a:rPr lang="en-US" sz="700" dirty="0">
                <a:effectLst/>
                <a:latin typeface="Times New Roman" panose="02020603050405020304" pitchFamily="18" charset="0"/>
                <a:cs typeface="Times New Roman" panose="02020603050405020304" pitchFamily="18" charset="0"/>
              </a:rPr>
            </a:br>
            <a:endParaRPr lang="en-US" sz="700" dirty="0">
              <a:effectLst/>
              <a:latin typeface="Times New Roman" panose="02020603050405020304" pitchFamily="18" charset="0"/>
              <a:cs typeface="Times New Roman" panose="02020603050405020304" pitchFamily="18" charset="0"/>
            </a:endParaRPr>
          </a:p>
          <a:p>
            <a:r>
              <a:rPr lang="en-US" sz="700" dirty="0">
                <a:effectLst/>
                <a:latin typeface="Times New Roman" panose="02020603050405020304" pitchFamily="18" charset="0"/>
                <a:cs typeface="Times New Roman" panose="02020603050405020304" pitchFamily="18" charset="0"/>
              </a:rPr>
              <a:t>EXEC </a:t>
            </a:r>
            <a:r>
              <a:rPr lang="en-US" sz="700" dirty="0" err="1">
                <a:effectLst/>
                <a:latin typeface="Times New Roman" panose="02020603050405020304" pitchFamily="18" charset="0"/>
                <a:cs typeface="Times New Roman" panose="02020603050405020304" pitchFamily="18" charset="0"/>
              </a:rPr>
              <a:t>GetUserCatalogue</a:t>
            </a:r>
            <a:r>
              <a:rPr lang="en-US" sz="700" dirty="0">
                <a:effectLst/>
                <a:latin typeface="Times New Roman" panose="02020603050405020304" pitchFamily="18" charset="0"/>
                <a:cs typeface="Times New Roman" panose="02020603050405020304" pitchFamily="18" charset="0"/>
              </a:rPr>
              <a:t> 201</a:t>
            </a:r>
          </a:p>
        </p:txBody>
      </p:sp>
      <p:pic>
        <p:nvPicPr>
          <p:cNvPr id="26" name="subscriptuindetails">
            <a:extLst>
              <a:ext uri="{FF2B5EF4-FFF2-40B4-BE49-F238E27FC236}">
                <a16:creationId xmlns:a16="http://schemas.microsoft.com/office/drawing/2014/main" id="{B4F3BAA4-57FF-BB28-4EF8-5F475E5176DF}"/>
              </a:ext>
            </a:extLst>
          </p:cNvPr>
          <p:cNvPicPr>
            <a:picLocks noChangeAspect="1"/>
          </p:cNvPicPr>
          <p:nvPr/>
        </p:nvPicPr>
        <p:blipFill>
          <a:blip r:embed="rId2"/>
          <a:stretch>
            <a:fillRect/>
          </a:stretch>
        </p:blipFill>
        <p:spPr>
          <a:xfrm>
            <a:off x="5000625" y="1142126"/>
            <a:ext cx="7191376" cy="1477581"/>
          </a:xfrm>
          <a:prstGeom prst="rect">
            <a:avLst/>
          </a:prstGeom>
        </p:spPr>
      </p:pic>
      <p:pic>
        <p:nvPicPr>
          <p:cNvPr id="28" name="Usercatalogue" descr="Table&#10;&#10;Description automatically generated">
            <a:extLst>
              <a:ext uri="{FF2B5EF4-FFF2-40B4-BE49-F238E27FC236}">
                <a16:creationId xmlns:a16="http://schemas.microsoft.com/office/drawing/2014/main" id="{AF13F5FD-F7C1-8E28-BF1A-5E775350A055}"/>
              </a:ext>
            </a:extLst>
          </p:cNvPr>
          <p:cNvPicPr>
            <a:picLocks noChangeAspect="1"/>
          </p:cNvPicPr>
          <p:nvPr/>
        </p:nvPicPr>
        <p:blipFill>
          <a:blip r:embed="rId3"/>
          <a:stretch>
            <a:fillRect/>
          </a:stretch>
        </p:blipFill>
        <p:spPr>
          <a:xfrm>
            <a:off x="5000624" y="3387715"/>
            <a:ext cx="7191376" cy="2320916"/>
          </a:xfrm>
          <a:prstGeom prst="rect">
            <a:avLst/>
          </a:prstGeom>
        </p:spPr>
      </p:pic>
      <p:sp>
        <p:nvSpPr>
          <p:cNvPr id="29" name="Action Button: BtnSubsDetails">
            <a:hlinkClick r:id="" action="ppaction://noaction" highlightClick="1"/>
            <a:extLst>
              <a:ext uri="{FF2B5EF4-FFF2-40B4-BE49-F238E27FC236}">
                <a16:creationId xmlns:a16="http://schemas.microsoft.com/office/drawing/2014/main" id="{913D29C1-C2AE-DBA6-0383-48D441712B72}"/>
              </a:ext>
            </a:extLst>
          </p:cNvPr>
          <p:cNvSpPr/>
          <p:nvPr/>
        </p:nvSpPr>
        <p:spPr>
          <a:xfrm>
            <a:off x="565148" y="3101448"/>
            <a:ext cx="539078" cy="265414"/>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ction Button: BtnUsercatalogue">
            <a:hlinkClick r:id="" action="ppaction://noaction" highlightClick="1"/>
            <a:extLst>
              <a:ext uri="{FF2B5EF4-FFF2-40B4-BE49-F238E27FC236}">
                <a16:creationId xmlns:a16="http://schemas.microsoft.com/office/drawing/2014/main" id="{1E3C7817-B7B6-1F02-1EFE-0C3FE74E6663}"/>
              </a:ext>
            </a:extLst>
          </p:cNvPr>
          <p:cNvSpPr/>
          <p:nvPr/>
        </p:nvSpPr>
        <p:spPr>
          <a:xfrm>
            <a:off x="565148" y="5708631"/>
            <a:ext cx="477840" cy="23496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70818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29"/>
                    </p:tgtEl>
                  </p:cond>
                </p:stCondLst>
                <p:endSync evt="end" delay="0">
                  <p:rtn val="all"/>
                </p:endSync>
                <p:childTnLst>
                  <p:par>
                    <p:cTn id="32" fill="hold">
                      <p:stCondLst>
                        <p:cond delay="0"/>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childTnLst>
              </p:cTn>
              <p:nextCondLst>
                <p:cond evt="onClick" delay="0">
                  <p:tgtEl>
                    <p:spTgt spid="29"/>
                  </p:tgtEl>
                </p:cond>
              </p:nextCondLst>
            </p:seq>
            <p:seq concurrent="1" nextAc="seek">
              <p:cTn id="36" restart="whenNotActive" fill="hold" evtFilter="cancelBubble" nodeType="interactiveSeq">
                <p:stCondLst>
                  <p:cond evt="onClick" delay="0">
                    <p:tgtEl>
                      <p:spTgt spid="30"/>
                    </p:tgtEl>
                  </p:cond>
                </p:stCondLst>
                <p:endSync evt="end" delay="0">
                  <p:rtn val="all"/>
                </p:endSync>
                <p:childTnLst>
                  <p:par>
                    <p:cTn id="37" fill="hold">
                      <p:stCondLst>
                        <p:cond delay="0"/>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childTnLst>
        </p:cTn>
      </p:par>
    </p:tnLst>
    <p:bldLst>
      <p:bldP spid="2" grpId="0"/>
      <p:bldP spid="4" grpId="0"/>
      <p:bldP spid="5" grpId="0"/>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061C3-20C4-73BF-B2FA-20996E1A615D}"/>
              </a:ext>
            </a:extLst>
          </p:cNvPr>
          <p:cNvSpPr>
            <a:spLocks noGrp="1"/>
          </p:cNvSpPr>
          <p:nvPr>
            <p:ph type="title"/>
          </p:nvPr>
        </p:nvSpPr>
        <p:spPr>
          <a:xfrm>
            <a:off x="565150" y="286816"/>
            <a:ext cx="2592388" cy="809956"/>
          </a:xfrm>
        </p:spPr>
        <p:txBody>
          <a:bodyPr>
            <a:normAutofit/>
          </a:bodyPr>
          <a:lstStyle/>
          <a:p>
            <a:pPr algn="ctr"/>
            <a:r>
              <a:rPr lang="en-US" sz="3200" dirty="0"/>
              <a:t>Trigger</a:t>
            </a:r>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5CBDD588-7842-0195-9A58-31EB41207C25}"/>
              </a:ext>
            </a:extLst>
          </p:cNvPr>
          <p:cNvSpPr txBox="1"/>
          <p:nvPr/>
        </p:nvSpPr>
        <p:spPr>
          <a:xfrm>
            <a:off x="565148" y="1084375"/>
            <a:ext cx="4821237" cy="4785926"/>
          </a:xfrm>
          <a:prstGeom prst="rect">
            <a:avLst/>
          </a:prstGeom>
          <a:noFill/>
        </p:spPr>
        <p:txBody>
          <a:bodyPr wrap="square" rtlCol="0">
            <a:spAutoFit/>
          </a:bodyPr>
          <a:lstStyle/>
          <a:p>
            <a:pPr algn="just" rtl="0">
              <a:spcBef>
                <a:spcPts val="0"/>
              </a:spcBef>
              <a:spcAft>
                <a:spcPts val="0"/>
              </a:spcAft>
            </a:pPr>
            <a:r>
              <a:rPr lang="en-US" sz="1050" b="0" i="0" u="none" strike="noStrike" dirty="0">
                <a:solidFill>
                  <a:srgbClr val="FFFFFF"/>
                </a:solidFill>
                <a:effectLst/>
                <a:latin typeface="Times New Roman" panose="02020603050405020304" pitchFamily="18" charset="0"/>
                <a:cs typeface="Times New Roman" panose="02020603050405020304" pitchFamily="18" charset="0"/>
              </a:rPr>
              <a:t>CREATE TABLE [</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dbo</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AppAudit</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F"/>
                </a:solidFill>
                <a:effectLst/>
                <a:latin typeface="Times New Roman" panose="02020603050405020304" pitchFamily="18" charset="0"/>
                <a:cs typeface="Times New Roman" panose="02020603050405020304" pitchFamily="18" charset="0"/>
              </a:rPr>
              <a:t> [</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AppAuditID</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 int not null primary key  identity(1,1),</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F"/>
                </a:solidFill>
                <a:effectLst/>
                <a:latin typeface="Times New Roman" panose="02020603050405020304" pitchFamily="18" charset="0"/>
                <a:cs typeface="Times New Roman" panose="02020603050405020304" pitchFamily="18" charset="0"/>
              </a:rPr>
              <a:t> [</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App_ID</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 [char](4) NOT NULL,</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050" b="0" i="0" u="none" strike="noStrike" dirty="0">
                <a:solidFill>
                  <a:srgbClr val="FFFFFF"/>
                </a:solidFill>
                <a:effectLst/>
                <a:latin typeface="Times New Roman" panose="02020603050405020304" pitchFamily="18" charset="0"/>
                <a:cs typeface="Times New Roman" panose="02020603050405020304" pitchFamily="18" charset="0"/>
              </a:rPr>
              <a:t> [</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App_Name</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 [varchar](100) NOT NULL,</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F"/>
                </a:solidFill>
                <a:effectLst/>
                <a:latin typeface="Times New Roman" panose="02020603050405020304" pitchFamily="18" charset="0"/>
                <a:cs typeface="Times New Roman" panose="02020603050405020304" pitchFamily="18" charset="0"/>
              </a:rPr>
              <a:t>[</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App_Catagory</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 [varchar](100) NOT NULL,</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F"/>
                </a:solidFill>
                <a:effectLst/>
                <a:latin typeface="Times New Roman" panose="02020603050405020304" pitchFamily="18" charset="0"/>
                <a:cs typeface="Times New Roman" panose="02020603050405020304" pitchFamily="18" charset="0"/>
              </a:rPr>
              <a:t>[</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Old_Name</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 [varchar](100),</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F"/>
                </a:solidFill>
                <a:effectLst/>
                <a:latin typeface="Times New Roman" panose="02020603050405020304" pitchFamily="18" charset="0"/>
                <a:cs typeface="Times New Roman" panose="02020603050405020304" pitchFamily="18" charset="0"/>
              </a:rPr>
              <a:t>[</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New_Name</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 [varchar](100) NULL,</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F"/>
                </a:solidFill>
                <a:effectLst/>
                <a:latin typeface="Times New Roman" panose="02020603050405020304" pitchFamily="18" charset="0"/>
                <a:cs typeface="Times New Roman" panose="02020603050405020304" pitchFamily="18" charset="0"/>
              </a:rPr>
              <a:t>[Action] char(10),</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F"/>
                </a:solidFill>
                <a:effectLst/>
                <a:latin typeface="Times New Roman" panose="02020603050405020304" pitchFamily="18" charset="0"/>
                <a:cs typeface="Times New Roman" panose="02020603050405020304" pitchFamily="18" charset="0"/>
              </a:rPr>
              <a:t>[</a:t>
            </a:r>
            <a:r>
              <a:rPr lang="en-US" sz="1050" b="0" i="0" u="none" strike="noStrike" dirty="0" err="1">
                <a:solidFill>
                  <a:srgbClr val="FFFFFF"/>
                </a:solidFill>
                <a:effectLst/>
                <a:latin typeface="Times New Roman" panose="02020603050405020304" pitchFamily="18" charset="0"/>
                <a:cs typeface="Times New Roman" panose="02020603050405020304" pitchFamily="18" charset="0"/>
              </a:rPr>
              <a:t>ActionDate</a:t>
            </a:r>
            <a:r>
              <a:rPr lang="en-US" sz="1050" b="0" i="0" u="none" strike="noStrike" dirty="0">
                <a:solidFill>
                  <a:srgbClr val="FFFFFF"/>
                </a:solidFill>
                <a:effectLst/>
                <a:latin typeface="Times New Roman" panose="02020603050405020304" pitchFamily="18" charset="0"/>
                <a:cs typeface="Times New Roman" panose="02020603050405020304" pitchFamily="18" charset="0"/>
              </a:rPr>
              <a:t>] datetime</a:t>
            </a:r>
            <a:endParaRPr lang="en-US" sz="3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F"/>
                </a:solidFill>
                <a:effectLst/>
                <a:latin typeface="Times New Roman" panose="02020603050405020304" pitchFamily="18" charset="0"/>
                <a:cs typeface="Times New Roman" panose="02020603050405020304" pitchFamily="18" charset="0"/>
              </a:rPr>
              <a:t>)</a:t>
            </a:r>
          </a:p>
          <a:p>
            <a:pPr algn="just" rtl="0">
              <a:spcBef>
                <a:spcPts val="0"/>
              </a:spcBef>
              <a:spcAft>
                <a:spcPts val="0"/>
              </a:spcAft>
            </a:pPr>
            <a:br>
              <a:rPr lang="en-US" sz="800" b="0" dirty="0">
                <a:effectLst/>
                <a:latin typeface="Times New Roman" panose="02020603050405020304" pitchFamily="18" charset="0"/>
                <a:cs typeface="Times New Roman" panose="02020603050405020304" pitchFamily="18" charset="0"/>
              </a:rPr>
            </a:br>
            <a:r>
              <a:rPr lang="en-US" sz="900" b="0" i="0" u="none" strike="noStrike" dirty="0">
                <a:solidFill>
                  <a:srgbClr val="FFFFFF"/>
                </a:solidFill>
                <a:effectLst/>
                <a:latin typeface="Times New Roman" panose="02020603050405020304" pitchFamily="18" charset="0"/>
                <a:cs typeface="Times New Roman" panose="02020603050405020304" pitchFamily="18" charset="0"/>
              </a:rPr>
              <a:t>GO</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CREATE TRIGGER APPCHANGE</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  ON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dbo.APP</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 FOR UPDATE</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AS</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BEGIN</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declare @action char(10)</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IF UPDATE(APP_NAME)</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SET @action = 'Update'</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INSERT INTO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AppAudit</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 (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App_ID</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App_Name</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App_Catagory</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Old_Name</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New_Name</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],[Action],[</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ActionDate</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 )</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 SELECT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d.App_ID,d.APP_Name,d.App_Catagory,d.APP_Name,i.APP_Name</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 @action, GETDATE()</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  FROM DELETED d join INSERTED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i</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 on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d.App_ID</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 =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i.App_ID</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900" b="0" i="0" u="none" strike="noStrike" dirty="0">
                <a:solidFill>
                  <a:srgbClr val="FFFFFF"/>
                </a:solidFill>
                <a:effectLst/>
                <a:latin typeface="Times New Roman" panose="02020603050405020304" pitchFamily="18" charset="0"/>
                <a:cs typeface="Times New Roman" panose="02020603050405020304" pitchFamily="18" charset="0"/>
              </a:rPr>
              <a:t>END</a:t>
            </a:r>
            <a:endParaRPr lang="en-US" sz="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200" b="0" dirty="0">
                <a:effectLst/>
                <a:latin typeface="Times New Roman" panose="02020603050405020304" pitchFamily="18" charset="0"/>
                <a:cs typeface="Times New Roman" panose="02020603050405020304" pitchFamily="18" charset="0"/>
              </a:rPr>
            </a:br>
            <a:r>
              <a:rPr lang="en-US" sz="900" b="0" i="0" u="none" strike="noStrike" dirty="0">
                <a:solidFill>
                  <a:srgbClr val="FFFFFF"/>
                </a:solidFill>
                <a:effectLst/>
                <a:latin typeface="Times New Roman" panose="02020603050405020304" pitchFamily="18" charset="0"/>
                <a:cs typeface="Times New Roman" panose="02020603050405020304" pitchFamily="18" charset="0"/>
              </a:rPr>
              <a:t>Update APP SET </a:t>
            </a:r>
            <a:r>
              <a:rPr lang="en-US" sz="900" b="0" i="0" u="none" strike="noStrike" dirty="0" err="1">
                <a:solidFill>
                  <a:srgbClr val="FFFFFF"/>
                </a:solidFill>
                <a:effectLst/>
                <a:latin typeface="Times New Roman" panose="02020603050405020304" pitchFamily="18" charset="0"/>
                <a:cs typeface="Times New Roman" panose="02020603050405020304" pitchFamily="18" charset="0"/>
              </a:rPr>
              <a:t>App_Name</a:t>
            </a:r>
            <a:r>
              <a:rPr lang="en-US" sz="900" b="0" i="0" u="none" strike="noStrike" dirty="0">
                <a:solidFill>
                  <a:srgbClr val="FFFFFF"/>
                </a:solidFill>
                <a:effectLst/>
                <a:latin typeface="Times New Roman" panose="02020603050405020304" pitchFamily="18" charset="0"/>
                <a:cs typeface="Times New Roman" panose="02020603050405020304" pitchFamily="18" charset="0"/>
              </a:rPr>
              <a:t> = 'WeChat' WHERE APP_ID = '300'</a:t>
            </a:r>
            <a:endParaRPr lang="en-US" sz="200" b="0" dirty="0">
              <a:effectLst/>
              <a:latin typeface="Times New Roman" panose="02020603050405020304" pitchFamily="18" charset="0"/>
              <a:cs typeface="Times New Roman" panose="02020603050405020304" pitchFamily="18" charset="0"/>
            </a:endParaRPr>
          </a:p>
          <a:p>
            <a:pPr algn="just"/>
            <a:br>
              <a:rPr lang="en-US" sz="800" b="0" dirty="0">
                <a:effectLst/>
                <a:latin typeface="Times New Roman" panose="02020603050405020304" pitchFamily="18" charset="0"/>
                <a:cs typeface="Times New Roman" panose="02020603050405020304" pitchFamily="18" charset="0"/>
              </a:rPr>
            </a:br>
            <a:endParaRPr lang="en-US" sz="300" b="0" dirty="0">
              <a:effectLst/>
              <a:latin typeface="Times New Roman" panose="02020603050405020304" pitchFamily="18" charset="0"/>
              <a:cs typeface="Times New Roman" panose="02020603050405020304" pitchFamily="18" charset="0"/>
            </a:endParaRPr>
          </a:p>
          <a:p>
            <a:pPr algn="just"/>
            <a:br>
              <a:rPr lang="en-US" sz="300" b="0" dirty="0">
                <a:effectLst/>
                <a:latin typeface="Times New Roman" panose="02020603050405020304" pitchFamily="18" charset="0"/>
                <a:cs typeface="Times New Roman" panose="02020603050405020304" pitchFamily="18" charset="0"/>
              </a:rPr>
            </a:br>
            <a:br>
              <a:rPr lang="en-US" sz="300" b="0" dirty="0">
                <a:effectLst/>
                <a:latin typeface="Times New Roman" panose="02020603050405020304" pitchFamily="18" charset="0"/>
                <a:cs typeface="Times New Roman" panose="02020603050405020304" pitchFamily="18" charset="0"/>
              </a:rPr>
            </a:br>
            <a:br>
              <a:rPr lang="en-US" sz="300" b="0" dirty="0">
                <a:effectLst/>
                <a:latin typeface="Times New Roman" panose="02020603050405020304" pitchFamily="18" charset="0"/>
                <a:cs typeface="Times New Roman" panose="02020603050405020304" pitchFamily="18" charset="0"/>
              </a:rPr>
            </a:br>
            <a:endParaRPr lang="en-US" sz="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6715C58-8D82-2BDD-FFD8-1AF983A07BD7}"/>
              </a:ext>
            </a:extLst>
          </p:cNvPr>
          <p:cNvSpPr txBox="1"/>
          <p:nvPr/>
        </p:nvSpPr>
        <p:spPr>
          <a:xfrm>
            <a:off x="6023766" y="1139262"/>
            <a:ext cx="5530852" cy="1831271"/>
          </a:xfrm>
          <a:prstGeom prst="rect">
            <a:avLst/>
          </a:prstGeom>
          <a:noFill/>
        </p:spPr>
        <p:txBody>
          <a:bodyPr wrap="square" rtlCol="0">
            <a:spAutoFit/>
          </a:bodyPr>
          <a:lstStyle/>
          <a:p>
            <a:pPr rtl="0">
              <a:spcBef>
                <a:spcPts val="0"/>
              </a:spcBef>
              <a:spcAft>
                <a:spcPts val="0"/>
              </a:spcAft>
            </a:pPr>
            <a:r>
              <a:rPr lang="en-US" sz="1050" b="0" i="0" u="none" strike="noStrike" dirty="0">
                <a:solidFill>
                  <a:srgbClr val="FFFFFE"/>
                </a:solidFill>
                <a:effectLst/>
                <a:latin typeface="Times New Roman" panose="02020603050405020304" pitchFamily="18" charset="0"/>
                <a:cs typeface="Times New Roman" panose="02020603050405020304" pitchFamily="18" charset="0"/>
              </a:rPr>
              <a:t>Create FUNCTION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AvgNumberOfDownloads</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App_catagory</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 VARCHAR(30))</a:t>
            </a:r>
            <a:endParaRPr lang="en-US" sz="3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050" b="0" i="0" u="none" strike="noStrike" dirty="0">
                <a:solidFill>
                  <a:srgbClr val="FFFFFE"/>
                </a:solidFill>
                <a:effectLst/>
                <a:latin typeface="Times New Roman" panose="02020603050405020304" pitchFamily="18" charset="0"/>
                <a:cs typeface="Times New Roman" panose="02020603050405020304" pitchFamily="18" charset="0"/>
              </a:rPr>
              <a:t>RETURNS Table As</a:t>
            </a:r>
            <a:endParaRPr lang="en-US" sz="3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050" b="0" i="0" u="none" strike="noStrike" dirty="0">
                <a:solidFill>
                  <a:srgbClr val="FFFFFE"/>
                </a:solidFill>
                <a:effectLst/>
                <a:latin typeface="Times New Roman" panose="02020603050405020304" pitchFamily="18" charset="0"/>
                <a:cs typeface="Times New Roman" panose="02020603050405020304" pitchFamily="18" charset="0"/>
              </a:rPr>
              <a:t>   Return</a:t>
            </a:r>
            <a:endParaRPr lang="en-US" sz="3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050" b="0" i="0" u="none" strike="noStrike" dirty="0">
                <a:solidFill>
                  <a:srgbClr val="FFFFFE"/>
                </a:solidFill>
                <a:effectLst/>
                <a:latin typeface="Times New Roman" panose="02020603050405020304" pitchFamily="18" charset="0"/>
                <a:cs typeface="Times New Roman" panose="02020603050405020304" pitchFamily="18" charset="0"/>
              </a:rPr>
              <a:t>      SELECT (sum(</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a.App_Downloads</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ac.Number_of_Apps</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 As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AverageNumberOfDownloads</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 ,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a.App_Catagory</a:t>
            </a:r>
            <a:endParaRPr lang="en-US" sz="3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050" b="0" i="0" u="none" strike="noStrike" dirty="0">
                <a:solidFill>
                  <a:srgbClr val="FFFFFE"/>
                </a:solidFill>
                <a:effectLst/>
                <a:latin typeface="Times New Roman" panose="02020603050405020304" pitchFamily="18" charset="0"/>
                <a:cs typeface="Times New Roman" panose="02020603050405020304" pitchFamily="18" charset="0"/>
              </a:rPr>
              <a:t>           from App a left join APPLICATION_CATAGORY ac on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a.Catagory_ID</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 =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ac.Catagory_ID</a:t>
            </a:r>
            <a:endParaRPr lang="en-US" sz="3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050" b="0" i="0" u="none" strike="noStrike" dirty="0">
                <a:solidFill>
                  <a:srgbClr val="FFFFFE"/>
                </a:solidFill>
                <a:effectLst/>
                <a:latin typeface="Times New Roman" panose="02020603050405020304" pitchFamily="18" charset="0"/>
                <a:cs typeface="Times New Roman" panose="02020603050405020304" pitchFamily="18" charset="0"/>
              </a:rPr>
              <a:t>           WHERE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a.App_Catagory</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 =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App_catagory</a:t>
            </a:r>
            <a:endParaRPr lang="en-US" sz="3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050" b="0" i="0" u="none" strike="noStrike" dirty="0">
                <a:solidFill>
                  <a:srgbClr val="FFFFFE"/>
                </a:solidFill>
                <a:effectLst/>
                <a:latin typeface="Times New Roman" panose="02020603050405020304" pitchFamily="18" charset="0"/>
                <a:cs typeface="Times New Roman" panose="02020603050405020304" pitchFamily="18" charset="0"/>
              </a:rPr>
              <a:t>           group by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a.App_Catagory</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ac.Number_of_Apps</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 ;</a:t>
            </a:r>
            <a:endParaRPr lang="en-US" sz="3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1050" b="0" i="0" u="none" strike="noStrike" dirty="0">
                <a:solidFill>
                  <a:srgbClr val="FFFFFE"/>
                </a:solidFill>
                <a:effectLst/>
                <a:latin typeface="Times New Roman" panose="02020603050405020304" pitchFamily="18" charset="0"/>
                <a:cs typeface="Times New Roman" panose="02020603050405020304" pitchFamily="18" charset="0"/>
              </a:rPr>
              <a:t>      GO</a:t>
            </a:r>
            <a:endParaRPr lang="en-US" sz="3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n-US" sz="300" b="0" dirty="0">
                <a:effectLst/>
                <a:latin typeface="Times New Roman" panose="02020603050405020304" pitchFamily="18" charset="0"/>
                <a:cs typeface="Times New Roman" panose="02020603050405020304" pitchFamily="18" charset="0"/>
              </a:rPr>
            </a:br>
            <a:r>
              <a:rPr lang="en-US" sz="1050" b="0" i="0" u="none" strike="noStrike" dirty="0">
                <a:solidFill>
                  <a:srgbClr val="FFFFFE"/>
                </a:solidFill>
                <a:effectLst/>
                <a:latin typeface="Times New Roman" panose="02020603050405020304" pitchFamily="18" charset="0"/>
                <a:cs typeface="Times New Roman" panose="02020603050405020304" pitchFamily="18" charset="0"/>
              </a:rPr>
              <a:t>select * from </a:t>
            </a:r>
            <a:r>
              <a:rPr lang="en-US" sz="1050" b="0" i="0" u="none" strike="noStrike" dirty="0" err="1">
                <a:solidFill>
                  <a:srgbClr val="FFFFFE"/>
                </a:solidFill>
                <a:effectLst/>
                <a:latin typeface="Times New Roman" panose="02020603050405020304" pitchFamily="18" charset="0"/>
                <a:cs typeface="Times New Roman" panose="02020603050405020304" pitchFamily="18" charset="0"/>
              </a:rPr>
              <a:t>AvgNumberOfDownloads</a:t>
            </a:r>
            <a:r>
              <a:rPr lang="en-US" sz="1050" b="0" i="0" u="none" strike="noStrike" dirty="0">
                <a:solidFill>
                  <a:srgbClr val="FFFFFE"/>
                </a:solidFill>
                <a:effectLst/>
                <a:latin typeface="Times New Roman" panose="02020603050405020304" pitchFamily="18" charset="0"/>
                <a:cs typeface="Times New Roman" panose="02020603050405020304" pitchFamily="18" charset="0"/>
              </a:rPr>
              <a:t>('Game');</a:t>
            </a:r>
            <a:endParaRPr lang="en-US" sz="300" b="0" dirty="0">
              <a:effectLst/>
              <a:latin typeface="Times New Roman" panose="02020603050405020304" pitchFamily="18" charset="0"/>
              <a:cs typeface="Times New Roman" panose="02020603050405020304" pitchFamily="18" charset="0"/>
            </a:endParaRPr>
          </a:p>
          <a:p>
            <a:br>
              <a:rPr lang="en-US" sz="300" b="0" dirty="0">
                <a:effectLst/>
                <a:latin typeface="Times New Roman" panose="02020603050405020304" pitchFamily="18" charset="0"/>
                <a:cs typeface="Times New Roman" panose="02020603050405020304" pitchFamily="18" charset="0"/>
              </a:rPr>
            </a:br>
            <a:endParaRPr lang="en-US" sz="200" dirty="0">
              <a:effectLst/>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506D5AE9-66FF-E246-86C5-3FBAE56EC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39" y="4406511"/>
            <a:ext cx="11638361" cy="12049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5366545-AFE8-4CDC-07C7-A1ADC1BB3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4972" y="1024829"/>
            <a:ext cx="7348537" cy="2031611"/>
          </a:xfrm>
          <a:prstGeom prst="rect">
            <a:avLst/>
          </a:prstGeom>
          <a:noFill/>
          <a:extLst>
            <a:ext uri="{909E8E84-426E-40DD-AFC4-6F175D3DCCD1}">
              <a14:hiddenFill xmlns:a14="http://schemas.microsoft.com/office/drawing/2010/main">
                <a:solidFill>
                  <a:srgbClr val="FFFFFF"/>
                </a:solidFill>
              </a14:hiddenFill>
            </a:ext>
          </a:extLst>
        </p:spPr>
      </p:pic>
      <p:sp>
        <p:nvSpPr>
          <p:cNvPr id="3" name="Action Button: TrigegrBtn">
            <a:hlinkClick r:id="" action="ppaction://noaction" highlightClick="1"/>
            <a:extLst>
              <a:ext uri="{FF2B5EF4-FFF2-40B4-BE49-F238E27FC236}">
                <a16:creationId xmlns:a16="http://schemas.microsoft.com/office/drawing/2014/main" id="{718564E2-1F70-29C0-5CEF-3307BF09C99F}"/>
              </a:ext>
            </a:extLst>
          </p:cNvPr>
          <p:cNvSpPr/>
          <p:nvPr/>
        </p:nvSpPr>
        <p:spPr>
          <a:xfrm>
            <a:off x="553639" y="5721145"/>
            <a:ext cx="614363" cy="27572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tion Button: UDFBtn">
            <a:hlinkClick r:id="" action="ppaction://noaction" highlightClick="1"/>
            <a:extLst>
              <a:ext uri="{FF2B5EF4-FFF2-40B4-BE49-F238E27FC236}">
                <a16:creationId xmlns:a16="http://schemas.microsoft.com/office/drawing/2014/main" id="{3FEE8160-A50F-45DD-44EC-9202C99AF58A}"/>
              </a:ext>
            </a:extLst>
          </p:cNvPr>
          <p:cNvSpPr/>
          <p:nvPr/>
        </p:nvSpPr>
        <p:spPr>
          <a:xfrm>
            <a:off x="4843462" y="3429000"/>
            <a:ext cx="554432" cy="29746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CBF2DBB-4A3F-27F6-7AA1-F1C23279580D}"/>
              </a:ext>
            </a:extLst>
          </p:cNvPr>
          <p:cNvSpPr txBox="1"/>
          <p:nvPr/>
        </p:nvSpPr>
        <p:spPr>
          <a:xfrm>
            <a:off x="6579392" y="286849"/>
            <a:ext cx="4419600" cy="523220"/>
          </a:xfrm>
          <a:prstGeom prst="rect">
            <a:avLst/>
          </a:prstGeom>
          <a:noFill/>
        </p:spPr>
        <p:txBody>
          <a:bodyPr wrap="square" rtlCol="0">
            <a:spAutoFit/>
          </a:bodyPr>
          <a:lstStyle/>
          <a:p>
            <a:r>
              <a:rPr lang="en-US" sz="2800" b="1" dirty="0"/>
              <a:t>User Defined Function</a:t>
            </a:r>
          </a:p>
        </p:txBody>
      </p:sp>
    </p:spTree>
    <p:extLst>
      <p:ext uri="{BB962C8B-B14F-4D97-AF65-F5344CB8AC3E}">
        <p14:creationId xmlns:p14="http://schemas.microsoft.com/office/powerpoint/2010/main" val="12035020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6" restart="whenNotActive" fill="hold" evtFilter="cancelBubble" nodeType="interactiveSeq">
                <p:stCondLst>
                  <p:cond evt="onClick" delay="0">
                    <p:tgtEl>
                      <p:spTgt spid="6"/>
                    </p:tgtEl>
                  </p:cond>
                </p:stCondLst>
                <p:endSync evt="end" delay="0">
                  <p:rtn val="all"/>
                </p:endSync>
                <p:childTnLst>
                  <p:par>
                    <p:cTn id="37" fill="hold">
                      <p:stCondLst>
                        <p:cond delay="0"/>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30"/>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41" restart="whenNotActive" fill="hold" evtFilter="cancelBubble" nodeType="interactiveSeq">
                <p:stCondLst>
                  <p:cond evt="onClick" delay="0">
                    <p:tgtEl>
                      <p:spTgt spid="3"/>
                    </p:tgtEl>
                  </p:cond>
                </p:stCondLst>
                <p:endSync evt="end" delay="0">
                  <p:rtn val="all"/>
                </p:endSync>
                <p:childTnLst>
                  <p:par>
                    <p:cTn id="42" fill="hold">
                      <p:stCondLst>
                        <p:cond delay="0"/>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28"/>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2" grpId="0"/>
      <p:bldP spid="4" grpId="0"/>
      <p:bldP spid="5" grpId="0"/>
      <p:bldP spid="3" grpId="0" animBg="1"/>
      <p:bldP spid="6"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472E0-1E7A-50BB-F47A-E636598A7EB5}"/>
              </a:ext>
            </a:extLst>
          </p:cNvPr>
          <p:cNvSpPr>
            <a:spLocks noGrp="1"/>
          </p:cNvSpPr>
          <p:nvPr>
            <p:ph type="title"/>
          </p:nvPr>
        </p:nvSpPr>
        <p:spPr>
          <a:xfrm>
            <a:off x="54387" y="108430"/>
            <a:ext cx="5934467" cy="772665"/>
          </a:xfrm>
        </p:spPr>
        <p:txBody>
          <a:bodyPr>
            <a:normAutofit fontScale="90000"/>
          </a:bodyPr>
          <a:lstStyle/>
          <a:p>
            <a:r>
              <a:rPr lang="en-US" dirty="0"/>
              <a:t>  Data visualization</a:t>
            </a:r>
            <a:br>
              <a:rPr lang="en-US" dirty="0"/>
            </a:br>
            <a:br>
              <a:rPr lang="en-US" dirty="0"/>
            </a:br>
            <a:endParaRPr lang="en-US" dirty="0"/>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170" name="Picture 2">
            <a:extLst>
              <a:ext uri="{FF2B5EF4-FFF2-40B4-BE49-F238E27FC236}">
                <a16:creationId xmlns:a16="http://schemas.microsoft.com/office/drawing/2014/main" id="{943D4753-9A9C-4578-5B83-3F3D019CC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56" y="1081431"/>
            <a:ext cx="11444287" cy="554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726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p:cTn id="13" dur="500" fill="hold"/>
                                        <p:tgtEl>
                                          <p:spTgt spid="7170"/>
                                        </p:tgtEl>
                                        <p:attrNameLst>
                                          <p:attrName>ppt_w</p:attrName>
                                        </p:attrNameLst>
                                      </p:cBhvr>
                                      <p:tavLst>
                                        <p:tav tm="0">
                                          <p:val>
                                            <p:fltVal val="0"/>
                                          </p:val>
                                        </p:tav>
                                        <p:tav tm="100000">
                                          <p:val>
                                            <p:strVal val="#ppt_w"/>
                                          </p:val>
                                        </p:tav>
                                      </p:tavLst>
                                    </p:anim>
                                    <p:anim calcmode="lin" valueType="num">
                                      <p:cBhvr>
                                        <p:cTn id="14" dur="500" fill="hold"/>
                                        <p:tgtEl>
                                          <p:spTgt spid="7170"/>
                                        </p:tgtEl>
                                        <p:attrNameLst>
                                          <p:attrName>ppt_h</p:attrName>
                                        </p:attrNameLst>
                                      </p:cBhvr>
                                      <p:tavLst>
                                        <p:tav tm="0">
                                          <p:val>
                                            <p:fltVal val="0"/>
                                          </p:val>
                                        </p:tav>
                                        <p:tav tm="100000">
                                          <p:val>
                                            <p:strVal val="#ppt_h"/>
                                          </p:val>
                                        </p:tav>
                                      </p:tavLst>
                                    </p:anim>
                                    <p:animEffect transition="in" filter="fade">
                                      <p:cBhvr>
                                        <p:cTn id="1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472E0-1E7A-50BB-F47A-E636598A7EB5}"/>
              </a:ext>
            </a:extLst>
          </p:cNvPr>
          <p:cNvSpPr>
            <a:spLocks noGrp="1"/>
          </p:cNvSpPr>
          <p:nvPr>
            <p:ph type="title"/>
          </p:nvPr>
        </p:nvSpPr>
        <p:spPr>
          <a:xfrm>
            <a:off x="54387" y="108430"/>
            <a:ext cx="5934467" cy="772665"/>
          </a:xfrm>
        </p:spPr>
        <p:txBody>
          <a:bodyPr>
            <a:normAutofit fontScale="90000"/>
          </a:bodyPr>
          <a:lstStyle/>
          <a:p>
            <a:r>
              <a:rPr lang="en-US" dirty="0"/>
              <a:t>Thank You For Listening</a:t>
            </a:r>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9" name="Picture 38" descr="Logo&#10;&#10;Description automatically generated with medium confidence">
            <a:extLst>
              <a:ext uri="{FF2B5EF4-FFF2-40B4-BE49-F238E27FC236}">
                <a16:creationId xmlns:a16="http://schemas.microsoft.com/office/drawing/2014/main" id="{F7741A58-1939-A331-64B4-27F90C6630A0}"/>
              </a:ext>
            </a:extLst>
          </p:cNvPr>
          <p:cNvPicPr>
            <a:picLocks noChangeAspect="1"/>
          </p:cNvPicPr>
          <p:nvPr/>
        </p:nvPicPr>
        <p:blipFill>
          <a:blip r:embed="rId2"/>
          <a:stretch>
            <a:fillRect/>
          </a:stretch>
        </p:blipFill>
        <p:spPr>
          <a:xfrm>
            <a:off x="6926494" y="4182753"/>
            <a:ext cx="4762321" cy="1818636"/>
          </a:xfrm>
          <a:prstGeom prst="rect">
            <a:avLst/>
          </a:prstGeom>
        </p:spPr>
      </p:pic>
      <p:pic>
        <p:nvPicPr>
          <p:cNvPr id="41" name="Picture 40" descr="Icon&#10;&#10;Description automatically generated">
            <a:extLst>
              <a:ext uri="{FF2B5EF4-FFF2-40B4-BE49-F238E27FC236}">
                <a16:creationId xmlns:a16="http://schemas.microsoft.com/office/drawing/2014/main" id="{3C81C923-8517-3A39-9F32-C2FE7B0F17AA}"/>
              </a:ext>
            </a:extLst>
          </p:cNvPr>
          <p:cNvPicPr>
            <a:picLocks noChangeAspect="1"/>
          </p:cNvPicPr>
          <p:nvPr/>
        </p:nvPicPr>
        <p:blipFill>
          <a:blip r:embed="rId3"/>
          <a:stretch>
            <a:fillRect/>
          </a:stretch>
        </p:blipFill>
        <p:spPr>
          <a:xfrm>
            <a:off x="5934865" y="2159000"/>
            <a:ext cx="1270000" cy="1270000"/>
          </a:xfrm>
          <a:prstGeom prst="rect">
            <a:avLst/>
          </a:prstGeom>
        </p:spPr>
      </p:pic>
      <p:pic>
        <p:nvPicPr>
          <p:cNvPr id="43" name="Picture 42" descr="Icon&#10;&#10;Description automatically generated">
            <a:extLst>
              <a:ext uri="{FF2B5EF4-FFF2-40B4-BE49-F238E27FC236}">
                <a16:creationId xmlns:a16="http://schemas.microsoft.com/office/drawing/2014/main" id="{CD629622-2020-1A7E-1523-D3A9C66E4071}"/>
              </a:ext>
            </a:extLst>
          </p:cNvPr>
          <p:cNvPicPr>
            <a:picLocks noChangeAspect="1"/>
          </p:cNvPicPr>
          <p:nvPr/>
        </p:nvPicPr>
        <p:blipFill>
          <a:blip r:embed="rId4"/>
          <a:stretch>
            <a:fillRect/>
          </a:stretch>
        </p:blipFill>
        <p:spPr>
          <a:xfrm>
            <a:off x="8645929" y="663788"/>
            <a:ext cx="3048000" cy="3048000"/>
          </a:xfrm>
          <a:prstGeom prst="rect">
            <a:avLst/>
          </a:prstGeom>
        </p:spPr>
      </p:pic>
      <p:pic>
        <p:nvPicPr>
          <p:cNvPr id="45" name="Picture 44" descr="Icon&#10;&#10;Description automatically generated">
            <a:extLst>
              <a:ext uri="{FF2B5EF4-FFF2-40B4-BE49-F238E27FC236}">
                <a16:creationId xmlns:a16="http://schemas.microsoft.com/office/drawing/2014/main" id="{D3B2375F-36D1-82DC-A71F-8FC2F9B9D5FE}"/>
              </a:ext>
            </a:extLst>
          </p:cNvPr>
          <p:cNvPicPr>
            <a:picLocks noChangeAspect="1"/>
          </p:cNvPicPr>
          <p:nvPr/>
        </p:nvPicPr>
        <p:blipFill>
          <a:blip r:embed="rId5"/>
          <a:stretch>
            <a:fillRect/>
          </a:stretch>
        </p:blipFill>
        <p:spPr>
          <a:xfrm>
            <a:off x="667271" y="1628944"/>
            <a:ext cx="4162619" cy="4162619"/>
          </a:xfrm>
          <a:prstGeom prst="rect">
            <a:avLst/>
          </a:prstGeom>
        </p:spPr>
      </p:pic>
    </p:spTree>
    <p:extLst>
      <p:ext uri="{BB962C8B-B14F-4D97-AF65-F5344CB8AC3E}">
        <p14:creationId xmlns:p14="http://schemas.microsoft.com/office/powerpoint/2010/main" val="39198639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unchcard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{1C2BDD7D-1BF9-1E4A-99E2-997D515B7E2E}tf10001120</Template>
  <TotalTime>279</TotalTime>
  <Words>1622</Words>
  <Application>Microsoft Macintosh PowerPoint</Application>
  <PresentationFormat>Widescreen</PresentationFormat>
  <Paragraphs>187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Helvetica Neue</vt:lpstr>
      <vt:lpstr>Neue Haas Grotesk Text Pro</vt:lpstr>
      <vt:lpstr>Times New Roman</vt:lpstr>
      <vt:lpstr>PunchcardVTI</vt:lpstr>
      <vt:lpstr>App Store Management</vt:lpstr>
      <vt:lpstr>Overview</vt:lpstr>
      <vt:lpstr>Final ERD</vt:lpstr>
      <vt:lpstr>Functionalities:</vt:lpstr>
      <vt:lpstr>Database Implementation </vt:lpstr>
      <vt:lpstr>Stored Procedures</vt:lpstr>
      <vt:lpstr>Trigger</vt:lpstr>
      <vt:lpstr>  Data visualization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Store Management</dc:title>
  <dc:creator>Chaitanya Ravindra Inamdar</dc:creator>
  <cp:lastModifiedBy>Chaitanya Ravindra Inamdar</cp:lastModifiedBy>
  <cp:revision>6</cp:revision>
  <dcterms:created xsi:type="dcterms:W3CDTF">2022-12-14T18:03:19Z</dcterms:created>
  <dcterms:modified xsi:type="dcterms:W3CDTF">2022-12-14T22:43:11Z</dcterms:modified>
</cp:coreProperties>
</file>