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Abhaya Libre" panose="020B0604020202020204" charset="0"/>
      <p:regular r:id="rId11"/>
    </p:embeddedFont>
    <p:embeddedFont>
      <p:font typeface="Abhaya Libre Bold" panose="020B0604020202020204" charset="0"/>
      <p:regular r:id="rId12"/>
    </p:embeddedFont>
    <p:embeddedFont>
      <p:font typeface="Algerian" panose="04020705040A02060702" pitchFamily="82" charset="0"/>
      <p:regular r:id="rId13"/>
    </p:embeddedFont>
    <p:embeddedFont>
      <p:font typeface="Open Sans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840"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Freeform 12"/>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6741341" y="6384801"/>
            <a:ext cx="10517959" cy="2927596"/>
          </a:xfrm>
          <a:prstGeom prst="rect">
            <a:avLst/>
          </a:prstGeom>
        </p:spPr>
        <p:txBody>
          <a:bodyPr lIns="0" tIns="0" rIns="0" bIns="0" rtlCol="0" anchor="t">
            <a:spAutoFit/>
          </a:bodyPr>
          <a:lstStyle/>
          <a:p>
            <a:pPr algn="ctr">
              <a:lnSpc>
                <a:spcPts val="4568"/>
              </a:lnSpc>
            </a:pPr>
            <a:r>
              <a:rPr lang="en-US" sz="3262" dirty="0">
                <a:solidFill>
                  <a:srgbClr val="000000"/>
                </a:solidFill>
                <a:latin typeface="Abhaya Libre" panose="020B0604020202020204" charset="0"/>
                <a:cs typeface="Abhaya Libre" panose="020B0604020202020204" charset="0"/>
              </a:rPr>
              <a:t>presented By :       VU21CSEN0100995 - Harshitha   </a:t>
            </a:r>
          </a:p>
          <a:p>
            <a:pPr algn="ctr">
              <a:lnSpc>
                <a:spcPts val="4568"/>
              </a:lnSpc>
            </a:pPr>
            <a:r>
              <a:rPr lang="en-US" sz="3262" dirty="0">
                <a:solidFill>
                  <a:srgbClr val="000000"/>
                </a:solidFill>
                <a:latin typeface="Abhaya Libre" panose="020B0604020202020204" charset="0"/>
                <a:cs typeface="Abhaya Libre" panose="020B0604020202020204" charset="0"/>
              </a:rPr>
              <a:t>                                         VU21CSEN0100010 - Shashi Kiran   </a:t>
            </a:r>
          </a:p>
          <a:p>
            <a:pPr algn="ctr">
              <a:lnSpc>
                <a:spcPts val="4568"/>
              </a:lnSpc>
            </a:pPr>
            <a:r>
              <a:rPr lang="en-US" sz="3262" dirty="0">
                <a:solidFill>
                  <a:srgbClr val="000000"/>
                </a:solidFill>
                <a:latin typeface="Abhaya Libre" panose="020B0604020202020204" charset="0"/>
                <a:cs typeface="Abhaya Libre" panose="020B0604020202020204" charset="0"/>
              </a:rPr>
              <a:t>                                       VU21CSEN0100379 - </a:t>
            </a:r>
            <a:r>
              <a:rPr lang="en-US" sz="3262" dirty="0" err="1">
                <a:solidFill>
                  <a:srgbClr val="000000"/>
                </a:solidFill>
                <a:latin typeface="Abhaya Libre" panose="020B0604020202020204" charset="0"/>
                <a:cs typeface="Abhaya Libre" panose="020B0604020202020204" charset="0"/>
              </a:rPr>
              <a:t>Lishanth</a:t>
            </a:r>
            <a:r>
              <a:rPr lang="en-US" sz="3262" dirty="0">
                <a:solidFill>
                  <a:srgbClr val="000000"/>
                </a:solidFill>
                <a:latin typeface="Abhaya Libre" panose="020B0604020202020204" charset="0"/>
                <a:cs typeface="Abhaya Libre" panose="020B0604020202020204" charset="0"/>
              </a:rPr>
              <a:t>        </a:t>
            </a:r>
          </a:p>
          <a:p>
            <a:pPr algn="ctr">
              <a:lnSpc>
                <a:spcPts val="4568"/>
              </a:lnSpc>
            </a:pPr>
            <a:r>
              <a:rPr lang="en-US" sz="3262" dirty="0">
                <a:solidFill>
                  <a:srgbClr val="000000"/>
                </a:solidFill>
                <a:latin typeface="Abhaya Libre" panose="020B0604020202020204" charset="0"/>
                <a:cs typeface="Abhaya Libre" panose="020B0604020202020204" charset="0"/>
              </a:rPr>
              <a:t>                                             VU21CSEN0101475 - Adithya Srinivas   </a:t>
            </a:r>
          </a:p>
          <a:p>
            <a:pPr algn="ctr">
              <a:lnSpc>
                <a:spcPts val="4568"/>
              </a:lnSpc>
            </a:pPr>
            <a:r>
              <a:rPr lang="en-US" sz="3262" dirty="0">
                <a:solidFill>
                  <a:srgbClr val="000000"/>
                </a:solidFill>
                <a:latin typeface="Abhaya Libre" panose="020B0604020202020204" charset="0"/>
                <a:cs typeface="Abhaya Libre" panose="020B0604020202020204" charset="0"/>
              </a:rPr>
              <a:t>                                             VU21CSEN0100086 - Chaitanya Patnaik                                                                                                                                                                                                                                                                                                                                                                                                                                                                                                                                                                                                                                                                                                                                                                                                                                                      </a:t>
            </a:r>
          </a:p>
        </p:txBody>
      </p:sp>
      <p:sp>
        <p:nvSpPr>
          <p:cNvPr id="14" name="Freeform 14"/>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5"/>
          <p:cNvSpPr txBox="1"/>
          <p:nvPr/>
        </p:nvSpPr>
        <p:spPr>
          <a:xfrm>
            <a:off x="2672050" y="1175540"/>
            <a:ext cx="15036046" cy="2391873"/>
          </a:xfrm>
          <a:prstGeom prst="rect">
            <a:avLst/>
          </a:prstGeom>
        </p:spPr>
        <p:txBody>
          <a:bodyPr lIns="0" tIns="0" rIns="0" bIns="0" rtlCol="0" anchor="t">
            <a:spAutoFit/>
          </a:bodyPr>
          <a:lstStyle/>
          <a:p>
            <a:pPr algn="ctr">
              <a:lnSpc>
                <a:spcPts val="9457"/>
              </a:lnSpc>
              <a:spcBef>
                <a:spcPct val="0"/>
              </a:spcBef>
            </a:pPr>
            <a:r>
              <a:rPr lang="en-US" sz="6755" dirty="0">
                <a:solidFill>
                  <a:srgbClr val="000000"/>
                </a:solidFill>
                <a:latin typeface="Abhaya Libre"/>
              </a:rPr>
              <a:t>         Task scheduling and Management Tool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553980" y="866775"/>
            <a:ext cx="13180039" cy="1471557"/>
          </a:xfrm>
          <a:prstGeom prst="rect">
            <a:avLst/>
          </a:prstGeom>
        </p:spPr>
        <p:txBody>
          <a:bodyPr lIns="0" tIns="0" rIns="0" bIns="0" rtlCol="0" anchor="t">
            <a:spAutoFit/>
          </a:bodyPr>
          <a:lstStyle/>
          <a:p>
            <a:pPr algn="ctr">
              <a:lnSpc>
                <a:spcPts val="11899"/>
              </a:lnSpc>
            </a:pPr>
            <a:r>
              <a:rPr lang="en-US" sz="8499" dirty="0">
                <a:solidFill>
                  <a:srgbClr val="000000"/>
                </a:solidFill>
                <a:latin typeface="Abhaya Libre Bold" panose="020B0604020202020204" charset="0"/>
                <a:cs typeface="Abhaya Libre Bold" panose="020B0604020202020204" charset="0"/>
              </a:rPr>
              <a:t>OVERVIEW</a:t>
            </a:r>
          </a:p>
        </p:txBody>
      </p:sp>
      <p:sp>
        <p:nvSpPr>
          <p:cNvPr id="3" name="TextBox 3"/>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Larana University | 2024</a:t>
            </a:r>
          </a:p>
        </p:txBody>
      </p:sp>
      <p:sp>
        <p:nvSpPr>
          <p:cNvPr id="4" name="TextBox 4"/>
          <p:cNvSpPr txBox="1"/>
          <p:nvPr/>
        </p:nvSpPr>
        <p:spPr>
          <a:xfrm>
            <a:off x="2827258" y="3997949"/>
            <a:ext cx="4480960" cy="642484"/>
          </a:xfrm>
          <a:prstGeom prst="rect">
            <a:avLst/>
          </a:prstGeom>
        </p:spPr>
        <p:txBody>
          <a:bodyPr lIns="0" tIns="0" rIns="0" bIns="0" rtlCol="0" anchor="t">
            <a:spAutoFit/>
          </a:bodyPr>
          <a:lstStyle/>
          <a:p>
            <a:pPr marL="798829" lvl="1" indent="-399415" algn="l">
              <a:lnSpc>
                <a:spcPts val="5179"/>
              </a:lnSpc>
              <a:buFont typeface="Arial"/>
              <a:buChar char="•"/>
            </a:pPr>
            <a:r>
              <a:rPr lang="en-US" sz="3699" dirty="0">
                <a:solidFill>
                  <a:srgbClr val="000000"/>
                </a:solidFill>
                <a:latin typeface="Abhaya Libre" panose="020B0604020202020204" charset="0"/>
                <a:cs typeface="Abhaya Libre" panose="020B0604020202020204" charset="0"/>
              </a:rPr>
              <a:t>Introduction</a:t>
            </a:r>
          </a:p>
        </p:txBody>
      </p:sp>
      <p:sp>
        <p:nvSpPr>
          <p:cNvPr id="5" name="TextBox 5"/>
          <p:cNvSpPr txBox="1"/>
          <p:nvPr/>
        </p:nvSpPr>
        <p:spPr>
          <a:xfrm>
            <a:off x="2827258" y="5306712"/>
            <a:ext cx="5241454" cy="642484"/>
          </a:xfrm>
          <a:prstGeom prst="rect">
            <a:avLst/>
          </a:prstGeom>
        </p:spPr>
        <p:txBody>
          <a:bodyPr lIns="0" tIns="0" rIns="0" bIns="0" rtlCol="0" anchor="t">
            <a:spAutoFit/>
          </a:bodyPr>
          <a:lstStyle/>
          <a:p>
            <a:pPr marL="798829" lvl="1" indent="-399415" algn="l">
              <a:lnSpc>
                <a:spcPts val="5179"/>
              </a:lnSpc>
              <a:buFont typeface="Arial"/>
              <a:buChar char="•"/>
            </a:pPr>
            <a:r>
              <a:rPr lang="en-US" sz="3699" dirty="0">
                <a:solidFill>
                  <a:srgbClr val="000000"/>
                </a:solidFill>
                <a:latin typeface="Abhaya Libre" panose="020B0604020202020204" charset="0"/>
                <a:cs typeface="Abhaya Libre" panose="020B0604020202020204" charset="0"/>
              </a:rPr>
              <a:t>Add new task</a:t>
            </a:r>
          </a:p>
        </p:txBody>
      </p:sp>
      <p:sp>
        <p:nvSpPr>
          <p:cNvPr id="6" name="TextBox 6"/>
          <p:cNvSpPr txBox="1"/>
          <p:nvPr/>
        </p:nvSpPr>
        <p:spPr>
          <a:xfrm>
            <a:off x="2827258" y="6618310"/>
            <a:ext cx="4480960" cy="642484"/>
          </a:xfrm>
          <a:prstGeom prst="rect">
            <a:avLst/>
          </a:prstGeom>
        </p:spPr>
        <p:txBody>
          <a:bodyPr lIns="0" tIns="0" rIns="0" bIns="0" rtlCol="0" anchor="t">
            <a:spAutoFit/>
          </a:bodyPr>
          <a:lstStyle/>
          <a:p>
            <a:pPr marL="798829" lvl="1" indent="-399415" algn="l">
              <a:lnSpc>
                <a:spcPts val="5179"/>
              </a:lnSpc>
              <a:buFont typeface="Arial"/>
              <a:buChar char="•"/>
            </a:pPr>
            <a:r>
              <a:rPr lang="en-US" sz="3699" dirty="0">
                <a:solidFill>
                  <a:srgbClr val="000000"/>
                </a:solidFill>
                <a:latin typeface="Abhaya Libre" panose="020B0604020202020204" charset="0"/>
                <a:cs typeface="Abhaya Libre" panose="020B0604020202020204" charset="0"/>
              </a:rPr>
              <a:t>Active tasks</a:t>
            </a:r>
          </a:p>
        </p:txBody>
      </p:sp>
      <p:sp>
        <p:nvSpPr>
          <p:cNvPr id="7" name="TextBox 7"/>
          <p:cNvSpPr txBox="1"/>
          <p:nvPr/>
        </p:nvSpPr>
        <p:spPr>
          <a:xfrm>
            <a:off x="7573140" y="2990867"/>
            <a:ext cx="4480960" cy="642484"/>
          </a:xfrm>
          <a:prstGeom prst="rect">
            <a:avLst/>
          </a:prstGeom>
        </p:spPr>
        <p:txBody>
          <a:bodyPr lIns="0" tIns="0" rIns="0" bIns="0" rtlCol="0" anchor="t">
            <a:spAutoFit/>
          </a:bodyPr>
          <a:lstStyle/>
          <a:p>
            <a:pPr marL="798829" lvl="1" indent="-399415" algn="l">
              <a:lnSpc>
                <a:spcPts val="5179"/>
              </a:lnSpc>
              <a:buFont typeface="Arial"/>
              <a:buChar char="•"/>
            </a:pPr>
            <a:r>
              <a:rPr lang="en-US" sz="3699" dirty="0">
                <a:solidFill>
                  <a:srgbClr val="000000"/>
                </a:solidFill>
                <a:latin typeface="Abhaya Libre" panose="020B0604020202020204" charset="0"/>
                <a:cs typeface="Abhaya Libre" panose="020B0604020202020204" charset="0"/>
              </a:rPr>
              <a:t>Completed tasks</a:t>
            </a:r>
          </a:p>
        </p:txBody>
      </p:sp>
      <p:sp>
        <p:nvSpPr>
          <p:cNvPr id="8" name="TextBox 8"/>
          <p:cNvSpPr txBox="1"/>
          <p:nvPr/>
        </p:nvSpPr>
        <p:spPr>
          <a:xfrm>
            <a:off x="2827258" y="2845442"/>
            <a:ext cx="4480960" cy="642484"/>
          </a:xfrm>
          <a:prstGeom prst="rect">
            <a:avLst/>
          </a:prstGeom>
        </p:spPr>
        <p:txBody>
          <a:bodyPr lIns="0" tIns="0" rIns="0" bIns="0" rtlCol="0" anchor="t">
            <a:spAutoFit/>
          </a:bodyPr>
          <a:lstStyle/>
          <a:p>
            <a:pPr marL="798829" lvl="1" indent="-399415" algn="l">
              <a:lnSpc>
                <a:spcPts val="5179"/>
              </a:lnSpc>
              <a:buFont typeface="Arial"/>
              <a:buChar char="•"/>
            </a:pPr>
            <a:r>
              <a:rPr lang="en-US" sz="3699" dirty="0">
                <a:solidFill>
                  <a:srgbClr val="000000"/>
                </a:solidFill>
                <a:latin typeface="Abhaya Libre" panose="020B0604020202020204" charset="0"/>
                <a:cs typeface="Abhaya Libre" panose="020B0604020202020204" charset="0"/>
              </a:rPr>
              <a:t>Abstract</a:t>
            </a:r>
          </a:p>
        </p:txBody>
      </p:sp>
      <p:sp>
        <p:nvSpPr>
          <p:cNvPr id="9" name="TextBox 9"/>
          <p:cNvSpPr txBox="1"/>
          <p:nvPr/>
        </p:nvSpPr>
        <p:spPr>
          <a:xfrm>
            <a:off x="7573140" y="4148789"/>
            <a:ext cx="5055568" cy="642484"/>
          </a:xfrm>
          <a:prstGeom prst="rect">
            <a:avLst/>
          </a:prstGeom>
        </p:spPr>
        <p:txBody>
          <a:bodyPr lIns="0" tIns="0" rIns="0" bIns="0" rtlCol="0" anchor="t">
            <a:spAutoFit/>
          </a:bodyPr>
          <a:lstStyle/>
          <a:p>
            <a:pPr marL="798829" lvl="1" indent="-399415" algn="l">
              <a:lnSpc>
                <a:spcPts val="5179"/>
              </a:lnSpc>
              <a:buFont typeface="Arial"/>
              <a:buChar char="•"/>
            </a:pPr>
            <a:r>
              <a:rPr lang="en-US" sz="3699" dirty="0">
                <a:solidFill>
                  <a:srgbClr val="000000"/>
                </a:solidFill>
                <a:latin typeface="Abhaya Libre" panose="020B0604020202020204" charset="0"/>
                <a:cs typeface="Abhaya Libre" panose="020B0604020202020204" charset="0"/>
              </a:rPr>
              <a:t>Implementation</a:t>
            </a:r>
          </a:p>
        </p:txBody>
      </p:sp>
      <p:sp>
        <p:nvSpPr>
          <p:cNvPr id="10" name="TextBox 10"/>
          <p:cNvSpPr txBox="1"/>
          <p:nvPr/>
        </p:nvSpPr>
        <p:spPr>
          <a:xfrm>
            <a:off x="7860444" y="5306712"/>
            <a:ext cx="4480960" cy="642484"/>
          </a:xfrm>
          <a:prstGeom prst="rect">
            <a:avLst/>
          </a:prstGeom>
        </p:spPr>
        <p:txBody>
          <a:bodyPr lIns="0" tIns="0" rIns="0" bIns="0" rtlCol="0" anchor="t">
            <a:spAutoFit/>
          </a:bodyPr>
          <a:lstStyle/>
          <a:p>
            <a:pPr marL="798829" lvl="1" indent="-399415" algn="l">
              <a:lnSpc>
                <a:spcPts val="5179"/>
              </a:lnSpc>
              <a:buFont typeface="Arial"/>
              <a:buChar char="•"/>
            </a:pPr>
            <a:r>
              <a:rPr lang="en-US" sz="3699" dirty="0">
                <a:solidFill>
                  <a:srgbClr val="000000"/>
                </a:solidFill>
                <a:latin typeface="Abhaya Libre" panose="020B0604020202020204" charset="0"/>
                <a:cs typeface="Abhaya Libre" panose="020B0604020202020204" charset="0"/>
              </a:rPr>
              <a:t>Thank You</a:t>
            </a:r>
          </a:p>
        </p:txBody>
      </p:sp>
      <p:sp>
        <p:nvSpPr>
          <p:cNvPr id="11" name="AutoShape 11"/>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12" name="AutoShape 12"/>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13" name="Group 13"/>
          <p:cNvGrpSpPr/>
          <p:nvPr/>
        </p:nvGrpSpPr>
        <p:grpSpPr>
          <a:xfrm>
            <a:off x="15859155" y="0"/>
            <a:ext cx="1562612" cy="1673225"/>
            <a:chOff x="0" y="0"/>
            <a:chExt cx="2083482" cy="2230967"/>
          </a:xfrm>
        </p:grpSpPr>
        <p:grpSp>
          <p:nvGrpSpPr>
            <p:cNvPr id="14" name="Group 14"/>
            <p:cNvGrpSpPr/>
            <p:nvPr/>
          </p:nvGrpSpPr>
          <p:grpSpPr>
            <a:xfrm>
              <a:off x="75599" y="0"/>
              <a:ext cx="1932284" cy="2230967"/>
              <a:chOff x="0" y="0"/>
              <a:chExt cx="703982" cy="812800"/>
            </a:xfrm>
          </p:grpSpPr>
          <p:sp>
            <p:nvSpPr>
              <p:cNvPr id="15" name="Freeform 1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6" name="TextBox 1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a:t>
              </a:r>
            </a:p>
          </p:txBody>
        </p:sp>
      </p:grpSp>
      <p:sp>
        <p:nvSpPr>
          <p:cNvPr id="18" name="Freeform 18"/>
          <p:cNvSpPr/>
          <p:nvPr/>
        </p:nvSpPr>
        <p:spPr>
          <a:xfrm>
            <a:off x="-2845001" y="43433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a:off x="13601700" y="614206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935141" y="2793366"/>
            <a:ext cx="14705320" cy="4511363"/>
          </a:xfrm>
          <a:prstGeom prst="rect">
            <a:avLst/>
          </a:prstGeom>
        </p:spPr>
        <p:txBody>
          <a:bodyPr lIns="0" tIns="0" rIns="0" bIns="0" rtlCol="0" anchor="t">
            <a:spAutoFit/>
          </a:bodyPr>
          <a:lstStyle/>
          <a:p>
            <a:pPr algn="l">
              <a:lnSpc>
                <a:spcPts val="5852"/>
              </a:lnSpc>
            </a:pPr>
            <a:r>
              <a:rPr lang="en-US" sz="4180" dirty="0">
                <a:solidFill>
                  <a:srgbClr val="000000"/>
                </a:solidFill>
                <a:latin typeface="Abhaya Libre" panose="020B0604020202020204" charset="0"/>
                <a:cs typeface="Abhaya Libre" panose="020B0604020202020204" charset="0"/>
              </a:rPr>
              <a:t>The Class Schedule and Task Management Tool is an integrated web application designed to help students and educators effectively organize their academic schedules and manage their tasks. This tool provides a centralized platform where users can create, view, and modify their class schedules alongside managing tasks, assignments, and deadlines.</a:t>
            </a:r>
          </a:p>
        </p:txBody>
      </p:sp>
      <p:sp>
        <p:nvSpPr>
          <p:cNvPr id="3" name="Freeform 3"/>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553980" y="866775"/>
            <a:ext cx="13180039" cy="1471557"/>
          </a:xfrm>
          <a:prstGeom prst="rect">
            <a:avLst/>
          </a:prstGeom>
        </p:spPr>
        <p:txBody>
          <a:bodyPr lIns="0" tIns="0" rIns="0" bIns="0" rtlCol="0" anchor="t">
            <a:spAutoFit/>
          </a:bodyPr>
          <a:lstStyle/>
          <a:p>
            <a:pPr algn="ctr">
              <a:lnSpc>
                <a:spcPts val="11899"/>
              </a:lnSpc>
            </a:pPr>
            <a:r>
              <a:rPr lang="en-US" sz="8499" dirty="0">
                <a:solidFill>
                  <a:srgbClr val="000000"/>
                </a:solidFill>
                <a:latin typeface="Abhaya Libre Bold" panose="020B0604020202020204" charset="0"/>
                <a:cs typeface="Abhaya Libre Bold" panose="020B0604020202020204" charset="0"/>
              </a:rPr>
              <a:t>ABSTRACT</a:t>
            </a:r>
          </a:p>
        </p:txBody>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a:t>
              </a:r>
            </a:p>
          </p:txBody>
        </p:sp>
      </p:grpSp>
      <p:sp>
        <p:nvSpPr>
          <p:cNvPr id="10" name="Freeform 10"/>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553980" y="866775"/>
            <a:ext cx="13180039" cy="1471557"/>
          </a:xfrm>
          <a:prstGeom prst="rect">
            <a:avLst/>
          </a:prstGeom>
        </p:spPr>
        <p:txBody>
          <a:bodyPr lIns="0" tIns="0" rIns="0" bIns="0" rtlCol="0" anchor="t">
            <a:spAutoFit/>
          </a:bodyPr>
          <a:lstStyle/>
          <a:p>
            <a:pPr algn="ctr">
              <a:lnSpc>
                <a:spcPts val="11899"/>
              </a:lnSpc>
            </a:pPr>
            <a:r>
              <a:rPr lang="en-US" sz="8499" dirty="0">
                <a:solidFill>
                  <a:srgbClr val="000000"/>
                </a:solidFill>
                <a:latin typeface="Abhaya Libre Bold" panose="020B0604020202020204" charset="0"/>
                <a:cs typeface="Abhaya Libre Bold" panose="020B0604020202020204" charset="0"/>
              </a:rPr>
              <a:t>INTRODUCTION</a:t>
            </a:r>
          </a:p>
        </p:txBody>
      </p:sp>
      <p:grpSp>
        <p:nvGrpSpPr>
          <p:cNvPr id="4" name="Group 4"/>
          <p:cNvGrpSpPr/>
          <p:nvPr/>
        </p:nvGrpSpPr>
        <p:grpSpPr>
          <a:xfrm>
            <a:off x="15859155" y="0"/>
            <a:ext cx="1562612" cy="1673225"/>
            <a:chOff x="0" y="0"/>
            <a:chExt cx="2083482" cy="2230967"/>
          </a:xfrm>
        </p:grpSpPr>
        <p:grpSp>
          <p:nvGrpSpPr>
            <p:cNvPr id="5" name="Group 5"/>
            <p:cNvGrpSpPr/>
            <p:nvPr/>
          </p:nvGrpSpPr>
          <p:grpSpPr>
            <a:xfrm>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3</a:t>
              </a:r>
            </a:p>
          </p:txBody>
        </p:sp>
      </p:grpSp>
      <p:sp>
        <p:nvSpPr>
          <p:cNvPr id="9" name="Freeform 9"/>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2553980" y="3316563"/>
            <a:ext cx="13743857" cy="5267981"/>
          </a:xfrm>
          <a:prstGeom prst="rect">
            <a:avLst/>
          </a:prstGeom>
        </p:spPr>
        <p:txBody>
          <a:bodyPr lIns="0" tIns="0" rIns="0" bIns="0" rtlCol="0" anchor="t">
            <a:spAutoFit/>
          </a:bodyPr>
          <a:lstStyle/>
          <a:p>
            <a:pPr algn="l">
              <a:lnSpc>
                <a:spcPts val="5852"/>
              </a:lnSpc>
            </a:pPr>
            <a:r>
              <a:rPr lang="en-US" sz="4180" dirty="0">
                <a:solidFill>
                  <a:srgbClr val="000000"/>
                </a:solidFill>
                <a:latin typeface="Abhaya Libre" panose="020B0604020202020204" charset="0"/>
                <a:cs typeface="Abhaya Libre" panose="020B0604020202020204" charset="0"/>
              </a:rPr>
              <a:t>Our tool is designed to address these challenges by providing a centralized, user-friendly platform that seamlessly integrates class scheduling with task management. By leveraging this innovative solution, users can organize their academic schedules, prioritize tasks, and stay on top of their responsibilities, ultimately enhancing productivity and academic success.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471557"/>
          </a:xfrm>
          <a:prstGeom prst="rect">
            <a:avLst/>
          </a:prstGeom>
        </p:spPr>
        <p:txBody>
          <a:bodyPr lIns="0" tIns="0" rIns="0" bIns="0" rtlCol="0" anchor="t">
            <a:spAutoFit/>
          </a:bodyPr>
          <a:lstStyle/>
          <a:p>
            <a:pPr algn="ctr">
              <a:lnSpc>
                <a:spcPts val="11899"/>
              </a:lnSpc>
            </a:pPr>
            <a:r>
              <a:rPr lang="en-US" sz="8499" dirty="0">
                <a:solidFill>
                  <a:srgbClr val="000000"/>
                </a:solidFill>
                <a:latin typeface="Abhaya Libre Bold" panose="020B0604020202020204" charset="0"/>
                <a:cs typeface="Abhaya Libre Bold" panose="020B0604020202020204" charset="0"/>
              </a:rPr>
              <a:t>ADDING A TASK</a:t>
            </a:r>
          </a:p>
        </p:txBody>
      </p:sp>
      <p:grpSp>
        <p:nvGrpSpPr>
          <p:cNvPr id="3" name="Group 3"/>
          <p:cNvGrpSpPr/>
          <p:nvPr/>
        </p:nvGrpSpPr>
        <p:grpSpPr>
          <a:xfrm>
            <a:off x="627362" y="0"/>
            <a:ext cx="937061" cy="10287000"/>
            <a:chOff x="0" y="0"/>
            <a:chExt cx="246798" cy="2709333"/>
          </a:xfrm>
        </p:grpSpPr>
        <p:sp>
          <p:nvSpPr>
            <p:cNvPr id="4" name="Freeform 4"/>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5" name="TextBox 5"/>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5</a:t>
              </a:r>
            </a:p>
          </p:txBody>
        </p:sp>
      </p:grpSp>
      <p:sp>
        <p:nvSpPr>
          <p:cNvPr id="11" name="Freeform 11"/>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564423" y="2840309"/>
            <a:ext cx="9638411" cy="5425302"/>
          </a:xfrm>
          <a:custGeom>
            <a:avLst/>
            <a:gdLst/>
            <a:ahLst/>
            <a:cxnLst/>
            <a:rect l="l" t="t" r="r" b="b"/>
            <a:pathLst>
              <a:path w="9638411" h="5425302">
                <a:moveTo>
                  <a:pt x="0" y="0"/>
                </a:moveTo>
                <a:lnTo>
                  <a:pt x="9638412" y="0"/>
                </a:lnTo>
                <a:lnTo>
                  <a:pt x="9638412" y="5425302"/>
                </a:lnTo>
                <a:lnTo>
                  <a:pt x="0" y="5425302"/>
                </a:lnTo>
                <a:lnTo>
                  <a:pt x="0" y="0"/>
                </a:lnTo>
                <a:close/>
              </a:path>
            </a:pathLst>
          </a:custGeom>
          <a:blipFill>
            <a:blip r:embed="rId4"/>
            <a:stretch>
              <a:fillRect/>
            </a:stretch>
          </a:blipFill>
        </p:spPr>
      </p:sp>
      <p:sp>
        <p:nvSpPr>
          <p:cNvPr id="14" name="TextBox 14"/>
          <p:cNvSpPr txBox="1"/>
          <p:nvPr/>
        </p:nvSpPr>
        <p:spPr>
          <a:xfrm>
            <a:off x="11397526" y="3115512"/>
            <a:ext cx="6687058" cy="2730452"/>
          </a:xfrm>
          <a:prstGeom prst="rect">
            <a:avLst/>
          </a:prstGeom>
        </p:spPr>
        <p:txBody>
          <a:bodyPr lIns="0" tIns="0" rIns="0" bIns="0" rtlCol="0" anchor="t">
            <a:spAutoFit/>
          </a:bodyPr>
          <a:lstStyle/>
          <a:p>
            <a:pPr algn="ctr">
              <a:lnSpc>
                <a:spcPts val="5427"/>
              </a:lnSpc>
              <a:spcBef>
                <a:spcPct val="0"/>
              </a:spcBef>
            </a:pPr>
            <a:r>
              <a:rPr lang="en-US" sz="3876" dirty="0">
                <a:solidFill>
                  <a:srgbClr val="000000"/>
                </a:solidFill>
                <a:latin typeface="Abhaya Libre Bold"/>
              </a:rPr>
              <a:t>In this section a new task can be added by giving the task name an setting the deadline and the priority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471557"/>
          </a:xfrm>
          <a:prstGeom prst="rect">
            <a:avLst/>
          </a:prstGeom>
        </p:spPr>
        <p:txBody>
          <a:bodyPr lIns="0" tIns="0" rIns="0" bIns="0" rtlCol="0" anchor="t">
            <a:spAutoFit/>
          </a:bodyPr>
          <a:lstStyle/>
          <a:p>
            <a:pPr algn="ctr">
              <a:lnSpc>
                <a:spcPts val="11899"/>
              </a:lnSpc>
            </a:pPr>
            <a:r>
              <a:rPr lang="en-US" sz="8499" dirty="0">
                <a:solidFill>
                  <a:srgbClr val="000000"/>
                </a:solidFill>
                <a:latin typeface="Abhaya Libre Bold" panose="020B0604020202020204" charset="0"/>
                <a:cs typeface="Abhaya Libre Bold" panose="020B0604020202020204" charset="0"/>
              </a:rPr>
              <a:t>ACTIVE TASKS</a:t>
            </a:r>
          </a:p>
        </p:txBody>
      </p:sp>
      <p:grpSp>
        <p:nvGrpSpPr>
          <p:cNvPr id="3" name="Group 3"/>
          <p:cNvGrpSpPr/>
          <p:nvPr/>
        </p:nvGrpSpPr>
        <p:grpSpPr>
          <a:xfrm>
            <a:off x="15859155" y="0"/>
            <a:ext cx="1562612" cy="1673225"/>
            <a:chOff x="0" y="0"/>
            <a:chExt cx="2083482" cy="2230967"/>
          </a:xfrm>
        </p:grpSpPr>
        <p:grpSp>
          <p:nvGrpSpPr>
            <p:cNvPr id="4" name="Group 4"/>
            <p:cNvGrpSpPr/>
            <p:nvPr/>
          </p:nvGrpSpPr>
          <p:grpSpPr>
            <a:xfrm>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6</a:t>
              </a:r>
            </a:p>
          </p:txBody>
        </p:sp>
      </p:grpSp>
      <p:sp>
        <p:nvSpPr>
          <p:cNvPr id="8" name="Freeform 8"/>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709317" y="2528785"/>
            <a:ext cx="12530617" cy="4278031"/>
          </a:xfrm>
          <a:custGeom>
            <a:avLst/>
            <a:gdLst/>
            <a:ahLst/>
            <a:cxnLst/>
            <a:rect l="l" t="t" r="r" b="b"/>
            <a:pathLst>
              <a:path w="12530617" h="4278031">
                <a:moveTo>
                  <a:pt x="0" y="0"/>
                </a:moveTo>
                <a:lnTo>
                  <a:pt x="12530617" y="0"/>
                </a:lnTo>
                <a:lnTo>
                  <a:pt x="12530617" y="4278031"/>
                </a:lnTo>
                <a:lnTo>
                  <a:pt x="0" y="4278031"/>
                </a:lnTo>
                <a:lnTo>
                  <a:pt x="0" y="0"/>
                </a:lnTo>
                <a:close/>
              </a:path>
            </a:pathLst>
          </a:custGeom>
          <a:blipFill>
            <a:blip r:embed="rId4"/>
            <a:stretch>
              <a:fillRect/>
            </a:stretch>
          </a:blipFill>
        </p:spPr>
      </p:sp>
      <p:sp>
        <p:nvSpPr>
          <p:cNvPr id="10" name="TextBox 10"/>
          <p:cNvSpPr txBox="1"/>
          <p:nvPr/>
        </p:nvSpPr>
        <p:spPr>
          <a:xfrm>
            <a:off x="2206194" y="7528922"/>
            <a:ext cx="11990643" cy="1749659"/>
          </a:xfrm>
          <a:prstGeom prst="rect">
            <a:avLst/>
          </a:prstGeom>
        </p:spPr>
        <p:txBody>
          <a:bodyPr lIns="0" tIns="0" rIns="0" bIns="0" rtlCol="0" anchor="t">
            <a:spAutoFit/>
          </a:bodyPr>
          <a:lstStyle/>
          <a:p>
            <a:pPr algn="ctr">
              <a:lnSpc>
                <a:spcPts val="6987"/>
              </a:lnSpc>
              <a:spcBef>
                <a:spcPct val="0"/>
              </a:spcBef>
            </a:pPr>
            <a:r>
              <a:rPr lang="en-US" sz="4990" dirty="0">
                <a:solidFill>
                  <a:srgbClr val="000000"/>
                </a:solidFill>
                <a:latin typeface="Abhaya Libre Bold"/>
              </a:rPr>
              <a:t>In this field you can check the tasks that should be completed in time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471557"/>
          </a:xfrm>
          <a:prstGeom prst="rect">
            <a:avLst/>
          </a:prstGeom>
        </p:spPr>
        <p:txBody>
          <a:bodyPr lIns="0" tIns="0" rIns="0" bIns="0" rtlCol="0" anchor="t">
            <a:spAutoFit/>
          </a:bodyPr>
          <a:lstStyle/>
          <a:p>
            <a:pPr algn="ctr">
              <a:lnSpc>
                <a:spcPts val="11899"/>
              </a:lnSpc>
            </a:pPr>
            <a:r>
              <a:rPr lang="en-US" sz="8499" dirty="0">
                <a:solidFill>
                  <a:srgbClr val="000000"/>
                </a:solidFill>
                <a:latin typeface="Abhaya Libre Bold" panose="020B0604020202020204" charset="0"/>
                <a:cs typeface="Abhaya Libre Bold" panose="020B0604020202020204" charset="0"/>
              </a:rPr>
              <a:t>COMPLETED TASKS</a:t>
            </a:r>
          </a:p>
        </p:txBody>
      </p:sp>
      <p:sp>
        <p:nvSpPr>
          <p:cNvPr id="3" name="Freeform 3"/>
          <p:cNvSpPr/>
          <p:nvPr/>
        </p:nvSpPr>
        <p:spPr>
          <a:xfrm>
            <a:off x="13417488" y="614217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5859155" y="0"/>
            <a:ext cx="1562612" cy="1673225"/>
            <a:chOff x="0" y="0"/>
            <a:chExt cx="2083482" cy="2230967"/>
          </a:xfrm>
        </p:grpSpPr>
        <p:grpSp>
          <p:nvGrpSpPr>
            <p:cNvPr id="5" name="Group 5"/>
            <p:cNvGrpSpPr/>
            <p:nvPr/>
          </p:nvGrpSpPr>
          <p:grpSpPr>
            <a:xfrm>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7</a:t>
              </a:r>
            </a:p>
          </p:txBody>
        </p:sp>
      </p:grpSp>
      <p:sp>
        <p:nvSpPr>
          <p:cNvPr id="9" name="Freeform 9"/>
          <p:cNvSpPr/>
          <p:nvPr/>
        </p:nvSpPr>
        <p:spPr>
          <a:xfrm>
            <a:off x="-224313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2222869" y="3078410"/>
            <a:ext cx="14417592" cy="3356596"/>
          </a:xfrm>
          <a:custGeom>
            <a:avLst/>
            <a:gdLst/>
            <a:ahLst/>
            <a:cxnLst/>
            <a:rect l="l" t="t" r="r" b="b"/>
            <a:pathLst>
              <a:path w="14417592" h="3356596">
                <a:moveTo>
                  <a:pt x="0" y="0"/>
                </a:moveTo>
                <a:lnTo>
                  <a:pt x="14417592" y="0"/>
                </a:lnTo>
                <a:lnTo>
                  <a:pt x="14417592" y="3356596"/>
                </a:lnTo>
                <a:lnTo>
                  <a:pt x="0" y="3356596"/>
                </a:lnTo>
                <a:lnTo>
                  <a:pt x="0" y="0"/>
                </a:lnTo>
                <a:close/>
              </a:path>
            </a:pathLst>
          </a:custGeom>
          <a:blipFill>
            <a:blip r:embed="rId4"/>
            <a:stretch>
              <a:fillRect/>
            </a:stretch>
          </a:blipFill>
        </p:spPr>
      </p:sp>
      <p:sp>
        <p:nvSpPr>
          <p:cNvPr id="11" name="TextBox 11"/>
          <p:cNvSpPr txBox="1"/>
          <p:nvPr/>
        </p:nvSpPr>
        <p:spPr>
          <a:xfrm>
            <a:off x="3532861" y="7186998"/>
            <a:ext cx="12457326" cy="1439830"/>
          </a:xfrm>
          <a:prstGeom prst="rect">
            <a:avLst/>
          </a:prstGeom>
        </p:spPr>
        <p:txBody>
          <a:bodyPr lIns="0" tIns="0" rIns="0" bIns="0" rtlCol="0" anchor="t">
            <a:spAutoFit/>
          </a:bodyPr>
          <a:lstStyle/>
          <a:p>
            <a:pPr algn="ctr">
              <a:lnSpc>
                <a:spcPts val="5757"/>
              </a:lnSpc>
              <a:spcBef>
                <a:spcPct val="0"/>
              </a:spcBef>
            </a:pPr>
            <a:r>
              <a:rPr lang="en-US" sz="4112" dirty="0">
                <a:solidFill>
                  <a:srgbClr val="000000"/>
                </a:solidFill>
                <a:latin typeface="Abhaya Libre Bold"/>
              </a:rPr>
              <a:t>In this field you can check for the tasks you have completed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15859155" y="0"/>
            <a:ext cx="1562612" cy="1673225"/>
            <a:chOff x="0" y="0"/>
            <a:chExt cx="2083482" cy="2230967"/>
          </a:xfrm>
        </p:grpSpPr>
        <p:grpSp>
          <p:nvGrpSpPr>
            <p:cNvPr id="3" name="Group 3"/>
            <p:cNvGrpSpPr/>
            <p:nvPr/>
          </p:nvGrpSpPr>
          <p:grpSpPr>
            <a:xfrm>
              <a:off x="75599" y="0"/>
              <a:ext cx="1932284" cy="2230967"/>
              <a:chOff x="0" y="0"/>
              <a:chExt cx="703982" cy="812800"/>
            </a:xfrm>
          </p:grpSpPr>
          <p:sp>
            <p:nvSpPr>
              <p:cNvPr id="4" name="Freeform 4"/>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5" name="TextBox 5"/>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8</a:t>
              </a:r>
            </a:p>
          </p:txBody>
        </p:sp>
      </p:grpSp>
      <p:sp>
        <p:nvSpPr>
          <p:cNvPr id="7" name="TextBox 7"/>
          <p:cNvSpPr txBox="1"/>
          <p:nvPr/>
        </p:nvSpPr>
        <p:spPr>
          <a:xfrm>
            <a:off x="2553980" y="866775"/>
            <a:ext cx="13180039" cy="1471557"/>
          </a:xfrm>
          <a:prstGeom prst="rect">
            <a:avLst/>
          </a:prstGeom>
        </p:spPr>
        <p:txBody>
          <a:bodyPr lIns="0" tIns="0" rIns="0" bIns="0" rtlCol="0" anchor="t">
            <a:spAutoFit/>
          </a:bodyPr>
          <a:lstStyle/>
          <a:p>
            <a:pPr algn="ctr">
              <a:lnSpc>
                <a:spcPts val="11899"/>
              </a:lnSpc>
            </a:pPr>
            <a:r>
              <a:rPr lang="en-US" sz="8499" dirty="0">
                <a:solidFill>
                  <a:srgbClr val="000000"/>
                </a:solidFill>
                <a:latin typeface="Abhaya Libre Bold" panose="020B0604020202020204" charset="0"/>
                <a:cs typeface="Abhaya Libre Bold" panose="020B0604020202020204" charset="0"/>
              </a:rPr>
              <a:t>IMPLEMENTATION</a:t>
            </a:r>
          </a:p>
        </p:txBody>
      </p:sp>
      <p:sp>
        <p:nvSpPr>
          <p:cNvPr id="8" name="Freeform 8"/>
          <p:cNvSpPr/>
          <p:nvPr/>
        </p:nvSpPr>
        <p:spPr>
          <a:xfrm>
            <a:off x="14982801" y="637964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2553980" y="2918617"/>
            <a:ext cx="13910255" cy="3814057"/>
          </a:xfrm>
          <a:prstGeom prst="rect">
            <a:avLst/>
          </a:prstGeom>
        </p:spPr>
        <p:txBody>
          <a:bodyPr lIns="0" tIns="0" rIns="0" bIns="0" rtlCol="0" anchor="t">
            <a:spAutoFit/>
          </a:bodyPr>
          <a:lstStyle/>
          <a:p>
            <a:pPr algn="l">
              <a:lnSpc>
                <a:spcPts val="7542"/>
              </a:lnSpc>
            </a:pPr>
            <a:r>
              <a:rPr lang="en-US" sz="5387" dirty="0">
                <a:solidFill>
                  <a:srgbClr val="000000"/>
                </a:solidFill>
                <a:latin typeface="Abhaya Libre" panose="020B0604020202020204" charset="0"/>
                <a:cs typeface="Abhaya Libre" panose="020B0604020202020204" charset="0"/>
              </a:rPr>
              <a:t>languages used :</a:t>
            </a:r>
          </a:p>
          <a:p>
            <a:pPr algn="l">
              <a:lnSpc>
                <a:spcPts val="7542"/>
              </a:lnSpc>
            </a:pPr>
            <a:r>
              <a:rPr lang="en-US" sz="5387" dirty="0">
                <a:solidFill>
                  <a:srgbClr val="000000"/>
                </a:solidFill>
                <a:latin typeface="Abhaya Libre" panose="020B0604020202020204" charset="0"/>
                <a:cs typeface="Abhaya Libre" panose="020B0604020202020204" charset="0"/>
              </a:rPr>
              <a:t>HTML</a:t>
            </a:r>
          </a:p>
          <a:p>
            <a:pPr algn="l">
              <a:lnSpc>
                <a:spcPts val="7542"/>
              </a:lnSpc>
            </a:pPr>
            <a:r>
              <a:rPr lang="en-US" sz="5387" dirty="0">
                <a:solidFill>
                  <a:srgbClr val="000000"/>
                </a:solidFill>
                <a:latin typeface="Abhaya Libre" panose="020B0604020202020204" charset="0"/>
                <a:cs typeface="Abhaya Libre" panose="020B0604020202020204" charset="0"/>
              </a:rPr>
              <a:t>CSS</a:t>
            </a:r>
          </a:p>
          <a:p>
            <a:pPr algn="l">
              <a:lnSpc>
                <a:spcPts val="7542"/>
              </a:lnSpc>
            </a:pPr>
            <a:r>
              <a:rPr lang="en-US" sz="5387" dirty="0">
                <a:solidFill>
                  <a:srgbClr val="000000"/>
                </a:solidFill>
                <a:latin typeface="Abhaya Libre" panose="020B0604020202020204" charset="0"/>
                <a:cs typeface="Abhaya Libre" panose="020B0604020202020204" charset="0"/>
              </a:rPr>
              <a:t>JS. </a:t>
            </a:r>
          </a:p>
        </p:txBody>
      </p:sp>
      <p:sp>
        <p:nvSpPr>
          <p:cNvPr id="10" name="Freeform 10"/>
          <p:cNvSpPr/>
          <p:nvPr/>
        </p:nvSpPr>
        <p:spPr>
          <a:xfrm>
            <a:off x="-164890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dirty="0">
                <a:solidFill>
                  <a:srgbClr val="000000"/>
                </a:solidFill>
                <a:latin typeface="Algerian" panose="04020705040A02060702" pitchFamily="82" charset="0"/>
              </a:rPr>
              <a:t>THANK YOU</a:t>
            </a:r>
          </a:p>
        </p:txBody>
      </p:sp>
      <p:grpSp>
        <p:nvGrpSpPr>
          <p:cNvPr id="3" name="Group 3"/>
          <p:cNvGrpSpPr/>
          <p:nvPr/>
        </p:nvGrpSpPr>
        <p:grpSpPr>
          <a:xfrm>
            <a:off x="-31071" y="0"/>
            <a:ext cx="4239083" cy="10287000"/>
            <a:chOff x="0" y="0"/>
            <a:chExt cx="5652111" cy="13716000"/>
          </a:xfrm>
        </p:grpSpPr>
        <p:grpSp>
          <p:nvGrpSpPr>
            <p:cNvPr id="4" name="Group 4"/>
            <p:cNvGrpSpPr/>
            <p:nvPr/>
          </p:nvGrpSpPr>
          <p:grpSpPr>
            <a:xfrm>
              <a:off x="2826056" y="0"/>
              <a:ext cx="2826056" cy="13716000"/>
              <a:chOff x="0" y="0"/>
              <a:chExt cx="558233" cy="2709333"/>
            </a:xfrm>
          </p:grpSpPr>
          <p:sp>
            <p:nvSpPr>
              <p:cNvPr id="5" name="Freeform 5"/>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6" name="TextBox 6"/>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13028" y="0"/>
              <a:ext cx="2826056" cy="13716000"/>
              <a:chOff x="0" y="0"/>
              <a:chExt cx="558233" cy="2709333"/>
            </a:xfrm>
          </p:grpSpPr>
          <p:sp>
            <p:nvSpPr>
              <p:cNvPr id="8" name="Freeform 8"/>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9" name="TextBox 9"/>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0" y="0"/>
              <a:ext cx="2826056" cy="13716000"/>
              <a:chOff x="0" y="0"/>
              <a:chExt cx="558233" cy="2709333"/>
            </a:xfrm>
          </p:grpSpPr>
          <p:sp>
            <p:nvSpPr>
              <p:cNvPr id="11" name="Freeform 11"/>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2" name="TextBox 12"/>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3" name="Freeform 13"/>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231</Words>
  <Application>Microsoft Office PowerPoint</Application>
  <PresentationFormat>Custom</PresentationFormat>
  <Paragraphs>38</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Abhaya Libre</vt:lpstr>
      <vt:lpstr>Abhaya Libre Bold</vt:lpstr>
      <vt:lpstr>Arial</vt:lpstr>
      <vt:lpstr>Calibri</vt:lpstr>
      <vt:lpstr>Open Sans Bold</vt:lpstr>
      <vt:lpstr>Algerian</vt:lpstr>
      <vt:lpstr>Alatsi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Pastel Minimalist Thesis Defense Presentation</dc:title>
  <dc:creator>chaitanya patnaik</dc:creator>
  <cp:lastModifiedBy>Chaitanya Patnaik</cp:lastModifiedBy>
  <cp:revision>3</cp:revision>
  <dcterms:created xsi:type="dcterms:W3CDTF">2006-08-16T00:00:00Z</dcterms:created>
  <dcterms:modified xsi:type="dcterms:W3CDTF">2024-06-02T13:06:30Z</dcterms:modified>
  <dc:identifier>DAGG_LL70ZI</dc:identifier>
</cp:coreProperties>
</file>