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66" r:id="rId4"/>
    <p:sldId id="258" r:id="rId5"/>
    <p:sldId id="273" r:id="rId6"/>
    <p:sldId id="276" r:id="rId7"/>
    <p:sldId id="274" r:id="rId8"/>
    <p:sldId id="262" r:id="rId9"/>
    <p:sldId id="275" r:id="rId10"/>
    <p:sldId id="264" r:id="rId11"/>
    <p:sldId id="267" r:id="rId12"/>
    <p:sldId id="261" r:id="rId13"/>
    <p:sldId id="271" r:id="rId14"/>
    <p:sldId id="265" r:id="rId15"/>
    <p:sldId id="26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p:cViewPr varScale="1">
        <p:scale>
          <a:sx n="85" d="100"/>
          <a:sy n="85" d="100"/>
        </p:scale>
        <p:origin x="57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3/31/2024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3/31/2024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3/31/2024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3/31/2024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AB7F-D5A4-9913-69B9-3FE93A58E609}"/>
              </a:ext>
            </a:extLst>
          </p:cNvPr>
          <p:cNvSpPr>
            <a:spLocks noGrp="1"/>
          </p:cNvSpPr>
          <p:nvPr>
            <p:ph type="ctrTitle"/>
          </p:nvPr>
        </p:nvSpPr>
        <p:spPr>
          <a:xfrm>
            <a:off x="1749553" y="1361440"/>
            <a:ext cx="6551168" cy="2660425"/>
          </a:xfrm>
        </p:spPr>
        <p:txBody>
          <a:bodyPr>
            <a:normAutofit/>
          </a:bodyPr>
          <a:lstStyle/>
          <a:p>
            <a:pPr algn="ctr"/>
            <a:r>
              <a:rPr lang="en-IN" sz="6600">
                <a:latin typeface="Times New Roman" panose="02020603050405020304" pitchFamily="18" charset="0"/>
                <a:cs typeface="Times New Roman" panose="02020603050405020304" pitchFamily="18" charset="0"/>
              </a:rPr>
              <a:t>AUTOMATIC</a:t>
            </a:r>
            <a:br>
              <a:rPr lang="en-IN" sz="6600">
                <a:latin typeface="Times New Roman" panose="02020603050405020304" pitchFamily="18" charset="0"/>
                <a:cs typeface="Times New Roman" panose="02020603050405020304" pitchFamily="18" charset="0"/>
              </a:rPr>
            </a:br>
            <a:r>
              <a:rPr lang="en-IN" sz="6600">
                <a:latin typeface="Times New Roman" panose="02020603050405020304" pitchFamily="18" charset="0"/>
                <a:cs typeface="Times New Roman" panose="02020603050405020304" pitchFamily="18" charset="0"/>
              </a:rPr>
              <a:t>IRRIGATION </a:t>
            </a:r>
            <a:r>
              <a:rPr lang="en-IN" sz="6600" dirty="0">
                <a:latin typeface="Times New Roman" panose="02020603050405020304" pitchFamily="18" charset="0"/>
                <a:cs typeface="Times New Roman" panose="02020603050405020304" pitchFamily="18" charset="0"/>
              </a:rPr>
              <a:t>SYSTEM</a:t>
            </a:r>
          </a:p>
        </p:txBody>
      </p:sp>
      <p:sp>
        <p:nvSpPr>
          <p:cNvPr id="3" name="Subtitle 2">
            <a:extLst>
              <a:ext uri="{FF2B5EF4-FFF2-40B4-BE49-F238E27FC236}">
                <a16:creationId xmlns:a16="http://schemas.microsoft.com/office/drawing/2014/main" id="{28E16AF1-ECA5-A8A1-137E-DCA56EE5C2DA}"/>
              </a:ext>
            </a:extLst>
          </p:cNvPr>
          <p:cNvSpPr>
            <a:spLocks noGrp="1"/>
          </p:cNvSpPr>
          <p:nvPr>
            <p:ph type="subTitle" idx="1"/>
          </p:nvPr>
        </p:nvSpPr>
        <p:spPr>
          <a:xfrm>
            <a:off x="7010401" y="4745019"/>
            <a:ext cx="4226560" cy="1503081"/>
          </a:xfrm>
        </p:spPr>
        <p:txBody>
          <a:bodyPr>
            <a:noAutofit/>
          </a:bodyPr>
          <a:lstStyle/>
          <a:p>
            <a:r>
              <a:rPr lang="en-IN" sz="3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IN" sz="2000" dirty="0" err="1">
                <a:solidFill>
                  <a:schemeClr val="tx1"/>
                </a:solidFill>
                <a:latin typeface="Times New Roman" panose="02020603050405020304" pitchFamily="18" charset="0"/>
                <a:ea typeface="Tahoma" panose="020B0604030504040204" pitchFamily="34" charset="0"/>
                <a:cs typeface="Times New Roman" panose="02020603050405020304" pitchFamily="18" charset="0"/>
              </a:rPr>
              <a:t>Yarrarapu</a:t>
            </a:r>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Chaitanya Sundar Jose</a:t>
            </a:r>
          </a:p>
          <a:p>
            <a:r>
              <a:rPr lang="en-IN"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[CH.EN.U4CYS21095]</a:t>
            </a:r>
          </a:p>
        </p:txBody>
      </p:sp>
    </p:spTree>
    <p:extLst>
      <p:ext uri="{BB962C8B-B14F-4D97-AF65-F5344CB8AC3E}">
        <p14:creationId xmlns:p14="http://schemas.microsoft.com/office/powerpoint/2010/main" val="1417639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3039-0C4E-19CB-A711-BC8B99A45874}"/>
              </a:ext>
            </a:extLst>
          </p:cNvPr>
          <p:cNvSpPr>
            <a:spLocks noGrp="1"/>
          </p:cNvSpPr>
          <p:nvPr>
            <p:ph type="title"/>
          </p:nvPr>
        </p:nvSpPr>
        <p:spPr>
          <a:xfrm>
            <a:off x="1249680" y="15082"/>
            <a:ext cx="9692640" cy="1325562"/>
          </a:xfrm>
        </p:spPr>
        <p:txBody>
          <a:bodyPr/>
          <a:lstStyle/>
          <a:p>
            <a:r>
              <a:rPr lang="en-IN" dirty="0">
                <a:latin typeface="Times New Roman" panose="02020603050405020304" pitchFamily="18" charset="0"/>
                <a:ea typeface="Tahoma" panose="020B0604030504040204" pitchFamily="34" charset="0"/>
                <a:cs typeface="Times New Roman" panose="02020603050405020304" pitchFamily="18" charset="0"/>
              </a:rPr>
              <a:t>LCD Display </a:t>
            </a:r>
          </a:p>
        </p:txBody>
      </p:sp>
      <p:sp>
        <p:nvSpPr>
          <p:cNvPr id="3" name="Content Placeholder 2">
            <a:extLst>
              <a:ext uri="{FF2B5EF4-FFF2-40B4-BE49-F238E27FC236}">
                <a16:creationId xmlns:a16="http://schemas.microsoft.com/office/drawing/2014/main" id="{E05D00A9-E123-0582-0EAC-20A92AD089C7}"/>
              </a:ext>
            </a:extLst>
          </p:cNvPr>
          <p:cNvSpPr>
            <a:spLocks noGrp="1"/>
          </p:cNvSpPr>
          <p:nvPr>
            <p:ph idx="1"/>
          </p:nvPr>
        </p:nvSpPr>
        <p:spPr>
          <a:xfrm>
            <a:off x="1249680" y="1586753"/>
            <a:ext cx="5793352" cy="4778189"/>
          </a:xfrm>
        </p:spPr>
        <p:txBody>
          <a:bodyPr>
            <a:normAutofit/>
          </a:bodyPr>
          <a:lstStyle/>
          <a:p>
            <a:r>
              <a:rPr lang="en-US" sz="2000" dirty="0">
                <a:latin typeface="Times New Roman" panose="02020603050405020304" pitchFamily="18" charset="0"/>
                <a:cs typeface="Times New Roman" panose="02020603050405020304" pitchFamily="18" charset="0"/>
              </a:rPr>
              <a:t>LCD's are generally used as a display in many applications as they are easy to use then seven segment displays. 16*2 LCD are alphanumeric LCD's which can display alphabets, numbers and some special characters. They are easily operated using commands which are hexadecimal values.</a:t>
            </a:r>
          </a:p>
          <a:p>
            <a:r>
              <a:rPr lang="en-US" sz="2000" dirty="0">
                <a:latin typeface="Times New Roman" panose="02020603050405020304" pitchFamily="18" charset="0"/>
                <a:cs typeface="Times New Roman" panose="02020603050405020304" pitchFamily="18" charset="0"/>
              </a:rPr>
              <a:t>POT-HG is the only active variable resistor that allows you to change the resistance during simulation run-time.</a:t>
            </a:r>
          </a:p>
          <a:p>
            <a:r>
              <a:rPr lang="en-US" sz="2000" dirty="0">
                <a:latin typeface="Times New Roman" panose="02020603050405020304" pitchFamily="18" charset="0"/>
                <a:cs typeface="Times New Roman" panose="02020603050405020304" pitchFamily="18" charset="0"/>
              </a:rPr>
              <a:t>Virtual Terminal is a tool in Proteus, which is used to view data coming from Serial Port (DB9) and also used to send the data to Serial Port.</a:t>
            </a:r>
            <a:endParaRPr lang="en-IN" sz="2000" dirty="0">
              <a:latin typeface="Times New Roman" panose="02020603050405020304" pitchFamily="18" charset="0"/>
              <a:cs typeface="Times New Roman" panose="02020603050405020304" pitchFamily="18" charset="0"/>
            </a:endParaRPr>
          </a:p>
          <a:p>
            <a:endParaRPr lang="en-IN" sz="2000" dirty="0"/>
          </a:p>
        </p:txBody>
      </p:sp>
      <p:pic>
        <p:nvPicPr>
          <p:cNvPr id="4" name="Picture 3">
            <a:extLst>
              <a:ext uri="{FF2B5EF4-FFF2-40B4-BE49-F238E27FC236}">
                <a16:creationId xmlns:a16="http://schemas.microsoft.com/office/drawing/2014/main" id="{E600C3C2-839A-DB42-EF1B-0DF083E72CA6}"/>
              </a:ext>
            </a:extLst>
          </p:cNvPr>
          <p:cNvPicPr>
            <a:picLocks noChangeAspect="1"/>
          </p:cNvPicPr>
          <p:nvPr/>
        </p:nvPicPr>
        <p:blipFill>
          <a:blip r:embed="rId2"/>
          <a:stretch>
            <a:fillRect/>
          </a:stretch>
        </p:blipFill>
        <p:spPr>
          <a:xfrm>
            <a:off x="7454194" y="2020702"/>
            <a:ext cx="3182388" cy="2816596"/>
          </a:xfrm>
          <a:prstGeom prst="rect">
            <a:avLst/>
          </a:prstGeom>
        </p:spPr>
      </p:pic>
    </p:spTree>
    <p:extLst>
      <p:ext uri="{BB962C8B-B14F-4D97-AF65-F5344CB8AC3E}">
        <p14:creationId xmlns:p14="http://schemas.microsoft.com/office/powerpoint/2010/main" val="184024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D0F3-9A1D-1E06-9541-BAB000DDB218}"/>
              </a:ext>
            </a:extLst>
          </p:cNvPr>
          <p:cNvSpPr>
            <a:spLocks noGrp="1"/>
          </p:cNvSpPr>
          <p:nvPr>
            <p:ph type="title"/>
          </p:nvPr>
        </p:nvSpPr>
        <p:spPr/>
        <p:txBody>
          <a:bodyPr/>
          <a:lstStyle/>
          <a:p>
            <a:r>
              <a:rPr lang="en-IN" dirty="0"/>
              <a:t>Temperature Sensor[LM35] </a:t>
            </a:r>
          </a:p>
        </p:txBody>
      </p:sp>
      <p:sp>
        <p:nvSpPr>
          <p:cNvPr id="3" name="Content Placeholder 2">
            <a:extLst>
              <a:ext uri="{FF2B5EF4-FFF2-40B4-BE49-F238E27FC236}">
                <a16:creationId xmlns:a16="http://schemas.microsoft.com/office/drawing/2014/main" id="{61E45EA1-62D8-21B4-244F-B64DF561ADCD}"/>
              </a:ext>
            </a:extLst>
          </p:cNvPr>
          <p:cNvSpPr>
            <a:spLocks noGrp="1"/>
          </p:cNvSpPr>
          <p:nvPr>
            <p:ph idx="1"/>
          </p:nvPr>
        </p:nvSpPr>
        <p:spPr/>
        <p:txBody>
          <a:bodyPr>
            <a:normAutofit fontScale="62500" lnSpcReduction="20000"/>
          </a:bodyPr>
          <a:lstStyle/>
          <a:p>
            <a:r>
              <a:rPr lang="en-US" b="1" i="0" dirty="0">
                <a:solidFill>
                  <a:srgbClr val="474747"/>
                </a:solidFill>
                <a:effectLst/>
                <a:latin typeface="Times New Roman" panose="02020603050405020304" pitchFamily="18" charset="0"/>
              </a:rPr>
              <a:t>1. Temperature-based Watering:</a:t>
            </a:r>
          </a:p>
          <a:p>
            <a:r>
              <a:rPr lang="en-US" b="1" i="0" dirty="0">
                <a:solidFill>
                  <a:srgbClr val="474747"/>
                </a:solidFill>
                <a:effectLst/>
                <a:latin typeface="Times New Roman" panose="02020603050405020304" pitchFamily="18" charset="0"/>
              </a:rPr>
              <a:t>The LM35 can be placed in close proximity to the plants to measure the ambient temperature. Different plants may have varying water requirements based on temperature sensitivity.</a:t>
            </a:r>
          </a:p>
          <a:p>
            <a:r>
              <a:rPr lang="en-US" b="1" i="0" dirty="0">
                <a:solidFill>
                  <a:srgbClr val="474747"/>
                </a:solidFill>
                <a:effectLst/>
                <a:latin typeface="Times New Roman" panose="02020603050405020304" pitchFamily="18" charset="0"/>
              </a:rPr>
              <a:t>Implement logic in the system to adjust watering schedules based on temperature data. For example, during hotter periods, the system may increase the frequency or duration of watering to compensate for higher evaporation rates.</a:t>
            </a:r>
          </a:p>
          <a:p>
            <a:r>
              <a:rPr lang="en-US" b="1" i="0" dirty="0">
                <a:solidFill>
                  <a:srgbClr val="474747"/>
                </a:solidFill>
                <a:effectLst/>
                <a:latin typeface="Times New Roman" panose="02020603050405020304" pitchFamily="18" charset="0"/>
              </a:rPr>
              <a:t>2. Preventing Overwatering in Cold Conditions:</a:t>
            </a:r>
          </a:p>
          <a:p>
            <a:r>
              <a:rPr lang="en-US" b="1" i="0" dirty="0">
                <a:solidFill>
                  <a:srgbClr val="474747"/>
                </a:solidFill>
                <a:effectLst/>
                <a:latin typeface="Times New Roman" panose="02020603050405020304" pitchFamily="18" charset="0"/>
              </a:rPr>
              <a:t>In colder conditions, plants may require less water due to reduced evaporation. The temperature data from the LM35 can be used to reduce watering during colder periods, preventing overwatering and potential root rot.</a:t>
            </a:r>
          </a:p>
          <a:p>
            <a:r>
              <a:rPr lang="en-US" b="1" i="0" dirty="0">
                <a:solidFill>
                  <a:srgbClr val="474747"/>
                </a:solidFill>
                <a:effectLst/>
                <a:latin typeface="Times New Roman" panose="02020603050405020304" pitchFamily="18" charset="0"/>
              </a:rPr>
              <a:t>3. Customizing Watering Parameters:</a:t>
            </a:r>
          </a:p>
          <a:p>
            <a:r>
              <a:rPr lang="en-US" b="1" i="0" dirty="0">
                <a:solidFill>
                  <a:srgbClr val="474747"/>
                </a:solidFill>
                <a:effectLst/>
                <a:latin typeface="Times New Roman" panose="02020603050405020304" pitchFamily="18" charset="0"/>
              </a:rPr>
              <a:t>Integrate the LM35 temperature data into the system's user interface. Users can have the option to customize watering parameters based on temperature preferences for specific plants.</a:t>
            </a:r>
          </a:p>
          <a:p>
            <a:r>
              <a:rPr lang="en-US" b="1" i="0" dirty="0">
                <a:solidFill>
                  <a:srgbClr val="474747"/>
                </a:solidFill>
                <a:effectLst/>
                <a:latin typeface="Times New Roman" panose="02020603050405020304" pitchFamily="18" charset="0"/>
              </a:rPr>
              <a:t>For instance, some plants may thrive in slightly cooler or warmer conditions, and users can set temperature thresholds to tailor the watering schedule accordingly.</a:t>
            </a:r>
          </a:p>
          <a:p>
            <a:r>
              <a:rPr lang="en-US" b="1" i="0" dirty="0">
                <a:solidFill>
                  <a:srgbClr val="474747"/>
                </a:solidFill>
                <a:effectLst/>
                <a:latin typeface="Times New Roman" panose="02020603050405020304" pitchFamily="18" charset="0"/>
              </a:rPr>
              <a:t>4. Energy Efficiency:</a:t>
            </a:r>
          </a:p>
          <a:p>
            <a:r>
              <a:rPr lang="en-US" b="1" i="0" dirty="0">
                <a:solidFill>
                  <a:srgbClr val="474747"/>
                </a:solidFill>
                <a:effectLst/>
                <a:latin typeface="Times New Roman" panose="02020603050405020304" pitchFamily="18" charset="0"/>
              </a:rPr>
              <a:t>Leverage the LM35 data to implement energy-efficient features. During periods of extreme temperatures, the system can enter a low-power mode to conserve energy when watering demands are likely to be minimal.</a:t>
            </a:r>
            <a:r>
              <a:rPr lang="en-IN" dirty="0">
                <a:solidFill>
                  <a:srgbClr val="474747"/>
                </a:solidFill>
                <a:latin typeface="Times New Roman" panose="02020603050405020304" pitchFamily="18" charset="0"/>
              </a:rPr>
              <a:t>	</a:t>
            </a:r>
            <a:endParaRPr lang="en-IN" b="0" i="0" dirty="0">
              <a:solidFill>
                <a:srgbClr val="474747"/>
              </a:solidFill>
              <a:effectLst/>
              <a:latin typeface="Times New Roman" panose="02020603050405020304" pitchFamily="18" charset="0"/>
            </a:endParaRPr>
          </a:p>
        </p:txBody>
      </p:sp>
    </p:spTree>
    <p:extLst>
      <p:ext uri="{BB962C8B-B14F-4D97-AF65-F5344CB8AC3E}">
        <p14:creationId xmlns:p14="http://schemas.microsoft.com/office/powerpoint/2010/main" val="207786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E591-2F12-5AA1-3C10-6769C8A192EC}"/>
              </a:ext>
            </a:extLst>
          </p:cNvPr>
          <p:cNvSpPr>
            <a:spLocks noGrp="1"/>
          </p:cNvSpPr>
          <p:nvPr>
            <p:ph type="title"/>
          </p:nvPr>
        </p:nvSpPr>
        <p:spPr>
          <a:xfrm>
            <a:off x="1249680" y="15082"/>
            <a:ext cx="9692640" cy="1325562"/>
          </a:xfrm>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Block Diagram</a:t>
            </a:r>
            <a:endParaRPr lang="en-IN" dirty="0"/>
          </a:p>
        </p:txBody>
      </p:sp>
      <p:pic>
        <p:nvPicPr>
          <p:cNvPr id="7" name="Picture 6">
            <a:extLst>
              <a:ext uri="{FF2B5EF4-FFF2-40B4-BE49-F238E27FC236}">
                <a16:creationId xmlns:a16="http://schemas.microsoft.com/office/drawing/2014/main" id="{B13F2CB7-D2FD-96BD-3236-C1D1417D4B2C}"/>
              </a:ext>
            </a:extLst>
          </p:cNvPr>
          <p:cNvPicPr>
            <a:picLocks noChangeAspect="1"/>
          </p:cNvPicPr>
          <p:nvPr/>
        </p:nvPicPr>
        <p:blipFill>
          <a:blip r:embed="rId2"/>
          <a:stretch>
            <a:fillRect/>
          </a:stretch>
        </p:blipFill>
        <p:spPr>
          <a:xfrm>
            <a:off x="2162443" y="2458103"/>
            <a:ext cx="5726498" cy="3458603"/>
          </a:xfrm>
          <a:prstGeom prst="rect">
            <a:avLst/>
          </a:prstGeom>
        </p:spPr>
      </p:pic>
    </p:spTree>
    <p:extLst>
      <p:ext uri="{BB962C8B-B14F-4D97-AF65-F5344CB8AC3E}">
        <p14:creationId xmlns:p14="http://schemas.microsoft.com/office/powerpoint/2010/main" val="263969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F51A8-D311-D028-21C5-842F05A99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11684-1DA5-0DAF-13EB-47EC8ECD9586}"/>
              </a:ext>
            </a:extLst>
          </p:cNvPr>
          <p:cNvSpPr>
            <a:spLocks noGrp="1"/>
          </p:cNvSpPr>
          <p:nvPr>
            <p:ph type="title"/>
          </p:nvPr>
        </p:nvSpPr>
        <p:spPr>
          <a:xfrm>
            <a:off x="1249680" y="15082"/>
            <a:ext cx="9692640" cy="1325562"/>
          </a:xfrm>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Schematic Diagram</a:t>
            </a:r>
            <a:endParaRPr lang="en-IN" dirty="0"/>
          </a:p>
        </p:txBody>
      </p:sp>
      <p:pic>
        <p:nvPicPr>
          <p:cNvPr id="5" name="Picture 4">
            <a:extLst>
              <a:ext uri="{FF2B5EF4-FFF2-40B4-BE49-F238E27FC236}">
                <a16:creationId xmlns:a16="http://schemas.microsoft.com/office/drawing/2014/main" id="{469A399D-211D-3F71-5D16-173184B7A8F4}"/>
              </a:ext>
            </a:extLst>
          </p:cNvPr>
          <p:cNvPicPr>
            <a:picLocks noChangeAspect="1"/>
          </p:cNvPicPr>
          <p:nvPr/>
        </p:nvPicPr>
        <p:blipFill>
          <a:blip r:embed="rId2"/>
          <a:stretch>
            <a:fillRect/>
          </a:stretch>
        </p:blipFill>
        <p:spPr>
          <a:xfrm>
            <a:off x="528917" y="1630060"/>
            <a:ext cx="9995648" cy="4921935"/>
          </a:xfrm>
          <a:prstGeom prst="rect">
            <a:avLst/>
          </a:prstGeom>
        </p:spPr>
      </p:pic>
    </p:spTree>
    <p:extLst>
      <p:ext uri="{BB962C8B-B14F-4D97-AF65-F5344CB8AC3E}">
        <p14:creationId xmlns:p14="http://schemas.microsoft.com/office/powerpoint/2010/main" val="237260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6BCA-F475-BE21-DBB5-D364C15A304C}"/>
              </a:ext>
            </a:extLst>
          </p:cNvPr>
          <p:cNvSpPr>
            <a:spLocks noGrp="1"/>
          </p:cNvSpPr>
          <p:nvPr>
            <p:ph type="title"/>
          </p:nvPr>
        </p:nvSpPr>
        <p:spPr>
          <a:xfrm>
            <a:off x="1249680" y="0"/>
            <a:ext cx="9692640" cy="1325562"/>
          </a:xfrm>
        </p:spPr>
        <p:txBody>
          <a:bodyPr/>
          <a:lstStyle/>
          <a:p>
            <a:r>
              <a:rPr lang="en-IN" dirty="0">
                <a:latin typeface="Times New Roman" panose="02020603050405020304" pitchFamily="18" charset="0"/>
                <a:cs typeface="Times New Roman" panose="02020603050405020304" pitchFamily="18" charset="0"/>
              </a:rPr>
              <a:t>Implementation in </a:t>
            </a:r>
            <a:r>
              <a:rPr lang="en-IN" dirty="0" err="1">
                <a:latin typeface="Times New Roman" panose="02020603050405020304" pitchFamily="18" charset="0"/>
                <a:cs typeface="Times New Roman" panose="02020603050405020304" pitchFamily="18" charset="0"/>
              </a:rPr>
              <a:t>TinkerCad</a:t>
            </a:r>
            <a:r>
              <a:rPr lang="en-IN" dirty="0">
                <a:latin typeface="Times New Roman" panose="02020603050405020304" pitchFamily="18" charset="0"/>
                <a:cs typeface="Times New Roman" panose="02020603050405020304" pitchFamily="18" charset="0"/>
              </a:rPr>
              <a:t> </a:t>
            </a:r>
            <a:endParaRPr lang="en-IN" dirty="0"/>
          </a:p>
        </p:txBody>
      </p:sp>
      <p:pic>
        <p:nvPicPr>
          <p:cNvPr id="6" name="Picture 5">
            <a:extLst>
              <a:ext uri="{FF2B5EF4-FFF2-40B4-BE49-F238E27FC236}">
                <a16:creationId xmlns:a16="http://schemas.microsoft.com/office/drawing/2014/main" id="{0852B42A-9380-A057-C170-2989E17C4562}"/>
              </a:ext>
            </a:extLst>
          </p:cNvPr>
          <p:cNvPicPr>
            <a:picLocks noChangeAspect="1"/>
          </p:cNvPicPr>
          <p:nvPr/>
        </p:nvPicPr>
        <p:blipFill>
          <a:blip r:embed="rId2"/>
          <a:stretch>
            <a:fillRect/>
          </a:stretch>
        </p:blipFill>
        <p:spPr>
          <a:xfrm>
            <a:off x="591671" y="1703294"/>
            <a:ext cx="9619130" cy="4895901"/>
          </a:xfrm>
          <a:prstGeom prst="rect">
            <a:avLst/>
          </a:prstGeom>
        </p:spPr>
      </p:pic>
    </p:spTree>
    <p:extLst>
      <p:ext uri="{BB962C8B-B14F-4D97-AF65-F5344CB8AC3E}">
        <p14:creationId xmlns:p14="http://schemas.microsoft.com/office/powerpoint/2010/main" val="193026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11C7-97A2-9B3B-5034-ED7D5021CE18}"/>
              </a:ext>
            </a:extLst>
          </p:cNvPr>
          <p:cNvSpPr>
            <a:spLocks noGrp="1"/>
          </p:cNvSpPr>
          <p:nvPr>
            <p:ph type="title"/>
          </p:nvPr>
        </p:nvSpPr>
        <p:spPr>
          <a:xfrm>
            <a:off x="1249680" y="-91440"/>
            <a:ext cx="9692640" cy="1325562"/>
          </a:xfrm>
        </p:spPr>
        <p:txBody>
          <a:bodyPr/>
          <a:lstStyle/>
          <a:p>
            <a:r>
              <a:rPr lang="en-IN" altLang="en-US" dirty="0">
                <a:latin typeface="Times New Roman" panose="02020603050405020304" charset="0"/>
                <a:cs typeface="Times New Roman" panose="02020603050405020304" charset="0"/>
              </a:rPr>
              <a:t>Hardware Components</a:t>
            </a:r>
            <a:endParaRPr lang="en-IN" dirty="0"/>
          </a:p>
        </p:txBody>
      </p:sp>
      <p:sp>
        <p:nvSpPr>
          <p:cNvPr id="3" name="Content Placeholder 2">
            <a:extLst>
              <a:ext uri="{FF2B5EF4-FFF2-40B4-BE49-F238E27FC236}">
                <a16:creationId xmlns:a16="http://schemas.microsoft.com/office/drawing/2014/main" id="{7FE74C6A-49DB-64C8-AF79-F5F3F202199B}"/>
              </a:ext>
            </a:extLst>
          </p:cNvPr>
          <p:cNvSpPr>
            <a:spLocks noGrp="1"/>
          </p:cNvSpPr>
          <p:nvPr>
            <p:ph idx="1"/>
          </p:nvPr>
        </p:nvSpPr>
        <p:spPr>
          <a:xfrm>
            <a:off x="1249680" y="1425387"/>
            <a:ext cx="9316481" cy="4984377"/>
          </a:xfrm>
        </p:spPr>
        <p:txBody>
          <a:bodyPr>
            <a:normAutofit fontScale="77500" lnSpcReduction="20000"/>
          </a:bodyPr>
          <a:lstStyle/>
          <a:p>
            <a:pPr marL="457200" indent="-457200">
              <a:buFont typeface="+mj-lt"/>
              <a:buAutoNum type="arabicPeriod"/>
            </a:pPr>
            <a:r>
              <a:rPr lang="en-US" sz="2000" dirty="0">
                <a:latin typeface="Times New Roman" panose="02020603050405020304" charset="0"/>
                <a:cs typeface="Times New Roman" panose="02020603050405020304" charset="0"/>
              </a:rPr>
              <a:t>Arduino Uno</a:t>
            </a:r>
          </a:p>
          <a:p>
            <a:pPr marL="457200" indent="-457200">
              <a:buFont typeface="+mj-lt"/>
              <a:buAutoNum type="arabicPeriod"/>
            </a:pPr>
            <a:r>
              <a:rPr lang="en-US" sz="2000" dirty="0">
                <a:latin typeface="Times New Roman" panose="02020603050405020304" charset="0"/>
                <a:cs typeface="Times New Roman" panose="02020603050405020304" charset="0"/>
              </a:rPr>
              <a:t>DC Motor</a:t>
            </a:r>
          </a:p>
          <a:p>
            <a:pPr marL="457200" indent="-457200">
              <a:buFont typeface="+mj-lt"/>
              <a:buAutoNum type="arabicPeriod"/>
            </a:pPr>
            <a:r>
              <a:rPr lang="en-US" sz="2000" dirty="0">
                <a:latin typeface="Times New Roman" panose="02020603050405020304" charset="0"/>
                <a:cs typeface="Times New Roman" panose="02020603050405020304" charset="0"/>
              </a:rPr>
              <a:t>16×2 LCD Display</a:t>
            </a:r>
          </a:p>
          <a:p>
            <a:pPr marL="457200" indent="-457200">
              <a:buFont typeface="+mj-lt"/>
              <a:buAutoNum type="arabicPeriod"/>
            </a:pPr>
            <a:r>
              <a:rPr lang="en-US" sz="2000" dirty="0">
                <a:latin typeface="Times New Roman" panose="02020603050405020304" charset="0"/>
                <a:cs typeface="Times New Roman" panose="02020603050405020304" charset="0"/>
              </a:rPr>
              <a:t>Soil moisture sensor</a:t>
            </a:r>
          </a:p>
          <a:p>
            <a:pPr marL="457200" indent="-457200">
              <a:buFont typeface="+mj-lt"/>
              <a:buAutoNum type="arabicPeriod"/>
            </a:pPr>
            <a:r>
              <a:rPr lang="en-US" sz="2000" dirty="0">
                <a:latin typeface="Times New Roman" panose="02020603050405020304" charset="0"/>
                <a:cs typeface="Times New Roman" panose="02020603050405020304" charset="0"/>
              </a:rPr>
              <a:t>Humidity sensor</a:t>
            </a:r>
          </a:p>
          <a:p>
            <a:pPr marL="457200" indent="-457200">
              <a:buFont typeface="+mj-lt"/>
              <a:buAutoNum type="arabicPeriod"/>
            </a:pPr>
            <a:r>
              <a:rPr lang="en-US" sz="2000" dirty="0">
                <a:latin typeface="Times New Roman" panose="02020603050405020304" charset="0"/>
                <a:cs typeface="Times New Roman" panose="02020603050405020304" charset="0"/>
              </a:rPr>
              <a:t>NPN Transistor(BJT)</a:t>
            </a:r>
          </a:p>
          <a:p>
            <a:pPr marL="457200" indent="-457200">
              <a:buFont typeface="+mj-lt"/>
              <a:buAutoNum type="arabicPeriod"/>
            </a:pPr>
            <a:r>
              <a:rPr lang="en-US" sz="2000" dirty="0">
                <a:latin typeface="Times New Roman" panose="02020603050405020304" charset="0"/>
                <a:cs typeface="Times New Roman" panose="02020603050405020304" charset="0"/>
              </a:rPr>
              <a:t>220 ohm Resistor *2</a:t>
            </a:r>
          </a:p>
          <a:p>
            <a:pPr marL="457200" indent="-457200">
              <a:buFont typeface="+mj-lt"/>
              <a:buAutoNum type="arabicPeriod"/>
            </a:pPr>
            <a:r>
              <a:rPr lang="en-US" sz="2000" dirty="0">
                <a:latin typeface="Times New Roman" panose="02020603050405020304" charset="0"/>
                <a:cs typeface="Times New Roman" panose="02020603050405020304" charset="0"/>
              </a:rPr>
              <a:t>LED Green</a:t>
            </a:r>
          </a:p>
          <a:p>
            <a:pPr marL="457200" indent="-457200">
              <a:buFont typeface="+mj-lt"/>
              <a:buAutoNum type="arabicPeriod"/>
            </a:pPr>
            <a:r>
              <a:rPr lang="en-US" sz="2000" dirty="0">
                <a:latin typeface="Times New Roman" panose="02020603050405020304" charset="0"/>
                <a:cs typeface="Times New Roman" panose="02020603050405020304" charset="0"/>
              </a:rPr>
              <a:t>Potentiometer 10k</a:t>
            </a:r>
          </a:p>
          <a:p>
            <a:pPr marL="457200" indent="-457200">
              <a:buFont typeface="+mj-lt"/>
              <a:buAutoNum type="arabicPeriod"/>
            </a:pPr>
            <a:r>
              <a:rPr lang="en-US" sz="2000" dirty="0">
                <a:latin typeface="Times New Roman" panose="02020603050405020304" charset="0"/>
                <a:cs typeface="Times New Roman" panose="02020603050405020304" charset="0"/>
              </a:rPr>
              <a:t>LED Red</a:t>
            </a:r>
          </a:p>
          <a:p>
            <a:pPr marL="457200" indent="-457200">
              <a:buFont typeface="+mj-lt"/>
              <a:buAutoNum type="arabicPeriod"/>
            </a:pPr>
            <a:r>
              <a:rPr lang="en-US" sz="2000" dirty="0">
                <a:latin typeface="Times New Roman" panose="02020603050405020304" charset="0"/>
                <a:cs typeface="Times New Roman" panose="02020603050405020304" charset="0"/>
              </a:rPr>
              <a:t>330 ohm Resistor</a:t>
            </a:r>
          </a:p>
          <a:p>
            <a:pPr marL="457200" indent="-457200">
              <a:buFont typeface="+mj-lt"/>
              <a:buAutoNum type="arabicPeriod"/>
            </a:pPr>
            <a:r>
              <a:rPr lang="en-US" sz="2000" dirty="0">
                <a:latin typeface="Times New Roman" panose="02020603050405020304" charset="0"/>
                <a:cs typeface="Times New Roman" panose="02020603050405020304" charset="0"/>
              </a:rPr>
              <a:t>200 ohm Resistor</a:t>
            </a:r>
          </a:p>
          <a:p>
            <a:pPr marL="457200" indent="-457200">
              <a:buFont typeface="+mj-lt"/>
              <a:buAutoNum type="arabicPeriod"/>
            </a:pPr>
            <a:r>
              <a:rPr lang="en-US" sz="2000" dirty="0">
                <a:latin typeface="Times New Roman" panose="02020603050405020304" charset="0"/>
                <a:cs typeface="Times New Roman" panose="02020603050405020304" charset="0"/>
              </a:rPr>
              <a:t>Temperature Sensor[LM 35]</a:t>
            </a:r>
          </a:p>
          <a:p>
            <a:endParaRPr lang="en-IN" sz="2000" dirty="0"/>
          </a:p>
        </p:txBody>
      </p:sp>
    </p:spTree>
    <p:extLst>
      <p:ext uri="{BB962C8B-B14F-4D97-AF65-F5344CB8AC3E}">
        <p14:creationId xmlns:p14="http://schemas.microsoft.com/office/powerpoint/2010/main" val="355867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BD912-EF59-631B-CDEF-4020318E7F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B6F2E-F112-3A15-9176-CE574F713C79}"/>
              </a:ext>
            </a:extLst>
          </p:cNvPr>
          <p:cNvSpPr>
            <a:spLocks noGrp="1"/>
          </p:cNvSpPr>
          <p:nvPr>
            <p:ph type="ctrTitle"/>
          </p:nvPr>
        </p:nvSpPr>
        <p:spPr>
          <a:xfrm>
            <a:off x="2499359" y="2407919"/>
            <a:ext cx="7193281" cy="1483361"/>
          </a:xfrm>
        </p:spPr>
        <p:txBody>
          <a:bodyPr>
            <a:normAutofit/>
          </a:bodyPr>
          <a:lstStyle/>
          <a:p>
            <a:pPr algn="ct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0759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0130-6E44-023E-6963-9B328A9C6DD0}"/>
              </a:ext>
            </a:extLst>
          </p:cNvPr>
          <p:cNvSpPr>
            <a:spLocks noGrp="1"/>
          </p:cNvSpPr>
          <p:nvPr>
            <p:ph type="title"/>
          </p:nvPr>
        </p:nvSpPr>
        <p:spPr>
          <a:xfrm>
            <a:off x="1261872" y="195430"/>
            <a:ext cx="9692640" cy="1325562"/>
          </a:xfrm>
        </p:spPr>
        <p:txBody>
          <a:bodyPr/>
          <a:lstStyle/>
          <a:p>
            <a:r>
              <a:rPr lang="en-US" dirty="0">
                <a:latin typeface="Times New Roman" panose="02020603050405020304" pitchFamily="18" charset="0"/>
                <a:cs typeface="Times New Roman" panose="02020603050405020304" pitchFamily="18" charset="0"/>
              </a:rPr>
              <a:t> Problem Statement</a:t>
            </a:r>
            <a:endParaRPr lang="en-IN" dirty="0"/>
          </a:p>
        </p:txBody>
      </p:sp>
      <p:sp>
        <p:nvSpPr>
          <p:cNvPr id="3" name="Content Placeholder 2">
            <a:extLst>
              <a:ext uri="{FF2B5EF4-FFF2-40B4-BE49-F238E27FC236}">
                <a16:creationId xmlns:a16="http://schemas.microsoft.com/office/drawing/2014/main" id="{A11DCA84-68B2-642D-CE16-6EFC10ABAA54}"/>
              </a:ext>
            </a:extLst>
          </p:cNvPr>
          <p:cNvSpPr>
            <a:spLocks noGrp="1"/>
          </p:cNvSpPr>
          <p:nvPr>
            <p:ph idx="1"/>
          </p:nvPr>
        </p:nvSpPr>
        <p:spPr/>
        <p:txBody>
          <a:bodyPr>
            <a:normAutofit/>
          </a:bodyPr>
          <a:lstStyle/>
          <a:p>
            <a:r>
              <a:rPr lang="en-US" sz="2400" b="0" i="0" dirty="0">
                <a:solidFill>
                  <a:srgbClr val="0D0D0D"/>
                </a:solidFill>
                <a:effectLst/>
                <a:latin typeface="Söhne"/>
              </a:rPr>
              <a:t>In many households and agricultural settings, maintaining consistent and appropriate watering for plants can be challenging. </a:t>
            </a:r>
          </a:p>
          <a:p>
            <a:r>
              <a:rPr lang="en-US" sz="2400" b="0" i="0" dirty="0">
                <a:solidFill>
                  <a:srgbClr val="0D0D0D"/>
                </a:solidFill>
                <a:effectLst/>
                <a:latin typeface="Söhne"/>
              </a:rPr>
              <a:t>Factors such as varying weather conditions, human oversight, and busy schedules contribute to inadequate or excessive watering, leading to suboptimal plant growth and health.</a:t>
            </a:r>
          </a:p>
          <a:p>
            <a:r>
              <a:rPr lang="en-US" sz="2400" b="0" i="0" dirty="0">
                <a:solidFill>
                  <a:srgbClr val="0D0D0D"/>
                </a:solidFill>
                <a:effectLst/>
                <a:latin typeface="Söhne"/>
              </a:rPr>
              <a:t> This inconsistency in watering can result in plant stress, stunted growth, or even plant mortality.</a:t>
            </a:r>
            <a:endParaRPr lang="en-IN" sz="2200" dirty="0"/>
          </a:p>
        </p:txBody>
      </p:sp>
    </p:spTree>
    <p:extLst>
      <p:ext uri="{BB962C8B-B14F-4D97-AF65-F5344CB8AC3E}">
        <p14:creationId xmlns:p14="http://schemas.microsoft.com/office/powerpoint/2010/main" val="122047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8F23E-BC1E-3127-B00A-C2522CC1546F}"/>
              </a:ext>
            </a:extLst>
          </p:cNvPr>
          <p:cNvSpPr>
            <a:spLocks noGrp="1"/>
          </p:cNvSpPr>
          <p:nvPr>
            <p:ph idx="1"/>
          </p:nvPr>
        </p:nvSpPr>
        <p:spPr>
          <a:xfrm>
            <a:off x="948107" y="1991872"/>
            <a:ext cx="8595360" cy="3941568"/>
          </a:xfrm>
        </p:spPr>
        <p:txBody>
          <a:bodyPr>
            <a:noAutofit/>
          </a:bodyPr>
          <a:lstStyle/>
          <a:p>
            <a:pPr lvl="1" indent="0">
              <a:buNone/>
            </a:pPr>
            <a:endParaRPr lang="en-US" sz="2800" b="0" i="0" dirty="0">
              <a:solidFill>
                <a:srgbClr val="0D0D0D"/>
              </a:solidFill>
              <a:effectLst/>
              <a:latin typeface="Söhne"/>
            </a:endParaRPr>
          </a:p>
          <a:p>
            <a:pPr marL="742950" lvl="1" indent="-285750">
              <a:buFont typeface="+mj-lt"/>
              <a:buAutoNum type="arabicPeriod"/>
            </a:pPr>
            <a:endParaRPr lang="en-US" sz="2800" b="0" i="0" dirty="0">
              <a:solidFill>
                <a:srgbClr val="0D0D0D"/>
              </a:solidFill>
              <a:effectLst/>
              <a:latin typeface="Söhne"/>
            </a:endParaRPr>
          </a:p>
          <a:p>
            <a:pPr marL="742950" lvl="1" indent="-285750">
              <a:buFont typeface="+mj-lt"/>
              <a:buAutoNum type="arabicPeriod"/>
            </a:pPr>
            <a:endParaRPr lang="en-US" sz="2800" b="0" i="0" dirty="0">
              <a:solidFill>
                <a:srgbClr val="0D0D0D"/>
              </a:solidFill>
              <a:effectLst/>
              <a:latin typeface="Söhne"/>
            </a:endParaRPr>
          </a:p>
          <a:p>
            <a:pPr marL="742950" lvl="1" indent="-285750" algn="l">
              <a:buFont typeface="+mj-lt"/>
              <a:buAutoNum type="arabicPeriod"/>
            </a:pPr>
            <a:endParaRPr lang="en-US" sz="2800" b="0" i="0" dirty="0">
              <a:solidFill>
                <a:srgbClr val="0D0D0D"/>
              </a:solidFill>
              <a:effectLst/>
              <a:latin typeface="Söhne"/>
            </a:endParaRPr>
          </a:p>
          <a:p>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4F294B-95B3-96C5-3455-8C50095CB4A4}"/>
              </a:ext>
            </a:extLst>
          </p:cNvPr>
          <p:cNvSpPr txBox="1"/>
          <p:nvPr/>
        </p:nvSpPr>
        <p:spPr>
          <a:xfrm>
            <a:off x="1087120" y="853440"/>
            <a:ext cx="4409440" cy="923330"/>
          </a:xfrm>
          <a:prstGeom prst="rect">
            <a:avLst/>
          </a:prstGeom>
          <a:noFill/>
        </p:spPr>
        <p:txBody>
          <a:bodyPr wrap="square" rtlCol="0">
            <a:spAutoFit/>
          </a:bodyPr>
          <a:lstStyle/>
          <a:p>
            <a:r>
              <a:rPr lang="en-IN" sz="5400" dirty="0"/>
              <a:t>Solution</a:t>
            </a:r>
          </a:p>
        </p:txBody>
      </p:sp>
      <p:pic>
        <p:nvPicPr>
          <p:cNvPr id="2" name="Picture 2" descr="12VOLT DC MOTOR (Multipurpose Brushed Motor for DIY applications PCB Drill)  : Amazon.in: Industrial &amp; Scientific">
            <a:extLst>
              <a:ext uri="{FF2B5EF4-FFF2-40B4-BE49-F238E27FC236}">
                <a16:creationId xmlns:a16="http://schemas.microsoft.com/office/drawing/2014/main" id="{B16F1092-D522-5E09-AA6E-D5B3B1952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2246826"/>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KTC CONS Labs Soil Soil Moisture Sensor Module, DC 5V for Arduino and Other  MCU (1 Pieces) : Amazon.in: Industrial &amp; Scientific">
            <a:extLst>
              <a:ext uri="{FF2B5EF4-FFF2-40B4-BE49-F238E27FC236}">
                <a16:creationId xmlns:a16="http://schemas.microsoft.com/office/drawing/2014/main" id="{49C3EA31-C36E-2055-F4A3-92AA8D61D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214" y="2073597"/>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A73D80E-3C39-F35B-2A27-BCD6220BE784}"/>
              </a:ext>
            </a:extLst>
          </p:cNvPr>
          <p:cNvPicPr>
            <a:picLocks noChangeAspect="1"/>
          </p:cNvPicPr>
          <p:nvPr/>
        </p:nvPicPr>
        <p:blipFill>
          <a:blip r:embed="rId4"/>
          <a:stretch>
            <a:fillRect/>
          </a:stretch>
        </p:blipFill>
        <p:spPr>
          <a:xfrm>
            <a:off x="2474540" y="4041404"/>
            <a:ext cx="1990164" cy="2816596"/>
          </a:xfrm>
          <a:prstGeom prst="rect">
            <a:avLst/>
          </a:prstGeom>
        </p:spPr>
      </p:pic>
      <p:pic>
        <p:nvPicPr>
          <p:cNvPr id="1028" name="Picture 4" descr="Temperature Sensors: Types, Uses, Benefits, Design">
            <a:extLst>
              <a:ext uri="{FF2B5EF4-FFF2-40B4-BE49-F238E27FC236}">
                <a16:creationId xmlns:a16="http://schemas.microsoft.com/office/drawing/2014/main" id="{59D1CABA-0D05-41EA-E296-55B4A5F9CC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3041" y="2375603"/>
            <a:ext cx="2667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3D57EBE-A893-B347-6922-D8D461D091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6791" y="447383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4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ADED-CB25-6FAE-FD5F-8F2855C582D5}"/>
              </a:ext>
            </a:extLst>
          </p:cNvPr>
          <p:cNvSpPr>
            <a:spLocks noGrp="1"/>
          </p:cNvSpPr>
          <p:nvPr>
            <p:ph type="title"/>
          </p:nvPr>
        </p:nvSpPr>
        <p:spPr>
          <a:xfrm>
            <a:off x="1261872" y="680719"/>
            <a:ext cx="7363968" cy="840273"/>
          </a:xfrm>
        </p:spPr>
        <p:txBody>
          <a:bodyPr/>
          <a:lstStyle/>
          <a:p>
            <a:r>
              <a:rPr lang="en-IN" b="1" i="0" dirty="0">
                <a:effectLst/>
                <a:latin typeface="Times New Roman" panose="02020603050405020304" pitchFamily="18" charset="0"/>
                <a:cs typeface="Times New Roman" panose="02020603050405020304" pitchFamily="18" charset="0"/>
              </a:rPr>
              <a:t>Problem Identification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EE5858-C1BB-2D0C-1893-8580A01FA551}"/>
              </a:ext>
            </a:extLst>
          </p:cNvPr>
          <p:cNvSpPr>
            <a:spLocks noGrp="1"/>
          </p:cNvSpPr>
          <p:nvPr>
            <p:ph idx="1"/>
          </p:nvPr>
        </p:nvSpPr>
        <p:spPr>
          <a:xfrm>
            <a:off x="1261872" y="1828800"/>
            <a:ext cx="8898128" cy="4511039"/>
          </a:xfrm>
        </p:spPr>
        <p:txBody>
          <a:bodyPr>
            <a:noAutofit/>
          </a:bodyPr>
          <a:lstStyle/>
          <a:p>
            <a:pPr algn="l">
              <a:buFont typeface="+mj-lt"/>
              <a:buAutoNum type="arabicPeriod"/>
            </a:pPr>
            <a:r>
              <a:rPr lang="en-US" b="1" i="0" dirty="0">
                <a:solidFill>
                  <a:srgbClr val="0D0D0D"/>
                </a:solidFill>
                <a:effectLst/>
                <a:latin typeface="Söhne"/>
              </a:rPr>
              <a:t>Overwatering or Underwatering:</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Problem:</a:t>
            </a:r>
            <a:r>
              <a:rPr lang="en-US" b="0" i="0" dirty="0">
                <a:solidFill>
                  <a:srgbClr val="0D0D0D"/>
                </a:solidFill>
                <a:effectLst/>
                <a:latin typeface="Söhne"/>
              </a:rPr>
              <a:t> Incorrect sensor calibration or faulty sensors can lead to overwatering or underwatering of plants.</a:t>
            </a:r>
          </a:p>
          <a:p>
            <a:pPr algn="l">
              <a:buFont typeface="+mj-lt"/>
              <a:buAutoNum type="arabicPeriod"/>
            </a:pPr>
            <a:r>
              <a:rPr lang="en-US" b="1" i="0" dirty="0">
                <a:solidFill>
                  <a:srgbClr val="0D0D0D"/>
                </a:solidFill>
                <a:effectLst/>
                <a:latin typeface="Söhne"/>
              </a:rPr>
              <a:t>Sensor Malfunction:</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Problem:</a:t>
            </a:r>
            <a:r>
              <a:rPr lang="en-US" b="0" i="0" dirty="0">
                <a:solidFill>
                  <a:srgbClr val="0D0D0D"/>
                </a:solidFill>
                <a:effectLst/>
                <a:latin typeface="Söhne"/>
              </a:rPr>
              <a:t> Sensors may degrade over time, leading to inaccurate readings or no readings at all.</a:t>
            </a:r>
          </a:p>
          <a:p>
            <a:pPr algn="l">
              <a:buFont typeface="+mj-lt"/>
              <a:buAutoNum type="arabicPeriod"/>
            </a:pPr>
            <a:r>
              <a:rPr lang="en-US" b="1" i="0" dirty="0">
                <a:solidFill>
                  <a:srgbClr val="0D0D0D"/>
                </a:solidFill>
                <a:effectLst/>
                <a:latin typeface="Söhne"/>
              </a:rPr>
              <a:t>Power Supply Issues:</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Problem:</a:t>
            </a:r>
            <a:r>
              <a:rPr lang="en-US" b="0" i="0" dirty="0">
                <a:solidFill>
                  <a:srgbClr val="0D0D0D"/>
                </a:solidFill>
                <a:effectLst/>
                <a:latin typeface="Söhne"/>
              </a:rPr>
              <a:t> Power interruptions or low battery levels can disrupt the system's functionality.</a:t>
            </a:r>
          </a:p>
          <a:p>
            <a:pPr algn="l">
              <a:buFont typeface="+mj-lt"/>
              <a:buAutoNum type="arabicPeriod"/>
            </a:pPr>
            <a:r>
              <a:rPr lang="en-US" b="1" i="0" dirty="0">
                <a:solidFill>
                  <a:srgbClr val="0D0D0D"/>
                </a:solidFill>
                <a:effectLst/>
                <a:latin typeface="Söhne"/>
              </a:rPr>
              <a:t>Clogging of Water Delivery System:</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Problem:</a:t>
            </a:r>
            <a:r>
              <a:rPr lang="en-US" b="0" i="0" dirty="0">
                <a:solidFill>
                  <a:srgbClr val="0D0D0D"/>
                </a:solidFill>
                <a:effectLst/>
                <a:latin typeface="Söhne"/>
              </a:rPr>
              <a:t> Water nozzles or tubes may get clogged due to debris or mineral deposits.</a:t>
            </a:r>
          </a:p>
          <a:p>
            <a:pPr marL="0" indent="0" algn="l">
              <a:buNone/>
            </a:pP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65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D8641-EE8D-6D74-6C84-FF90F635A9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9C2912-AF9A-676E-F7D2-1522103742E9}"/>
              </a:ext>
            </a:extLst>
          </p:cNvPr>
          <p:cNvSpPr>
            <a:spLocks noGrp="1"/>
          </p:cNvSpPr>
          <p:nvPr>
            <p:ph type="title"/>
          </p:nvPr>
        </p:nvSpPr>
        <p:spPr>
          <a:xfrm>
            <a:off x="1261872" y="680719"/>
            <a:ext cx="7363968" cy="840273"/>
          </a:xfrm>
        </p:spPr>
        <p:txBody>
          <a:bodyPr/>
          <a:lstStyle/>
          <a:p>
            <a:r>
              <a:rPr lang="en-IN" b="1" i="0" dirty="0">
                <a:effectLst/>
                <a:latin typeface="Times New Roman" panose="02020603050405020304" pitchFamily="18" charset="0"/>
                <a:cs typeface="Times New Roman" panose="02020603050405020304" pitchFamily="18" charset="0"/>
              </a:rPr>
              <a:t>Problem Identification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EB07D6-6239-9173-29AC-6FAA783006DB}"/>
              </a:ext>
            </a:extLst>
          </p:cNvPr>
          <p:cNvSpPr>
            <a:spLocks noGrp="1"/>
          </p:cNvSpPr>
          <p:nvPr>
            <p:ph idx="1"/>
          </p:nvPr>
        </p:nvSpPr>
        <p:spPr>
          <a:xfrm>
            <a:off x="1261872" y="1828800"/>
            <a:ext cx="8898128" cy="4511039"/>
          </a:xfrm>
        </p:spPr>
        <p:txBody>
          <a:bodyPr>
            <a:noAutofit/>
          </a:bodyPr>
          <a:lstStyle/>
          <a:p>
            <a:pPr marL="0" indent="0" algn="l">
              <a:buNone/>
            </a:pPr>
            <a:r>
              <a:rPr lang="en-US" b="1" i="0" dirty="0">
                <a:solidFill>
                  <a:srgbClr val="0D0D0D"/>
                </a:solidFill>
                <a:effectLst/>
                <a:latin typeface="Söhne"/>
              </a:rPr>
              <a:t>5. Leakage:</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Problem:</a:t>
            </a:r>
            <a:r>
              <a:rPr lang="en-US" b="0" i="0" dirty="0">
                <a:solidFill>
                  <a:srgbClr val="0D0D0D"/>
                </a:solidFill>
                <a:effectLst/>
                <a:latin typeface="Söhne"/>
              </a:rPr>
              <a:t> Faulty connections or damaged tubing can lead to water leakage.</a:t>
            </a:r>
          </a:p>
          <a:p>
            <a:pPr marL="0" indent="0" algn="l">
              <a:buNone/>
            </a:pPr>
            <a:r>
              <a:rPr lang="en-US" b="1" i="0" dirty="0">
                <a:solidFill>
                  <a:srgbClr val="0D0D0D"/>
                </a:solidFill>
                <a:effectLst/>
                <a:latin typeface="Söhne"/>
              </a:rPr>
              <a:t>6. Inadequate Water Pressure:</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Problem:</a:t>
            </a:r>
            <a:r>
              <a:rPr lang="en-US" b="0" i="0" dirty="0">
                <a:solidFill>
                  <a:srgbClr val="0D0D0D"/>
                </a:solidFill>
                <a:effectLst/>
                <a:latin typeface="Söhne"/>
              </a:rPr>
              <a:t> Insufficient water pressure can result in uneven watering or failure to reach all plants.</a:t>
            </a:r>
          </a:p>
          <a:p>
            <a:pPr marL="0" indent="0" algn="l">
              <a:buNone/>
            </a:pPr>
            <a:r>
              <a:rPr lang="en-US" b="1" i="0" dirty="0">
                <a:solidFill>
                  <a:srgbClr val="0D0D0D"/>
                </a:solidFill>
                <a:effectLst/>
                <a:latin typeface="Söhne"/>
              </a:rPr>
              <a:t>7. Environmental Interference:</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Problem:</a:t>
            </a:r>
            <a:r>
              <a:rPr lang="en-US" b="0" i="0" dirty="0">
                <a:solidFill>
                  <a:srgbClr val="0D0D0D"/>
                </a:solidFill>
                <a:effectLst/>
                <a:latin typeface="Söhne"/>
              </a:rPr>
              <a:t> Environmental factors such as extreme temperatures or humidity may affect sensor accuracy.</a:t>
            </a:r>
          </a:p>
          <a:p>
            <a:pPr lvl="1" indent="0" algn="l">
              <a:buNone/>
            </a:pP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05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04ECB-2F86-A926-39C0-8CDC45EBD5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9A432-4496-3AB3-2D4C-81C16D827CE9}"/>
              </a:ext>
            </a:extLst>
          </p:cNvPr>
          <p:cNvSpPr>
            <a:spLocks noGrp="1"/>
          </p:cNvSpPr>
          <p:nvPr>
            <p:ph idx="1"/>
          </p:nvPr>
        </p:nvSpPr>
        <p:spPr>
          <a:xfrm>
            <a:off x="948107" y="1991872"/>
            <a:ext cx="8595360" cy="3941568"/>
          </a:xfrm>
        </p:spPr>
        <p:txBody>
          <a:bodyPr>
            <a:noAutofit/>
          </a:bodyPr>
          <a:lstStyle/>
          <a:p>
            <a:pPr marL="742950" lvl="1" indent="-285750" algn="l">
              <a:buFont typeface="+mj-lt"/>
              <a:buAutoNum type="arabicPeriod"/>
            </a:pPr>
            <a:r>
              <a:rPr lang="en-US" sz="2800" b="0" i="0" dirty="0">
                <a:solidFill>
                  <a:srgbClr val="0D0D0D"/>
                </a:solidFill>
                <a:effectLst/>
                <a:latin typeface="Söhne"/>
              </a:rPr>
              <a:t> Regularly calibrate or replace sensors, and adjust watering parameters based on plant needs.</a:t>
            </a:r>
          </a:p>
          <a:p>
            <a:pPr marL="742950" lvl="1" indent="-285750">
              <a:buFont typeface="+mj-lt"/>
              <a:buAutoNum type="arabicPeriod"/>
            </a:pPr>
            <a:r>
              <a:rPr lang="en-US" sz="2800" b="0" i="0" dirty="0">
                <a:solidFill>
                  <a:srgbClr val="0D0D0D"/>
                </a:solidFill>
                <a:effectLst/>
                <a:latin typeface="Söhne"/>
              </a:rPr>
              <a:t>Regularly test and calibrate sensors, and replace them if they are no longer providing accurate data.</a:t>
            </a:r>
          </a:p>
          <a:p>
            <a:pPr marL="742950" lvl="1" indent="-285750">
              <a:buFont typeface="+mj-lt"/>
              <a:buAutoNum type="arabicPeriod"/>
            </a:pPr>
            <a:r>
              <a:rPr lang="en-US" sz="2800" b="0" i="0" dirty="0">
                <a:solidFill>
                  <a:srgbClr val="0D0D0D"/>
                </a:solidFill>
                <a:effectLst/>
                <a:latin typeface="Söhne"/>
              </a:rPr>
              <a:t>Ensure a reliable power source, use backup batteries, and implement low battery alerts or a power backup system.</a:t>
            </a:r>
          </a:p>
          <a:p>
            <a:pPr marL="742950" lvl="1" indent="-285750">
              <a:buFont typeface="+mj-lt"/>
              <a:buAutoNum type="arabicPeriod"/>
            </a:pPr>
            <a:r>
              <a:rPr lang="en-US" sz="2800" b="0" i="0" dirty="0">
                <a:solidFill>
                  <a:srgbClr val="0D0D0D"/>
                </a:solidFill>
                <a:effectLst/>
                <a:latin typeface="Söhne"/>
              </a:rPr>
              <a:t>Regularly inspect and clean water delivery components to prevent clogging.</a:t>
            </a:r>
          </a:p>
          <a:p>
            <a:pPr marL="742950" lvl="1" indent="-285750">
              <a:buFont typeface="+mj-lt"/>
              <a:buAutoNum type="arabicPeriod"/>
            </a:pPr>
            <a:endParaRPr lang="en-US" sz="2800" b="0" i="0" dirty="0">
              <a:solidFill>
                <a:srgbClr val="0D0D0D"/>
              </a:solidFill>
              <a:effectLst/>
              <a:latin typeface="Söhne"/>
            </a:endParaRPr>
          </a:p>
          <a:p>
            <a:pPr marL="742950" lvl="1" indent="-285750">
              <a:buFont typeface="+mj-lt"/>
              <a:buAutoNum type="arabicPeriod"/>
            </a:pPr>
            <a:endParaRPr lang="en-US" sz="2800" b="0" i="0" dirty="0">
              <a:solidFill>
                <a:srgbClr val="0D0D0D"/>
              </a:solidFill>
              <a:effectLst/>
              <a:latin typeface="Söhne"/>
            </a:endParaRPr>
          </a:p>
          <a:p>
            <a:pPr marL="742950" lvl="1" indent="-285750">
              <a:buFont typeface="+mj-lt"/>
              <a:buAutoNum type="arabicPeriod"/>
            </a:pPr>
            <a:endParaRPr lang="en-US" sz="2800" b="0" i="0" dirty="0">
              <a:solidFill>
                <a:srgbClr val="0D0D0D"/>
              </a:solidFill>
              <a:effectLst/>
              <a:latin typeface="Söhne"/>
            </a:endParaRPr>
          </a:p>
          <a:p>
            <a:pPr marL="742950" lvl="1" indent="-285750" algn="l">
              <a:buFont typeface="+mj-lt"/>
              <a:buAutoNum type="arabicPeriod"/>
            </a:pPr>
            <a:endParaRPr lang="en-US" sz="2800" b="0" i="0" dirty="0">
              <a:solidFill>
                <a:srgbClr val="0D0D0D"/>
              </a:solidFill>
              <a:effectLst/>
              <a:latin typeface="Söhne"/>
            </a:endParaRPr>
          </a:p>
          <a:p>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672DFD-78B8-F1AD-524B-AC7C8D423442}"/>
              </a:ext>
            </a:extLst>
          </p:cNvPr>
          <p:cNvSpPr txBox="1"/>
          <p:nvPr/>
        </p:nvSpPr>
        <p:spPr>
          <a:xfrm>
            <a:off x="1087120" y="853440"/>
            <a:ext cx="4409440" cy="923330"/>
          </a:xfrm>
          <a:prstGeom prst="rect">
            <a:avLst/>
          </a:prstGeom>
          <a:noFill/>
        </p:spPr>
        <p:txBody>
          <a:bodyPr wrap="square" rtlCol="0">
            <a:spAutoFit/>
          </a:bodyPr>
          <a:lstStyle/>
          <a:p>
            <a:r>
              <a:rPr lang="en-IN" sz="5400" dirty="0"/>
              <a:t>Solution</a:t>
            </a:r>
          </a:p>
        </p:txBody>
      </p:sp>
    </p:spTree>
    <p:extLst>
      <p:ext uri="{BB962C8B-B14F-4D97-AF65-F5344CB8AC3E}">
        <p14:creationId xmlns:p14="http://schemas.microsoft.com/office/powerpoint/2010/main" val="329730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BD834-F6B5-AA99-C1DB-6E23B85B4E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CADB8-2939-FEBC-2DCA-9AE9AD7314A3}"/>
              </a:ext>
            </a:extLst>
          </p:cNvPr>
          <p:cNvSpPr>
            <a:spLocks noGrp="1"/>
          </p:cNvSpPr>
          <p:nvPr>
            <p:ph idx="1"/>
          </p:nvPr>
        </p:nvSpPr>
        <p:spPr>
          <a:xfrm>
            <a:off x="948107" y="1991872"/>
            <a:ext cx="8595360" cy="3941568"/>
          </a:xfrm>
        </p:spPr>
        <p:txBody>
          <a:bodyPr>
            <a:noAutofit/>
          </a:bodyPr>
          <a:lstStyle/>
          <a:p>
            <a:pPr marL="971550" lvl="1" indent="-514350">
              <a:buAutoNum type="arabicPeriod" startAt="5"/>
            </a:pPr>
            <a:r>
              <a:rPr lang="en-US" sz="2800" b="0" i="0" dirty="0">
                <a:solidFill>
                  <a:srgbClr val="0D0D0D"/>
                </a:solidFill>
                <a:effectLst/>
                <a:latin typeface="Söhne"/>
              </a:rPr>
              <a:t>Inspect all connections regularly, and replace damaged components promptly.</a:t>
            </a:r>
          </a:p>
          <a:p>
            <a:pPr marL="971550" lvl="1" indent="-514350">
              <a:buFont typeface="Wingdings 2" pitchFamily="18" charset="2"/>
              <a:buAutoNum type="arabicPeriod" startAt="5"/>
            </a:pPr>
            <a:r>
              <a:rPr lang="en-US" sz="2800" b="0" i="0" dirty="0">
                <a:solidFill>
                  <a:srgbClr val="0D0D0D"/>
                </a:solidFill>
                <a:effectLst/>
                <a:latin typeface="Söhne"/>
              </a:rPr>
              <a:t>Check and maintain adequate water pressure, and adjust the system to ensure even distribution.</a:t>
            </a:r>
          </a:p>
          <a:p>
            <a:pPr marL="971550" lvl="1" indent="-514350">
              <a:buFont typeface="Wingdings 2" pitchFamily="18" charset="2"/>
              <a:buAutoNum type="arabicPeriod" startAt="5"/>
            </a:pPr>
            <a:r>
              <a:rPr lang="en-US" sz="3200" b="0" i="0" dirty="0">
                <a:solidFill>
                  <a:srgbClr val="0D0D0D"/>
                </a:solidFill>
                <a:effectLst/>
                <a:latin typeface="Söhne"/>
              </a:rPr>
              <a:t>Implement protective measures or shields for sensors to mitigate the impact of environmental factors</a:t>
            </a:r>
            <a:r>
              <a:rPr lang="en-US" sz="2800" dirty="0">
                <a:solidFill>
                  <a:srgbClr val="0D0D0D"/>
                </a:solidFill>
                <a:latin typeface="Söhne"/>
              </a:rPr>
              <a:t>.</a:t>
            </a:r>
            <a:endParaRPr lang="en-US" sz="2800" b="0" i="0" dirty="0">
              <a:solidFill>
                <a:srgbClr val="0D0D0D"/>
              </a:solidFill>
              <a:effectLst/>
              <a:latin typeface="Söhne"/>
            </a:endParaRPr>
          </a:p>
          <a:p>
            <a:pPr marL="971550" lvl="1" indent="-514350">
              <a:buAutoNum type="arabicPeriod" startAt="5"/>
            </a:pPr>
            <a:endParaRPr lang="en-US" sz="2800" b="0" i="0" dirty="0">
              <a:solidFill>
                <a:srgbClr val="0D0D0D"/>
              </a:solidFill>
              <a:effectLst/>
              <a:latin typeface="Söhne"/>
            </a:endParaRPr>
          </a:p>
          <a:p>
            <a:pPr marL="971550" lvl="1" indent="-514350">
              <a:buAutoNum type="arabicPeriod" startAt="5"/>
            </a:pPr>
            <a:endParaRPr lang="en-US" sz="2800" b="0" i="0" dirty="0">
              <a:solidFill>
                <a:srgbClr val="0D0D0D"/>
              </a:solidFill>
              <a:effectLst/>
              <a:latin typeface="Söhne"/>
            </a:endParaRPr>
          </a:p>
          <a:p>
            <a:pPr lvl="1" indent="0" algn="l">
              <a:buNone/>
            </a:pPr>
            <a:endParaRPr lang="en-US" sz="2800" b="0" i="0" dirty="0">
              <a:solidFill>
                <a:srgbClr val="0D0D0D"/>
              </a:solidFill>
              <a:effectLst/>
              <a:latin typeface="Söhne"/>
            </a:endParaRPr>
          </a:p>
          <a:p>
            <a:pPr marL="742950" lvl="1" indent="-285750">
              <a:buFont typeface="+mj-lt"/>
              <a:buAutoNum type="arabicPeriod"/>
            </a:pPr>
            <a:endParaRPr lang="en-US" sz="2800" b="0" i="0" dirty="0">
              <a:solidFill>
                <a:srgbClr val="0D0D0D"/>
              </a:solidFill>
              <a:effectLst/>
              <a:latin typeface="Söhne"/>
            </a:endParaRPr>
          </a:p>
          <a:p>
            <a:pPr marL="742950" lvl="1" indent="-285750">
              <a:buFont typeface="+mj-lt"/>
              <a:buAutoNum type="arabicPeriod"/>
            </a:pPr>
            <a:endParaRPr lang="en-US" sz="2800" b="0" i="0" dirty="0">
              <a:solidFill>
                <a:srgbClr val="0D0D0D"/>
              </a:solidFill>
              <a:effectLst/>
              <a:latin typeface="Söhne"/>
            </a:endParaRPr>
          </a:p>
          <a:p>
            <a:pPr marL="742950" lvl="1" indent="-285750" algn="l">
              <a:buFont typeface="+mj-lt"/>
              <a:buAutoNum type="arabicPeriod"/>
            </a:pPr>
            <a:endParaRPr lang="en-US" sz="2800" b="0" i="0" dirty="0">
              <a:solidFill>
                <a:srgbClr val="0D0D0D"/>
              </a:solidFill>
              <a:effectLst/>
              <a:latin typeface="Söhne"/>
            </a:endParaRPr>
          </a:p>
          <a:p>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EDB9D17-AC5B-A552-6814-4F9AAEA15E4F}"/>
              </a:ext>
            </a:extLst>
          </p:cNvPr>
          <p:cNvSpPr txBox="1"/>
          <p:nvPr/>
        </p:nvSpPr>
        <p:spPr>
          <a:xfrm>
            <a:off x="1087120" y="853440"/>
            <a:ext cx="4409440" cy="923330"/>
          </a:xfrm>
          <a:prstGeom prst="rect">
            <a:avLst/>
          </a:prstGeom>
          <a:noFill/>
        </p:spPr>
        <p:txBody>
          <a:bodyPr wrap="square" rtlCol="0">
            <a:spAutoFit/>
          </a:bodyPr>
          <a:lstStyle/>
          <a:p>
            <a:r>
              <a:rPr lang="en-IN" sz="5400" dirty="0"/>
              <a:t>Solution</a:t>
            </a:r>
          </a:p>
        </p:txBody>
      </p:sp>
    </p:spTree>
    <p:extLst>
      <p:ext uri="{BB962C8B-B14F-4D97-AF65-F5344CB8AC3E}">
        <p14:creationId xmlns:p14="http://schemas.microsoft.com/office/powerpoint/2010/main" val="350242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07D8-6ED2-CB42-D3FC-49E07F662CAF}"/>
              </a:ext>
            </a:extLst>
          </p:cNvPr>
          <p:cNvSpPr>
            <a:spLocks noGrp="1"/>
          </p:cNvSpPr>
          <p:nvPr>
            <p:ph type="title"/>
          </p:nvPr>
        </p:nvSpPr>
        <p:spPr>
          <a:xfrm>
            <a:off x="1261873" y="586670"/>
            <a:ext cx="9692640" cy="1325562"/>
          </a:xfrm>
        </p:spPr>
        <p:txBody>
          <a:bodyPr/>
          <a:lstStyle/>
          <a:p>
            <a:r>
              <a:rPr lang="en-US" dirty="0">
                <a:latin typeface="Times New Roman" panose="02020603050405020304" charset="0"/>
                <a:cs typeface="Times New Roman" panose="02020603050405020304" charset="0"/>
                <a:sym typeface="+mn-ea"/>
              </a:rPr>
              <a:t>DC Motor</a:t>
            </a:r>
            <a:br>
              <a:rPr lang="en-US" dirty="0"/>
            </a:br>
            <a:endParaRPr lang="en-IN" dirty="0"/>
          </a:p>
        </p:txBody>
      </p:sp>
      <p:sp>
        <p:nvSpPr>
          <p:cNvPr id="3" name="Content Placeholder 2">
            <a:extLst>
              <a:ext uri="{FF2B5EF4-FFF2-40B4-BE49-F238E27FC236}">
                <a16:creationId xmlns:a16="http://schemas.microsoft.com/office/drawing/2014/main" id="{D78A915C-8525-EC4E-AA8C-3E9902306C14}"/>
              </a:ext>
            </a:extLst>
          </p:cNvPr>
          <p:cNvSpPr>
            <a:spLocks noGrp="1"/>
          </p:cNvSpPr>
          <p:nvPr>
            <p:ph idx="1"/>
          </p:nvPr>
        </p:nvSpPr>
        <p:spPr>
          <a:xfrm>
            <a:off x="1261873" y="1541930"/>
            <a:ext cx="5443728" cy="4351337"/>
          </a:xfrm>
        </p:spPr>
        <p:txBody>
          <a:bodyPr>
            <a:normAutofit/>
          </a:bodyPr>
          <a:lstStyle/>
          <a:p>
            <a:r>
              <a:rPr lang="en-US" sz="2000" dirty="0">
                <a:latin typeface="Times New Roman" panose="02020603050405020304" pitchFamily="18" charset="0"/>
                <a:cs typeface="Times New Roman" panose="02020603050405020304" pitchFamily="18" charset="0"/>
              </a:rPr>
              <a:t>A DC motor is an electrical motor that uses direct current (DC) to produce mechanical force. </a:t>
            </a:r>
          </a:p>
          <a:p>
            <a:r>
              <a:rPr lang="en-US" sz="2000" dirty="0">
                <a:latin typeface="Times New Roman" panose="02020603050405020304" pitchFamily="18" charset="0"/>
                <a:cs typeface="Times New Roman" panose="02020603050405020304" pitchFamily="18" charset="0"/>
              </a:rPr>
              <a:t>The use of a DC (Direct Current) motor in an automatic plant watering system is common for controlling the water flow to plants.</a:t>
            </a:r>
          </a:p>
          <a:p>
            <a:r>
              <a:rPr lang="en-US" sz="2000" dirty="0">
                <a:latin typeface="Times New Roman" panose="02020603050405020304" pitchFamily="18" charset="0"/>
                <a:cs typeface="Times New Roman" panose="02020603050405020304" pitchFamily="18" charset="0"/>
              </a:rPr>
              <a:t> </a:t>
            </a:r>
            <a:r>
              <a:rPr lang="en-US" sz="2000" dirty="0">
                <a:solidFill>
                  <a:srgbClr val="0D0D0D"/>
                </a:solidFill>
                <a:latin typeface="Söhne"/>
                <a:cs typeface="Times New Roman" panose="02020603050405020304" pitchFamily="18" charset="0"/>
              </a:rPr>
              <a:t>T</a:t>
            </a:r>
            <a:r>
              <a:rPr lang="en-US" sz="2000" b="0" i="0" dirty="0">
                <a:solidFill>
                  <a:srgbClr val="0D0D0D"/>
                </a:solidFill>
                <a:effectLst/>
                <a:latin typeface="Söhne"/>
              </a:rPr>
              <a:t>he use of a DC motor in an automatic plant watering system provides a versatile and efficient means of controlling water flow, allowing for precise customization based on plant needs, user preferences, and environmental conditions.</a:t>
            </a:r>
            <a:endParaRPr lang="en-IN" sz="2000" dirty="0"/>
          </a:p>
        </p:txBody>
      </p:sp>
      <p:pic>
        <p:nvPicPr>
          <p:cNvPr id="1026" name="Picture 2" descr="12VOLT DC MOTOR (Multipurpose Brushed Motor for DIY applications PCB Drill)  : Amazon.in: Industrial &amp; Scientific">
            <a:extLst>
              <a:ext uri="{FF2B5EF4-FFF2-40B4-BE49-F238E27FC236}">
                <a16:creationId xmlns:a16="http://schemas.microsoft.com/office/drawing/2014/main" id="{8189FC54-4516-834E-FCD1-3752277CA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4920" y="1726873"/>
            <a:ext cx="22955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25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31B53-B4F6-6411-59D0-576F8F5485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C288F-8775-4825-9264-C230AB453908}"/>
              </a:ext>
            </a:extLst>
          </p:cNvPr>
          <p:cNvSpPr>
            <a:spLocks noGrp="1"/>
          </p:cNvSpPr>
          <p:nvPr>
            <p:ph type="title"/>
          </p:nvPr>
        </p:nvSpPr>
        <p:spPr>
          <a:xfrm>
            <a:off x="1261873" y="586670"/>
            <a:ext cx="9692640" cy="1325562"/>
          </a:xfrm>
        </p:spPr>
        <p:txBody>
          <a:bodyPr/>
          <a:lstStyle/>
          <a:p>
            <a:r>
              <a:rPr lang="en-US" dirty="0">
                <a:latin typeface="Times New Roman" panose="02020603050405020304" charset="0"/>
                <a:cs typeface="Times New Roman" panose="02020603050405020304" charset="0"/>
                <a:sym typeface="+mn-ea"/>
              </a:rPr>
              <a:t>Soil Moisture Sensor</a:t>
            </a:r>
            <a:br>
              <a:rPr lang="en-US" dirty="0"/>
            </a:br>
            <a:endParaRPr lang="en-IN" dirty="0"/>
          </a:p>
        </p:txBody>
      </p:sp>
      <p:sp>
        <p:nvSpPr>
          <p:cNvPr id="3" name="Content Placeholder 2">
            <a:extLst>
              <a:ext uri="{FF2B5EF4-FFF2-40B4-BE49-F238E27FC236}">
                <a16:creationId xmlns:a16="http://schemas.microsoft.com/office/drawing/2014/main" id="{BBA3D458-95DC-9111-4590-D3550619FBE8}"/>
              </a:ext>
            </a:extLst>
          </p:cNvPr>
          <p:cNvSpPr>
            <a:spLocks noGrp="1"/>
          </p:cNvSpPr>
          <p:nvPr>
            <p:ph idx="1"/>
          </p:nvPr>
        </p:nvSpPr>
        <p:spPr>
          <a:xfrm>
            <a:off x="1261873" y="1541930"/>
            <a:ext cx="5443728" cy="4351337"/>
          </a:xfrm>
        </p:spPr>
        <p:txBody>
          <a:bodyPr>
            <a:normAutofit/>
          </a:bodyPr>
          <a:lstStyle/>
          <a:p>
            <a:r>
              <a:rPr lang="en-US" sz="2000" dirty="0">
                <a:latin typeface="Times New Roman" panose="02020603050405020304" pitchFamily="18" charset="0"/>
                <a:cs typeface="Times New Roman" panose="02020603050405020304" pitchFamily="18" charset="0"/>
              </a:rPr>
              <a:t>Soil moisture sensors measure the volumetric water content in soil.</a:t>
            </a:r>
          </a:p>
          <a:p>
            <a:r>
              <a:rPr lang="en-US" sz="2000" dirty="0">
                <a:latin typeface="Times New Roman" panose="02020603050405020304" pitchFamily="18" charset="0"/>
                <a:cs typeface="Times New Roman" panose="02020603050405020304" pitchFamily="18" charset="0"/>
              </a:rPr>
              <a:t>The relation between the measured property and soil moisture must be calibrated and may vary depending on environmental factors such as soil type, temperature, or electric conductivity. </a:t>
            </a:r>
          </a:p>
          <a:p>
            <a:r>
              <a:rPr lang="en-US" sz="2000" dirty="0">
                <a:latin typeface="Times New Roman" panose="02020603050405020304" pitchFamily="18" charset="0"/>
                <a:cs typeface="Times New Roman" panose="02020603050405020304" pitchFamily="18" charset="0"/>
              </a:rPr>
              <a:t> </a:t>
            </a:r>
            <a:r>
              <a:rPr lang="en-US" sz="2000" b="0" i="0" dirty="0">
                <a:solidFill>
                  <a:srgbClr val="202122"/>
                </a:solidFill>
                <a:effectLst/>
                <a:latin typeface="Arial" panose="020B0604020202020204" pitchFamily="34" charset="0"/>
              </a:rPr>
              <a:t>Soil moisture sensors typically refer to sensors that estimate volumetric water content.</a:t>
            </a:r>
            <a:endParaRPr lang="en-IN" sz="2000" dirty="0"/>
          </a:p>
        </p:txBody>
      </p:sp>
      <p:pic>
        <p:nvPicPr>
          <p:cNvPr id="3074" name="Picture 2" descr="KTC CONS Labs Soil Soil Moisture Sensor Module, DC 5V for Arduino and Other  MCU (1 Pieces) : Amazon.in: Industrial &amp; Scientific">
            <a:extLst>
              <a:ext uri="{FF2B5EF4-FFF2-40B4-BE49-F238E27FC236}">
                <a16:creationId xmlns:a16="http://schemas.microsoft.com/office/drawing/2014/main" id="{0EA7F42B-89A6-8390-2A58-AF57F3869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555" y="1912232"/>
            <a:ext cx="229552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4580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3910</TotalTime>
  <Words>868</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Schoolbook</vt:lpstr>
      <vt:lpstr>Söhne</vt:lpstr>
      <vt:lpstr>Times New Roman</vt:lpstr>
      <vt:lpstr>Wingdings 2</vt:lpstr>
      <vt:lpstr>View</vt:lpstr>
      <vt:lpstr>AUTOMATIC IRRIGATION SYSTEM</vt:lpstr>
      <vt:lpstr> Problem Statement</vt:lpstr>
      <vt:lpstr>PowerPoint Presentation</vt:lpstr>
      <vt:lpstr>Problem Identification</vt:lpstr>
      <vt:lpstr>Problem Identification</vt:lpstr>
      <vt:lpstr>PowerPoint Presentation</vt:lpstr>
      <vt:lpstr>PowerPoint Presentation</vt:lpstr>
      <vt:lpstr>DC Motor </vt:lpstr>
      <vt:lpstr>Soil Moisture Sensor </vt:lpstr>
      <vt:lpstr>LCD Display </vt:lpstr>
      <vt:lpstr>Temperature Sensor[LM35] </vt:lpstr>
      <vt:lpstr> Block Diagram</vt:lpstr>
      <vt:lpstr> Schematic Diagram</vt:lpstr>
      <vt:lpstr>Implementation in TinkerCad </vt:lpstr>
      <vt:lpstr>Hardware Components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Surveillance system using Ultra sonic Sensor</dc:title>
  <dc:creator>DENEPALLISAISAMHITHA  - [CH.EN.U4CSE20018]</dc:creator>
  <cp:lastModifiedBy>sundar jose</cp:lastModifiedBy>
  <cp:revision>15</cp:revision>
  <dcterms:created xsi:type="dcterms:W3CDTF">2022-12-01T13:14:36Z</dcterms:created>
  <dcterms:modified xsi:type="dcterms:W3CDTF">2024-03-31T09:09:21Z</dcterms:modified>
</cp:coreProperties>
</file>