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12"/>
  </p:notesMasterIdLst>
  <p:sldIdLst>
    <p:sldId id="262" r:id="rId4"/>
    <p:sldId id="288" r:id="rId5"/>
    <p:sldId id="326" r:id="rId6"/>
    <p:sldId id="328" r:id="rId7"/>
    <p:sldId id="330" r:id="rId8"/>
    <p:sldId id="323" r:id="rId9"/>
    <p:sldId id="324" r:id="rId10"/>
    <p:sldId id="331" r:id="rId11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61" autoAdjust="0"/>
  </p:normalViewPr>
  <p:slideViewPr>
    <p:cSldViewPr>
      <p:cViewPr varScale="1">
        <p:scale>
          <a:sx n="69" d="100"/>
          <a:sy n="69" d="100"/>
        </p:scale>
        <p:origin x="-1936" y="-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7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Sheet2!$B$4</c:f>
              <c:strCache>
                <c:ptCount val="1"/>
                <c:pt idx="0">
                  <c:v>Hold</c:v>
                </c:pt>
              </c:strCache>
            </c:strRef>
          </c:tx>
          <c:invertIfNegative val="0"/>
          <c:cat>
            <c:strRef>
              <c:f>Sheet2!$A$5:$A$7</c:f>
              <c:strCache>
                <c:ptCount val="3"/>
                <c:pt idx="0">
                  <c:v>#19 Dynamic Visualizer</c:v>
                </c:pt>
                <c:pt idx="1">
                  <c:v>#23 Migration</c:v>
                </c:pt>
                <c:pt idx="2">
                  <c:v>#34 Data setup</c:v>
                </c:pt>
              </c:strCache>
            </c:strRef>
          </c:cat>
          <c:val>
            <c:numRef>
              <c:f>Sheet2!$B$5:$B$7</c:f>
              <c:numCache>
                <c:formatCode>General</c:formatCode>
                <c:ptCount val="3"/>
                <c:pt idx="2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Sheet2!$C$4</c:f>
              <c:strCache>
                <c:ptCount val="1"/>
                <c:pt idx="0">
                  <c:v>QA Complete</c:v>
                </c:pt>
              </c:strCache>
            </c:strRef>
          </c:tx>
          <c:invertIfNegative val="0"/>
          <c:cat>
            <c:strRef>
              <c:f>Sheet2!$A$5:$A$7</c:f>
              <c:strCache>
                <c:ptCount val="3"/>
                <c:pt idx="0">
                  <c:v>#19 Dynamic Visualizer</c:v>
                </c:pt>
                <c:pt idx="1">
                  <c:v>#23 Migration</c:v>
                </c:pt>
                <c:pt idx="2">
                  <c:v>#34 Data setup</c:v>
                </c:pt>
              </c:strCache>
            </c:strRef>
          </c:cat>
          <c:val>
            <c:numRef>
              <c:f>Sheet2!$C$5:$C$7</c:f>
              <c:numCache>
                <c:formatCode>General</c:formatCode>
                <c:ptCount val="3"/>
                <c:pt idx="0">
                  <c:v>6.0</c:v>
                </c:pt>
                <c:pt idx="1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3106856"/>
        <c:axId val="2113909560"/>
      </c:barChart>
      <c:catAx>
        <c:axId val="211310685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113909560"/>
        <c:crosses val="autoZero"/>
        <c:auto val="1"/>
        <c:lblAlgn val="ctr"/>
        <c:lblOffset val="100"/>
        <c:noMultiLvlLbl val="0"/>
      </c:catAx>
      <c:valAx>
        <c:axId val="211390956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1131068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9AFB05-49DB-DA40-8F1B-005CBAF9D32D}" type="datetimeFigureOut">
              <a:rPr lang="en-US"/>
              <a:pPr>
                <a:defRPr/>
              </a:pPr>
              <a:t>25/11/14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8DC9A8B-24CF-A240-BDC4-9C48E867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2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328006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C36D-8923-4946-88A8-5082693B5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41534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B2E9E-DDEF-2448-B503-A6E318245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69917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83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2107232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6B361-832B-D548-90EE-C6FE73F50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06005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A2824-E43A-2648-B9D9-034987C22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777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0B992-EF59-0546-AD05-5C017DD3C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51205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EBDD4-6EC9-5C4F-A9B2-2FB5CFB05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82566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C4760-8E93-704C-8B62-4035B5791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82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86071-8AE8-864E-8CA6-99498FCD2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41298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1460538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2EAD2-E849-9A40-A876-2EABFAEEC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01007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1F258-27E1-D541-A09F-428605D04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08672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52DA4-F7E5-6642-8FA3-BB5E7EE6F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48047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62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8624436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06088-322A-DC4A-92F8-2CE35F183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7770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52F25-4522-834B-92FB-E79B20DDC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92014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8B759-6885-F648-918E-B422C1521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50531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0E0E2-B677-1640-9EB1-30B871784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78925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DA6E0-A825-514C-8058-18FD76285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10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E5A36-0E7A-D24C-850C-659E4CB56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53801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F9332-3134-A049-A999-B3DA719D6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11030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D32D1-525C-3948-AECE-785474B8A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61964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8502B-0F1B-934D-AD61-DF0284FF8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972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915D6-0829-2A4D-ADC5-C7345F8A8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863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09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E8060-9C82-CE49-97AE-647888177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4699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8FA70-6F25-3F4C-95AB-4E1A1BCB4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4915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8152F-EA4E-C141-B71D-356F3AD1C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868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52863-9DF4-BC4A-A88F-6C594DC92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09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DFF40-0773-CC43-BDC6-84B31B56E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7055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F475E-F5D9-7D41-8050-B6D76BEF1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1801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E204289C-A71A-5F44-AFCD-0D66545F3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54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21" r:id="rId8"/>
    <p:sldLayoutId id="2147484222" r:id="rId9"/>
    <p:sldLayoutId id="2147484236" r:id="rId10"/>
    <p:sldLayoutId id="2147484223" r:id="rId11"/>
    <p:sldLayoutId id="2147484237" r:id="rId12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ABB41422-6D8D-C749-9950-41ABF3DE7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24" r:id="rId7"/>
    <p:sldLayoutId id="2147484225" r:id="rId8"/>
    <p:sldLayoutId id="2147484244" r:id="rId9"/>
    <p:sldLayoutId id="2147484226" r:id="rId10"/>
    <p:sldLayoutId id="2147484245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5CE42B2A-28A8-3341-828B-1E1AC7818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27" r:id="rId7"/>
    <p:sldLayoutId id="2147484228" r:id="rId8"/>
    <p:sldLayoutId id="2147484252" r:id="rId9"/>
    <p:sldLayoutId id="2147484229" r:id="rId10"/>
    <p:sldLayoutId id="2147484253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MSF Data warehouse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Iteration </a:t>
            </a:r>
            <a:r>
              <a:rPr lang="en-US" dirty="0" smtClean="0"/>
              <a:t>38</a:t>
            </a:r>
            <a:r>
              <a:rPr lang="en-US" dirty="0" smtClean="0"/>
              <a:t>	</a:t>
            </a:r>
          </a:p>
          <a:p>
            <a:pPr marL="0" indent="0" eaLnBrk="1" hangingPunct="1">
              <a:defRPr/>
            </a:pPr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Nov – </a:t>
            </a:r>
            <a:r>
              <a:rPr lang="en-US" dirty="0" smtClean="0"/>
              <a:t>25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Nov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14439" y="2667000"/>
            <a:ext cx="6588341" cy="769441"/>
          </a:xfrm>
        </p:spPr>
        <p:txBody>
          <a:bodyPr/>
          <a:lstStyle/>
          <a:p>
            <a:r>
              <a:rPr lang="en-US" dirty="0" smtClean="0"/>
              <a:t>Showcase and status update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422400"/>
            <a:ext cx="12293600" cy="7950200"/>
          </a:xfrm>
        </p:spPr>
        <p:txBody>
          <a:bodyPr/>
          <a:lstStyle/>
          <a:p>
            <a:pPr marL="685800" indent="-685800" eaLnBrk="1" hangingPunct="1">
              <a:buFont typeface="Arial"/>
              <a:buChar char="•"/>
              <a:defRPr/>
            </a:pPr>
            <a:r>
              <a:rPr lang="en-US" sz="2800" dirty="0" smtClean="0">
                <a:cs typeface="Open Sans Light"/>
              </a:rPr>
              <a:t>Product Demo</a:t>
            </a:r>
          </a:p>
          <a:p>
            <a:pPr marL="685800" indent="-685800" eaLnBrk="1" hangingPunct="1">
              <a:buFont typeface="Arial"/>
              <a:buChar char="•"/>
              <a:defRPr/>
            </a:pPr>
            <a:r>
              <a:rPr lang="en-US" sz="2800" dirty="0" smtClean="0">
                <a:cs typeface="Open Sans Light"/>
              </a:rPr>
              <a:t>Iteration </a:t>
            </a:r>
            <a:r>
              <a:rPr lang="en-US" sz="2800" dirty="0" smtClean="0">
                <a:cs typeface="Open Sans Light"/>
              </a:rPr>
              <a:t>38 </a:t>
            </a:r>
            <a:r>
              <a:rPr lang="en-US" sz="2800" dirty="0" smtClean="0">
                <a:cs typeface="Open Sans Light"/>
              </a:rPr>
              <a:t>Results</a:t>
            </a:r>
          </a:p>
          <a:p>
            <a:pPr marL="685800" indent="-685800" eaLnBrk="1" hangingPunct="1">
              <a:buFont typeface="Arial"/>
              <a:buChar char="•"/>
              <a:defRPr/>
            </a:pPr>
            <a:r>
              <a:rPr lang="en-US" sz="2800" dirty="0" smtClean="0">
                <a:cs typeface="Open Sans Light"/>
              </a:rPr>
              <a:t>Patch Release 1.2.2 Status</a:t>
            </a:r>
          </a:p>
          <a:p>
            <a:pPr marL="685800" indent="-685800" eaLnBrk="1" hangingPunct="1">
              <a:buFont typeface="Arial"/>
              <a:buChar char="•"/>
              <a:defRPr/>
            </a:pPr>
            <a:r>
              <a:rPr lang="en-US" sz="2800" dirty="0" smtClean="0">
                <a:cs typeface="Open Sans Light"/>
              </a:rPr>
              <a:t>Iteration </a:t>
            </a:r>
            <a:r>
              <a:rPr lang="en-US" sz="2800" dirty="0" smtClean="0">
                <a:cs typeface="Open Sans Light"/>
              </a:rPr>
              <a:t>39 </a:t>
            </a:r>
            <a:r>
              <a:rPr lang="en-US" sz="2800" dirty="0" smtClean="0">
                <a:cs typeface="Open Sans Light"/>
              </a:rPr>
              <a:t>Goals</a:t>
            </a:r>
          </a:p>
          <a:p>
            <a:pPr marL="685800" indent="-685800" eaLnBrk="1" hangingPunct="1">
              <a:buFont typeface="Arial"/>
              <a:buChar char="•"/>
              <a:defRPr/>
            </a:pPr>
            <a:r>
              <a:rPr lang="en-US" sz="2800" dirty="0">
                <a:cs typeface="Open Sans Light"/>
              </a:rPr>
              <a:t>RAIDs and Blockers</a:t>
            </a:r>
          </a:p>
          <a:p>
            <a:pPr marL="685800" indent="-685800" eaLnBrk="1" hangingPunct="1">
              <a:buFont typeface="Arial"/>
              <a:buChar char="•"/>
              <a:defRPr/>
            </a:pPr>
            <a:endParaRPr lang="en-US" sz="2800" dirty="0" smtClean="0"/>
          </a:p>
          <a:p>
            <a:pPr marL="685800" indent="-685800" eaLnBrk="1" hangingPunct="1">
              <a:buFont typeface="Arial"/>
              <a:buChar char="•"/>
              <a:defRPr/>
            </a:pPr>
            <a:endParaRPr lang="en-US" sz="2800" dirty="0" smtClean="0">
              <a:cs typeface="Open Sans Light"/>
            </a:endParaRPr>
          </a:p>
          <a:p>
            <a:pPr marL="685800" indent="-685800" eaLnBrk="1" hangingPunct="1">
              <a:buFont typeface="Arial"/>
              <a:buChar char="•"/>
              <a:defRPr/>
            </a:pPr>
            <a:endParaRPr lang="en-US" sz="2800" dirty="0" smtClean="0"/>
          </a:p>
          <a:p>
            <a:pPr marL="685800" indent="-685800" eaLnBrk="1" hangingPunct="1">
              <a:buFont typeface="Arial"/>
              <a:buChar char="•"/>
              <a:defRPr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E6AF65-6564-B94B-8E8A-1951E0CD7C73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057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stories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fontAlgn="auto"/>
            <a:r>
              <a:rPr lang="en-US" sz="3200" dirty="0" smtClean="0">
                <a:cs typeface="Open Sans Light"/>
              </a:rPr>
              <a:t>Dynamic visualizer – Ability to filter charts based on </a:t>
            </a:r>
            <a:r>
              <a:rPr lang="en-US" sz="3200" dirty="0" smtClean="0">
                <a:cs typeface="Open Sans Light"/>
              </a:rPr>
              <a:t>service type &amp; ability for transversal users to view charts for OCP</a:t>
            </a:r>
          </a:p>
          <a:p>
            <a:pPr lvl="3" fontAlgn="auto"/>
            <a:endParaRPr lang="en-US" sz="2400" dirty="0">
              <a:cs typeface="Open Sans Light"/>
            </a:endParaRPr>
          </a:p>
          <a:p>
            <a:pPr lvl="2" fontAlgn="auto"/>
            <a:endParaRPr lang="en-US" sz="2400" dirty="0" smtClean="0">
              <a:cs typeface="Open Sans Light"/>
            </a:endParaRPr>
          </a:p>
          <a:p>
            <a:pPr marL="342900" lvl="3" indent="0" fontAlgn="auto">
              <a:buNone/>
            </a:pPr>
            <a:endParaRPr lang="en-US" sz="2400" dirty="0">
              <a:cs typeface="Open Sans Light"/>
            </a:endParaRPr>
          </a:p>
          <a:p>
            <a:pPr marL="342900" lvl="3" indent="0" fontAlgn="auto">
              <a:buNone/>
            </a:pPr>
            <a:endParaRPr lang="en-US" sz="2400" dirty="0" smtClean="0">
              <a:cs typeface="Open Sans Light"/>
            </a:endParaRPr>
          </a:p>
          <a:p>
            <a:pPr lvl="2" fontAlgn="auto"/>
            <a:endParaRPr lang="en-US" sz="3200" dirty="0" smtClean="0">
              <a:cs typeface="Open Sans Light"/>
            </a:endParaRPr>
          </a:p>
          <a:p>
            <a:pPr marL="685800" indent="-685800">
              <a:buFont typeface="Arial"/>
              <a:buChar char="•"/>
            </a:pPr>
            <a:endParaRPr lang="en-US" sz="3200" dirty="0" smtClean="0">
              <a:cs typeface="Open Sans Light"/>
            </a:endParaRPr>
          </a:p>
          <a:p>
            <a:pPr marL="685800" indent="-685800">
              <a:buFont typeface="Arial"/>
              <a:buChar char="•"/>
            </a:pPr>
            <a:endParaRPr lang="en-US" sz="3200" dirty="0" smtClean="0">
              <a:cs typeface="Open Sans Light"/>
            </a:endParaRPr>
          </a:p>
          <a:p>
            <a:pPr marL="685800" indent="-685800">
              <a:buFont typeface="Arial"/>
              <a:buChar char="•"/>
            </a:pPr>
            <a:endParaRPr lang="en-US" sz="3200" dirty="0" smtClean="0">
              <a:cs typeface="Open Sans Light"/>
            </a:endParaRPr>
          </a:p>
          <a:p>
            <a:pPr marL="0" indent="0"/>
            <a:endParaRPr lang="en-US" sz="3200" dirty="0"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72378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</a:t>
            </a:r>
            <a:r>
              <a:rPr lang="en-US" dirty="0" smtClean="0"/>
              <a:t>38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22400"/>
            <a:ext cx="12293600" cy="8026400"/>
          </a:xfrm>
        </p:spPr>
        <p:txBody>
          <a:bodyPr/>
          <a:lstStyle/>
          <a:p>
            <a:pPr marL="0" indent="0" fontAlgn="auto"/>
            <a:r>
              <a:rPr lang="en-US" sz="3200" dirty="0">
                <a:cs typeface="Open Sans Light"/>
              </a:rPr>
              <a:t>Completed 3</a:t>
            </a:r>
            <a:r>
              <a:rPr lang="en-US" sz="3200" dirty="0" smtClean="0">
                <a:cs typeface="Open Sans Light"/>
              </a:rPr>
              <a:t> </a:t>
            </a:r>
            <a:r>
              <a:rPr lang="en-US" sz="3200" dirty="0">
                <a:cs typeface="Open Sans Light"/>
              </a:rPr>
              <a:t>stories totaling </a:t>
            </a:r>
            <a:r>
              <a:rPr lang="en-US" sz="3200" dirty="0" smtClean="0">
                <a:cs typeface="Open Sans Light"/>
              </a:rPr>
              <a:t>4 </a:t>
            </a:r>
            <a:r>
              <a:rPr lang="en-US" sz="3200" dirty="0">
                <a:cs typeface="Open Sans Light"/>
              </a:rPr>
              <a:t>points (Goal: </a:t>
            </a:r>
            <a:r>
              <a:rPr lang="en-US" sz="3200" dirty="0">
                <a:cs typeface="Open Sans Light"/>
              </a:rPr>
              <a:t>4</a:t>
            </a:r>
            <a:r>
              <a:rPr lang="en-US" sz="3200" dirty="0" smtClean="0">
                <a:cs typeface="Open Sans Light"/>
              </a:rPr>
              <a:t> </a:t>
            </a:r>
            <a:r>
              <a:rPr lang="en-US" sz="3200" dirty="0">
                <a:cs typeface="Open Sans Light"/>
              </a:rPr>
              <a:t>points)</a:t>
            </a:r>
          </a:p>
          <a:p>
            <a:pPr lvl="2" fontAlgn="auto"/>
            <a:r>
              <a:rPr lang="en-US" sz="3200" dirty="0" smtClean="0">
                <a:cs typeface="Open Sans Light"/>
              </a:rPr>
              <a:t>Features </a:t>
            </a:r>
            <a:r>
              <a:rPr lang="en-US" sz="3200" dirty="0" smtClean="0">
                <a:cs typeface="Open Sans Light"/>
              </a:rPr>
              <a:t>signed off in Med Dept. release</a:t>
            </a:r>
          </a:p>
          <a:p>
            <a:pPr lvl="3" fontAlgn="auto"/>
            <a:r>
              <a:rPr lang="en-US" sz="2400" dirty="0">
                <a:solidFill>
                  <a:srgbClr val="000000"/>
                </a:solidFill>
                <a:cs typeface="Open Sans Light"/>
              </a:rPr>
              <a:t>Dynamic visualizer </a:t>
            </a:r>
            <a:r>
              <a:rPr lang="en-US" sz="2400" dirty="0">
                <a:cs typeface="Open Sans Light"/>
              </a:rPr>
              <a:t>– </a:t>
            </a:r>
            <a:r>
              <a:rPr lang="en-US" sz="2400" dirty="0" smtClean="0">
                <a:cs typeface="Open Sans Light"/>
              </a:rPr>
              <a:t>Ability </a:t>
            </a:r>
            <a:r>
              <a:rPr lang="en-US" sz="2400" dirty="0">
                <a:cs typeface="Open Sans Light"/>
              </a:rPr>
              <a:t>to filter charts based on service </a:t>
            </a:r>
            <a:r>
              <a:rPr lang="en-US" sz="2400" dirty="0" smtClean="0">
                <a:cs typeface="Open Sans Light"/>
              </a:rPr>
              <a:t>type</a:t>
            </a:r>
          </a:p>
          <a:p>
            <a:pPr lvl="3" fontAlgn="auto"/>
            <a:r>
              <a:rPr lang="en-US" sz="2400" dirty="0" smtClean="0">
                <a:solidFill>
                  <a:srgbClr val="000000"/>
                </a:solidFill>
                <a:cs typeface="Open Sans Light"/>
              </a:rPr>
              <a:t>Dynamic </a:t>
            </a:r>
            <a:r>
              <a:rPr lang="en-US" sz="2400" dirty="0">
                <a:solidFill>
                  <a:srgbClr val="000000"/>
                </a:solidFill>
                <a:cs typeface="Open Sans Light"/>
              </a:rPr>
              <a:t>visualizer </a:t>
            </a:r>
            <a:r>
              <a:rPr lang="en-US" sz="2400" dirty="0" smtClean="0">
                <a:solidFill>
                  <a:srgbClr val="000000"/>
                </a:solidFill>
                <a:cs typeface="Open Sans Light"/>
              </a:rPr>
              <a:t>[Feedback] </a:t>
            </a:r>
            <a:r>
              <a:rPr lang="en-US" sz="2400" dirty="0" smtClean="0">
                <a:cs typeface="Open Sans Light"/>
              </a:rPr>
              <a:t>– Ability for transversal  users to view charts for OCP</a:t>
            </a:r>
          </a:p>
          <a:p>
            <a:pPr lvl="3" fontAlgn="auto"/>
            <a:r>
              <a:rPr lang="en-US" sz="2400" dirty="0">
                <a:solidFill>
                  <a:srgbClr val="000000"/>
                </a:solidFill>
                <a:cs typeface="Open Sans Light"/>
              </a:rPr>
              <a:t>Analyze files that failed bulk import in production, fix and import fixed files</a:t>
            </a:r>
            <a:endParaRPr lang="en-US" sz="2400" dirty="0" smtClean="0">
              <a:cs typeface="Open Sans Light"/>
            </a:endParaRPr>
          </a:p>
          <a:p>
            <a:pPr fontAlgn="auto"/>
            <a:r>
              <a:rPr lang="en-US" sz="3200" dirty="0" smtClean="0">
                <a:cs typeface="Open Sans Light"/>
              </a:rPr>
              <a:t>Key </a:t>
            </a:r>
            <a:r>
              <a:rPr lang="en-US" sz="3200" dirty="0">
                <a:cs typeface="Open Sans Light"/>
              </a:rPr>
              <a:t>Activities</a:t>
            </a:r>
          </a:p>
          <a:p>
            <a:pPr lvl="2" fontAlgn="auto"/>
            <a:r>
              <a:rPr lang="en-US" sz="2400" dirty="0" smtClean="0">
                <a:solidFill>
                  <a:srgbClr val="000000"/>
                </a:solidFill>
                <a:cs typeface="Open Sans Light"/>
              </a:rPr>
              <a:t>Corrected files </a:t>
            </a:r>
            <a:r>
              <a:rPr lang="en-US" sz="2400" dirty="0" smtClean="0">
                <a:solidFill>
                  <a:srgbClr val="000000"/>
                </a:solidFill>
                <a:cs typeface="Open Sans Light"/>
              </a:rPr>
              <a:t>that failed bulk import in </a:t>
            </a:r>
            <a:r>
              <a:rPr lang="en-US" sz="2400" dirty="0" smtClean="0">
                <a:solidFill>
                  <a:srgbClr val="000000"/>
                </a:solidFill>
                <a:cs typeface="Open Sans Light"/>
              </a:rPr>
              <a:t>production and did a successful re-import</a:t>
            </a:r>
          </a:p>
          <a:p>
            <a:pPr lvl="2" fontAlgn="auto"/>
            <a:r>
              <a:rPr lang="en-US" sz="2400" dirty="0" smtClean="0">
                <a:solidFill>
                  <a:srgbClr val="000000"/>
                </a:solidFill>
                <a:cs typeface="Open Sans Light"/>
              </a:rPr>
              <a:t>Started discussions on field app usability testing</a:t>
            </a:r>
            <a:endParaRPr lang="en-US" sz="2400" dirty="0" smtClean="0">
              <a:solidFill>
                <a:srgbClr val="000000"/>
              </a:solidFill>
              <a:cs typeface="Open Sans Light"/>
            </a:endParaRPr>
          </a:p>
          <a:p>
            <a:pPr lvl="2" fontAlgn="auto"/>
            <a:endParaRPr lang="en-US" sz="2400" dirty="0" smtClean="0">
              <a:solidFill>
                <a:srgbClr val="000000"/>
              </a:solidFill>
              <a:cs typeface="Open Sans Light"/>
            </a:endParaRPr>
          </a:p>
          <a:p>
            <a:pPr marL="0" lvl="2" indent="0" fontAlgn="auto">
              <a:buNone/>
            </a:pPr>
            <a:endParaRPr lang="en-US" sz="2000" dirty="0" smtClean="0">
              <a:solidFill>
                <a:srgbClr val="000000"/>
              </a:solidFill>
              <a:cs typeface="Open Sans Light"/>
            </a:endParaRPr>
          </a:p>
          <a:p>
            <a:pPr lvl="2" fontAlgn="auto"/>
            <a:endParaRPr lang="en-US" sz="2800" dirty="0">
              <a:solidFill>
                <a:srgbClr val="000000"/>
              </a:solidFill>
              <a:cs typeface="Open Sans Light"/>
            </a:endParaRPr>
          </a:p>
          <a:p>
            <a:pPr lvl="2" fontAlgn="auto"/>
            <a:endParaRPr lang="en-US" dirty="0" smtClean="0"/>
          </a:p>
          <a:p>
            <a:pPr lvl="2" fontAlgn="auto"/>
            <a:endParaRPr lang="en-US" dirty="0" smtClean="0"/>
          </a:p>
          <a:p>
            <a:pPr lvl="2" fontAlgn="auto"/>
            <a:endParaRPr lang="en-US" dirty="0" smtClean="0"/>
          </a:p>
          <a:p>
            <a:pPr lvl="2" fontAlgn="auto"/>
            <a:endParaRPr lang="en-US" dirty="0" smtClean="0"/>
          </a:p>
          <a:p>
            <a:pPr lvl="2" fontAlgn="auto"/>
            <a:endParaRPr lang="en-US" dirty="0" smtClean="0"/>
          </a:p>
          <a:p>
            <a:pPr lvl="2" fontAlgn="auto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5513" y="9220200"/>
            <a:ext cx="268287" cy="292100"/>
          </a:xfrm>
        </p:spPr>
        <p:txBody>
          <a:bodyPr/>
          <a:lstStyle/>
          <a:p>
            <a:pPr>
              <a:defRPr/>
            </a:pPr>
            <a:fld id="{830E5A36-0E7A-D24C-850C-659E4CB563E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03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 release 1.2.2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5513" y="9220200"/>
            <a:ext cx="268287" cy="292100"/>
          </a:xfrm>
        </p:spPr>
        <p:txBody>
          <a:bodyPr/>
          <a:lstStyle/>
          <a:p>
            <a:pPr>
              <a:defRPr/>
            </a:pPr>
            <a:fld id="{830E5A36-0E7A-D24C-850C-659E4CB563E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112000" y="8001000"/>
            <a:ext cx="5486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/>
              <a:t>‘RAIDs &amp; Blockers’ slide has details of </a:t>
            </a:r>
            <a:r>
              <a:rPr lang="en-US" sz="1400" dirty="0" smtClean="0"/>
              <a:t>story </a:t>
            </a:r>
            <a:r>
              <a:rPr lang="en-US" sz="1400" dirty="0"/>
              <a:t>on hold.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184488"/>
              </p:ext>
            </p:extLst>
          </p:nvPr>
        </p:nvGraphicFramePr>
        <p:xfrm>
          <a:off x="2235200" y="2133600"/>
          <a:ext cx="80772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65075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</a:t>
            </a:r>
            <a:r>
              <a:rPr lang="en-US" dirty="0" smtClean="0"/>
              <a:t>39 </a:t>
            </a:r>
            <a:r>
              <a:rPr lang="en-US" dirty="0" smtClean="0"/>
              <a:t>goals – 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spcBef>
                <a:spcPts val="2400"/>
              </a:spcBef>
              <a:buSzTx/>
            </a:pPr>
            <a:r>
              <a:rPr lang="en-US" sz="3200" dirty="0" smtClean="0">
                <a:cs typeface="Open Sans Light"/>
              </a:rPr>
              <a:t>Data management</a:t>
            </a:r>
            <a:endParaRPr lang="en-US" sz="2400" dirty="0" smtClean="0">
              <a:cs typeface="Open Sans Light"/>
            </a:endParaRPr>
          </a:p>
          <a:p>
            <a:pPr lvl="3">
              <a:spcBef>
                <a:spcPts val="2400"/>
              </a:spcBef>
              <a:buSzTx/>
            </a:pPr>
            <a:r>
              <a:rPr lang="en-US" sz="2400" dirty="0" smtClean="0">
                <a:cs typeface="Open Sans Light"/>
              </a:rPr>
              <a:t>Ability </a:t>
            </a:r>
            <a:r>
              <a:rPr lang="en-US" sz="2400" dirty="0" smtClean="0">
                <a:cs typeface="Open Sans Light"/>
              </a:rPr>
              <a:t>to </a:t>
            </a:r>
            <a:r>
              <a:rPr lang="en-US" sz="2400" dirty="0" smtClean="0">
                <a:cs typeface="Open Sans Light"/>
              </a:rPr>
              <a:t>submit ER linelist data</a:t>
            </a:r>
          </a:p>
          <a:p>
            <a:pPr lvl="2">
              <a:spcBef>
                <a:spcPts val="2400"/>
              </a:spcBef>
              <a:buSzTx/>
            </a:pPr>
            <a:r>
              <a:rPr lang="en-US" sz="3200" dirty="0" smtClean="0">
                <a:cs typeface="Open Sans Light"/>
              </a:rPr>
              <a:t>Data approval</a:t>
            </a:r>
          </a:p>
          <a:p>
            <a:pPr lvl="3">
              <a:spcBef>
                <a:spcPts val="2400"/>
              </a:spcBef>
              <a:buSzTx/>
            </a:pPr>
            <a:r>
              <a:rPr lang="en-US" sz="2400" dirty="0" smtClean="0">
                <a:cs typeface="Open Sans Light"/>
              </a:rPr>
              <a:t>Create API for approving linelist data (event data)  &lt;</a:t>
            </a:r>
            <a:r>
              <a:rPr lang="en-US" sz="2400" i="1" dirty="0" smtClean="0">
                <a:cs typeface="Open Sans Light"/>
              </a:rPr>
              <a:t>to be estimated</a:t>
            </a:r>
            <a:r>
              <a:rPr lang="en-US" sz="2400" dirty="0" smtClean="0">
                <a:cs typeface="Open Sans Light"/>
              </a:rPr>
              <a:t>&gt;</a:t>
            </a:r>
          </a:p>
          <a:p>
            <a:pPr lvl="2">
              <a:spcBef>
                <a:spcPts val="2400"/>
              </a:spcBef>
              <a:buSzTx/>
            </a:pPr>
            <a:r>
              <a:rPr lang="en-US" sz="3200" dirty="0">
                <a:cs typeface="Open Sans Light"/>
              </a:rPr>
              <a:t>Project management</a:t>
            </a:r>
          </a:p>
          <a:p>
            <a:pPr lvl="3">
              <a:spcBef>
                <a:spcPts val="2400"/>
              </a:spcBef>
              <a:buSzTx/>
            </a:pPr>
            <a:r>
              <a:rPr lang="en-US" sz="2400" dirty="0">
                <a:cs typeface="Open Sans Light"/>
              </a:rPr>
              <a:t>Have a fixed organization structure with 6 levels and module always at level 6</a:t>
            </a:r>
            <a:endParaRPr lang="en-US" sz="3200" dirty="0">
              <a:cs typeface="Open Sans Light"/>
            </a:endParaRPr>
          </a:p>
          <a:p>
            <a:pPr lvl="3">
              <a:spcBef>
                <a:spcPts val="2400"/>
              </a:spcBef>
              <a:buSzTx/>
            </a:pPr>
            <a:endParaRPr lang="en-US" sz="2400" dirty="0" smtClean="0">
              <a:cs typeface="Open Sans Light"/>
            </a:endParaRPr>
          </a:p>
          <a:p>
            <a:pPr lvl="2">
              <a:spcBef>
                <a:spcPts val="2400"/>
              </a:spcBef>
              <a:buSzTx/>
            </a:pPr>
            <a:endParaRPr lang="en-US" sz="3200" dirty="0" smtClean="0">
              <a:cs typeface="Open Sans Light"/>
            </a:endParaRPr>
          </a:p>
          <a:p>
            <a:pPr lvl="2">
              <a:spcBef>
                <a:spcPts val="2400"/>
              </a:spcBef>
              <a:buSzTx/>
            </a:pPr>
            <a:endParaRPr lang="en-US" sz="2400" dirty="0" smtClean="0"/>
          </a:p>
          <a:p>
            <a:pPr lvl="2">
              <a:spcBef>
                <a:spcPts val="2400"/>
              </a:spcBef>
              <a:buSzTx/>
            </a:pPr>
            <a:endParaRPr lang="en-US" sz="2400" dirty="0" smtClean="0"/>
          </a:p>
          <a:p>
            <a:pPr lvl="2">
              <a:spcBef>
                <a:spcPts val="2400"/>
              </a:spcBef>
              <a:buSzTx/>
            </a:pPr>
            <a:endParaRPr lang="en-US" sz="2400" dirty="0" smtClean="0"/>
          </a:p>
          <a:p>
            <a:pPr lvl="2">
              <a:spcBef>
                <a:spcPts val="2400"/>
              </a:spcBef>
              <a:buSzTx/>
            </a:pPr>
            <a:endParaRPr lang="en-US" sz="24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						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5513" y="9258300"/>
            <a:ext cx="268287" cy="292100"/>
          </a:xfrm>
        </p:spPr>
        <p:txBody>
          <a:bodyPr/>
          <a:lstStyle/>
          <a:p>
            <a:pPr>
              <a:defRPr/>
            </a:pPr>
            <a:fld id="{830E5A36-0E7A-D24C-850C-659E4CB563E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0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</a:t>
            </a:r>
            <a:r>
              <a:rPr lang="en-US" dirty="0" smtClean="0"/>
              <a:t>39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0E5A36-0E7A-D24C-850C-659E4CB563E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33672"/>
              </p:ext>
            </p:extLst>
          </p:nvPr>
        </p:nvGraphicFramePr>
        <p:xfrm>
          <a:off x="482599" y="1348206"/>
          <a:ext cx="12268201" cy="407008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355780"/>
                <a:gridCol w="1574674"/>
                <a:gridCol w="2022547"/>
                <a:gridCol w="3472316"/>
                <a:gridCol w="2183575"/>
                <a:gridCol w="1659309"/>
              </a:tblGrid>
              <a:tr h="119687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Mingle Story</a:t>
                      </a:r>
                      <a:r>
                        <a:rPr lang="en-US" sz="2400" baseline="0" dirty="0" smtClean="0"/>
                        <a:t> No.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Release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Feature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Summary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Current</a:t>
                      </a:r>
                      <a:r>
                        <a:rPr lang="en-US" sz="2400" baseline="0" dirty="0" smtClean="0"/>
                        <a:t> Status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Est.</a:t>
                      </a:r>
                      <a:r>
                        <a:rPr lang="en-US" sz="2400" baseline="0" dirty="0" smtClean="0"/>
                        <a:t> Effort</a:t>
                      </a:r>
                      <a:endParaRPr lang="en-US" sz="2400" dirty="0" smtClean="0"/>
                    </a:p>
                  </a:txBody>
                  <a:tcPr/>
                </a:tc>
              </a:tr>
              <a:tr h="8422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362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Field app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 management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Submit</a:t>
                      </a:r>
                      <a:r>
                        <a:rPr lang="en-US" sz="2400" baseline="0" dirty="0" smtClean="0"/>
                        <a:t> ER linelist data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Dev in Progress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422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Field app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 approval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Create API for approving linelist data</a:t>
                      </a:r>
                      <a:endParaRPr lang="en-US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Analysis in Progress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chemeClr val="tx1"/>
                          </a:solidFill>
                        </a:rPr>
                        <a:t>&lt;to be estimated&gt;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422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755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Field app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Project management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Have</a:t>
                      </a:r>
                      <a:r>
                        <a:rPr lang="en-US" sz="2400" b="0" baseline="0" dirty="0" smtClean="0"/>
                        <a:t> a fixed organization structure</a:t>
                      </a:r>
                      <a:endParaRPr lang="en-US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Dev. complete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5014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RAIDS and blockers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961156"/>
              </p:ext>
            </p:extLst>
          </p:nvPr>
        </p:nvGraphicFramePr>
        <p:xfrm>
          <a:off x="457199" y="1524000"/>
          <a:ext cx="12065001" cy="455475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473201"/>
                <a:gridCol w="3632199"/>
                <a:gridCol w="1397001"/>
                <a:gridCol w="4165599"/>
                <a:gridCol w="1397001"/>
              </a:tblGrid>
              <a:tr h="71427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Action</a:t>
                      </a:r>
                      <a:r>
                        <a:rPr lang="en-US" sz="2000" baseline="0" dirty="0" smtClean="0"/>
                        <a:t> b</a:t>
                      </a:r>
                      <a:r>
                        <a:rPr lang="en-US" sz="2000" dirty="0" smtClean="0"/>
                        <a:t>y</a:t>
                      </a:r>
                      <a:r>
                        <a:rPr lang="en-US" sz="2000" baseline="0" dirty="0" smtClean="0"/>
                        <a:t> 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Action/Update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Owner</a:t>
                      </a:r>
                    </a:p>
                  </a:txBody>
                  <a:tcPr/>
                </a:tc>
              </a:tr>
              <a:tr h="8422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Blocker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Unable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</a:rPr>
                        <a:t> to i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mplement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</a:rPr>
                        <a:t> the filter to show linelists belonging only to the new data model during module creation as programs don</a:t>
                      </a:r>
                      <a:r>
                        <a:rPr lang="fr-FR" sz="2000" baseline="0" dirty="0" smtClean="0">
                          <a:solidFill>
                            <a:srgbClr val="000000"/>
                          </a:solidFill>
                        </a:rPr>
                        <a:t>’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</a:rPr>
                        <a:t>t support addition of custom attributes. (Story #731 on hold)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[Update –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Nov]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DHIS responded that this can be picked up in 2.18 release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422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Blocker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Adding/cleaning up of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</a:rPr>
                        <a:t> indicators is on hold waiting for input from Megan on the indicators that are required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</a:rPr>
                        <a:t>(Story #686 on hold)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[Update –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Nov] TW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(devs)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shared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information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on indicators used in data visualizer favorite charts, dynamic visualizer and in DHIS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dashboard. </a:t>
                      </a:r>
                      <a:endParaRPr lang="en-US" sz="2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0E5A36-0E7A-D24C-850C-659E4CB563E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15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 - Blu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Final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Final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5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6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66720</TotalTime>
  <Pages>0</Pages>
  <Words>389</Words>
  <Characters>0</Characters>
  <Application>Microsoft Macintosh PowerPoint</Application>
  <PresentationFormat>Custom</PresentationFormat>
  <Lines>0</Lines>
  <Paragraphs>114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TW - Blue</vt:lpstr>
      <vt:lpstr>2_TW - Black</vt:lpstr>
      <vt:lpstr>4_TW - Black</vt:lpstr>
      <vt:lpstr>MSF Data warehouse</vt:lpstr>
      <vt:lpstr>AGENDA</vt:lpstr>
      <vt:lpstr>Demo stories</vt:lpstr>
      <vt:lpstr>Iteration 38 results</vt:lpstr>
      <vt:lpstr>Patch release 1.2.2 status</vt:lpstr>
      <vt:lpstr>Iteration 39 goals – 2 points</vt:lpstr>
      <vt:lpstr>Iteration 39 goals</vt:lpstr>
      <vt:lpstr>RAIDS and blockers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subject/>
  <dc:creator/>
  <cp:keywords/>
  <dc:description/>
  <cp:lastModifiedBy>Shantala Raman</cp:lastModifiedBy>
  <cp:revision>938</cp:revision>
  <cp:lastPrinted>2014-05-13T09:08:27Z</cp:lastPrinted>
  <dcterms:modified xsi:type="dcterms:W3CDTF">2014-11-25T12:14:59Z</dcterms:modified>
</cp:coreProperties>
</file>