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9" r:id="rId5"/>
    <p:sldId id="269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044C-7FFA-9F4E-AA43-6601AB19BC1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3C4B-1D4D-2043-9BB4-21DBFA2F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UNEPI Dashboard</a:t>
            </a:r>
            <a:br>
              <a:rPr lang="en-US" dirty="0" smtClean="0"/>
            </a:br>
            <a:r>
              <a:rPr lang="en-US" dirty="0" smtClean="0"/>
              <a:t>Project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812" y="1202377"/>
            <a:ext cx="7772400" cy="379270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Cold Chain </a:t>
            </a:r>
            <a:r>
              <a:rPr lang="en-US" b="1" dirty="0" smtClean="0"/>
              <a:t>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u="sng" dirty="0" smtClean="0"/>
              <a:t>Metrics/Tabs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Immunizing Facilities (Mapping completed)</a:t>
            </a:r>
            <a:br>
              <a:rPr lang="en-US" sz="2000" dirty="0" smtClean="0"/>
            </a:br>
            <a:r>
              <a:rPr lang="en-US" sz="2000" dirty="0" smtClean="0"/>
              <a:t>- Functionality</a:t>
            </a:r>
            <a:r>
              <a:rPr lang="en-US" sz="2000" dirty="0" smtClean="0"/>
              <a:t> </a:t>
            </a:r>
            <a:r>
              <a:rPr lang="en-US" sz="2000" dirty="0"/>
              <a:t>(Mapping completed)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Capacity </a:t>
            </a:r>
            <a:r>
              <a:rPr lang="en-US" sz="2000" dirty="0"/>
              <a:t>(Mapping completed)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Temperature Alarms (WIP)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1590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493827" y="34026"/>
            <a:ext cx="2156345" cy="306324"/>
          </a:xfrm>
          <a:prstGeom prst="wedgeRoundRectCallout">
            <a:avLst>
              <a:gd name="adj1" fmla="val -52226"/>
              <a:gd name="adj2" fmla="val 10037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Cold </a:t>
            </a:r>
            <a:r>
              <a:rPr lang="en-US" sz="1400" b="1" dirty="0" smtClean="0"/>
              <a:t>chain</a:t>
            </a:r>
            <a:endParaRPr lang="en-US" sz="14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65827" y="1791733"/>
            <a:ext cx="2470245" cy="768289"/>
          </a:xfrm>
          <a:prstGeom prst="wedgeRoundRectCallout">
            <a:avLst>
              <a:gd name="adj1" fmla="val -105391"/>
              <a:gd name="adj2" fmla="val 10037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Values in the table should be absolute numbers; for the 3 columns</a:t>
            </a:r>
            <a:endParaRPr lang="en-US" sz="14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25337" y="4796516"/>
            <a:ext cx="1692323" cy="384144"/>
          </a:xfrm>
          <a:prstGeom prst="wedgeRoundRectCallout">
            <a:avLst>
              <a:gd name="adj1" fmla="val -88242"/>
              <a:gd name="adj2" fmla="val -16872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Remove word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81431" y="5701132"/>
            <a:ext cx="1692323" cy="650407"/>
          </a:xfrm>
          <a:prstGeom prst="wedgeRoundRectCallout">
            <a:avLst>
              <a:gd name="adj1" fmla="val -88242"/>
              <a:gd name="adj2" fmla="val -16872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Remove both metrics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2627194" y="4627441"/>
            <a:ext cx="518614" cy="2797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-750628" y="1866121"/>
            <a:ext cx="1719619" cy="768289"/>
          </a:xfrm>
          <a:prstGeom prst="wedgeRoundRectCallout">
            <a:avLst>
              <a:gd name="adj1" fmla="val 90233"/>
              <a:gd name="adj2" fmla="val -2220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Return an absolute number not a %</a:t>
            </a:r>
            <a:endParaRPr lang="en-US" sz="1400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-989463" y="4043997"/>
            <a:ext cx="1958454" cy="1982339"/>
          </a:xfrm>
          <a:prstGeom prst="wedgeRoundRectCallout">
            <a:avLst>
              <a:gd name="adj1" fmla="val 89603"/>
              <a:gd name="adj2" fmla="val -28686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Remove words. Only leave Q1-Q4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smtClean="0"/>
              <a:t>Question - when the year changes, does Q1’16 change to Q1’17?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595581" y="1440919"/>
            <a:ext cx="2156345" cy="306324"/>
          </a:xfrm>
          <a:prstGeom prst="wedgeRoundRectCallout">
            <a:avLst>
              <a:gd name="adj1" fmla="val -45897"/>
              <a:gd name="adj2" fmla="val 220664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Change to “Functionality”</a:t>
            </a:r>
            <a:endParaRPr lang="en-US" sz="14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882788" y="999305"/>
            <a:ext cx="2156345" cy="594776"/>
          </a:xfrm>
          <a:prstGeom prst="wedgeRoundRectCallout">
            <a:avLst>
              <a:gd name="adj1" fmla="val -43366"/>
              <a:gd name="adj2" fmla="val 167468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Label as </a:t>
            </a:r>
            <a:r>
              <a:rPr lang="en-US" sz="1400" b="1" dirty="0" smtClean="0"/>
              <a:t>“CCE Coverage”</a:t>
            </a:r>
            <a:endParaRPr lang="en-US" sz="14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-989463" y="696036"/>
            <a:ext cx="4698241" cy="744883"/>
          </a:xfrm>
          <a:prstGeom prst="wedgeRoundRectCallout">
            <a:avLst>
              <a:gd name="adj1" fmla="val 30138"/>
              <a:gd name="adj2" fmla="val 7339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Show on the same tab as “Immunizing Facilities”. The 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tab should then be “Temperature monitoring. Data yet to be defined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2596307" y="689001"/>
            <a:ext cx="396143" cy="235423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1590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560860" y="1534275"/>
            <a:ext cx="2156345" cy="594776"/>
          </a:xfrm>
          <a:prstGeom prst="wedgeRoundRectCallout">
            <a:avLst>
              <a:gd name="adj1" fmla="val -47796"/>
              <a:gd name="adj2" fmla="val 66505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Label as “Capacity” and change L to “</a:t>
            </a:r>
            <a:r>
              <a:rPr lang="en-US" sz="1400" b="1" dirty="0" err="1" smtClean="0"/>
              <a:t>Litres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2627194" y="4627441"/>
            <a:ext cx="518614" cy="2797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981431" y="5532029"/>
            <a:ext cx="3657601" cy="988613"/>
          </a:xfrm>
          <a:prstGeom prst="wedgeRoundRectCallout">
            <a:avLst>
              <a:gd name="adj1" fmla="val -70895"/>
              <a:gd name="adj2" fmla="val -22394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Remove all metrics and replace them </a:t>
            </a:r>
            <a:r>
              <a:rPr lang="en-US" sz="1400" b="1" dirty="0" smtClean="0"/>
              <a:t>with 3 metrics;   </a:t>
            </a:r>
            <a:endParaRPr lang="en-US" sz="1400" b="1" dirty="0" smtClean="0"/>
          </a:p>
          <a:p>
            <a:pPr algn="ctr"/>
            <a:r>
              <a:rPr lang="en-US" sz="1400" b="1" u="sng" dirty="0" smtClean="0"/>
              <a:t>“% </a:t>
            </a:r>
            <a:r>
              <a:rPr lang="en-US" sz="1400" b="1" u="sng" dirty="0" smtClean="0"/>
              <a:t>with sufficient capacity, % with surplus capacity and % with a shortage </a:t>
            </a:r>
            <a:endParaRPr lang="en-US" sz="1400" b="1" u="sng" dirty="0" smtClean="0"/>
          </a:p>
        </p:txBody>
      </p:sp>
      <p:sp>
        <p:nvSpPr>
          <p:cNvPr id="8" name="Rounded Rectangular Callout 7"/>
          <p:cNvSpPr/>
          <p:nvPr/>
        </p:nvSpPr>
        <p:spPr>
          <a:xfrm>
            <a:off x="8204579" y="2289450"/>
            <a:ext cx="2156345" cy="1859469"/>
          </a:xfrm>
          <a:prstGeom prst="wedgeRoundRectCallout">
            <a:avLst>
              <a:gd name="adj1" fmla="val -127543"/>
              <a:gd name="adj2" fmla="val -20098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Make the table similar to that of working status with 4 columns; District, Required, Available, </a:t>
            </a:r>
            <a:r>
              <a:rPr lang="en-US" sz="1400" b="1" dirty="0" smtClean="0"/>
              <a:t>Gap.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smtClean="0"/>
              <a:t>Values shown should be in </a:t>
            </a:r>
            <a:r>
              <a:rPr lang="en-US" sz="1400" b="1" dirty="0" err="1" smtClean="0"/>
              <a:t>litres</a:t>
            </a:r>
            <a:endParaRPr lang="en-US" sz="14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261815" y="4694831"/>
            <a:ext cx="5472752" cy="709682"/>
          </a:xfrm>
          <a:prstGeom prst="wedgeRoundRectCallout">
            <a:avLst>
              <a:gd name="adj1" fmla="val -58576"/>
              <a:gd name="adj2" fmla="val -11711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Rename word to “ Sites </a:t>
            </a:r>
            <a:r>
              <a:rPr lang="en-US" sz="1400" b="1" dirty="0"/>
              <a:t>with sufficient (*) </a:t>
            </a:r>
            <a:r>
              <a:rPr lang="en-US" sz="1400" b="1" dirty="0" smtClean="0"/>
              <a:t>capacity”. Add an asterisk at the bottom that describes sufficient capacity as </a:t>
            </a:r>
            <a:r>
              <a:rPr lang="en-US" sz="1400" b="1" dirty="0"/>
              <a:t>follows “(*) Sufficient </a:t>
            </a:r>
            <a:r>
              <a:rPr lang="en-US" sz="1400" b="1" dirty="0" smtClean="0"/>
              <a:t>refers to </a:t>
            </a:r>
            <a:r>
              <a:rPr lang="en-US" sz="1400" b="1" dirty="0" smtClean="0"/>
              <a:t>no capacity gap”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362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23" y="111283"/>
            <a:ext cx="7772400" cy="1470025"/>
          </a:xfrm>
        </p:spPr>
        <p:txBody>
          <a:bodyPr/>
          <a:lstStyle/>
          <a:p>
            <a:r>
              <a:rPr lang="en-US" dirty="0" smtClean="0"/>
              <a:t>Clarifications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0623" y="2011918"/>
            <a:ext cx="7607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Default filter is last 4 quarters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Key metric (the 4 big numbers on top) shows the metric for the most recent month (so if you filter from Aug – Oct, it will show Oct). The date filter affects the graph because Aug – Oct will be shown on the x-axis.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will be updated on a quarterly basis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Fridge capacity charts should be simple bar graphs with line for required amount (provided yearly, doesn’t show if not provided)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5969" y="3794078"/>
            <a:ext cx="2357655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Have attached the relevant mapping.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015" y="137853"/>
            <a:ext cx="7772400" cy="571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015" y="910988"/>
            <a:ext cx="8594678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275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UNEPI Dashboard Project Spec</vt:lpstr>
      <vt:lpstr>Cold Chain Management  Metrics/Tabs  - Immunizing Facilities (Mapping completed) - Functionality (Mapping completed) - Capacity (Mapping completed) - Temperature Alarms (WIP) </vt:lpstr>
      <vt:lpstr>PowerPoint Presentation</vt:lpstr>
      <vt:lpstr>PowerPoint Presentation</vt:lpstr>
      <vt:lpstr>Clarifications</vt:lpstr>
      <vt:lpstr>Mapping</vt:lpstr>
    </vt:vector>
  </TitlesOfParts>
  <Company>Deloitte Consulting LLP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UNEPI Dashboard</dc:title>
  <dc:creator>Logan Smith</dc:creator>
  <cp:lastModifiedBy>Interview</cp:lastModifiedBy>
  <cp:revision>43</cp:revision>
  <dcterms:created xsi:type="dcterms:W3CDTF">2016-02-03T07:48:42Z</dcterms:created>
  <dcterms:modified xsi:type="dcterms:W3CDTF">2016-09-20T16:50:41Z</dcterms:modified>
</cp:coreProperties>
</file>