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0" r:id="rId4"/>
    <p:sldId id="259" r:id="rId5"/>
    <p:sldId id="266" r:id="rId6"/>
    <p:sldId id="275" r:id="rId7"/>
    <p:sldId id="261" r:id="rId8"/>
    <p:sldId id="271" r:id="rId9"/>
    <p:sldId id="258" r:id="rId10"/>
    <p:sldId id="267" r:id="rId11"/>
    <p:sldId id="276" r:id="rId12"/>
    <p:sldId id="263" r:id="rId13"/>
    <p:sldId id="272" r:id="rId14"/>
    <p:sldId id="260" r:id="rId15"/>
    <p:sldId id="279" r:id="rId16"/>
    <p:sldId id="269" r:id="rId17"/>
    <p:sldId id="278" r:id="rId18"/>
    <p:sldId id="262" r:id="rId19"/>
    <p:sldId id="273" r:id="rId20"/>
    <p:sldId id="257" r:id="rId21"/>
    <p:sldId id="268" r:id="rId22"/>
    <p:sldId id="277" r:id="rId23"/>
    <p:sldId id="26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3" d="100"/>
          <a:sy n="143" d="100"/>
        </p:scale>
        <p:origin x="-128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C8044C-7FFA-9F4E-AA43-6601AB19BC1B}" type="datetimeFigureOut">
              <a:rPr lang="en-US" smtClean="0"/>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53C4B-1D4D-2043-9BB4-21DBFA2F4ABC}" type="slidenum">
              <a:rPr lang="en-US" smtClean="0"/>
              <a:t>‹#›</a:t>
            </a:fld>
            <a:endParaRPr lang="en-US"/>
          </a:p>
        </p:txBody>
      </p:sp>
    </p:spTree>
    <p:extLst>
      <p:ext uri="{BB962C8B-B14F-4D97-AF65-F5344CB8AC3E}">
        <p14:creationId xmlns:p14="http://schemas.microsoft.com/office/powerpoint/2010/main" val="160690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8044C-7FFA-9F4E-AA43-6601AB19BC1B}" type="datetimeFigureOut">
              <a:rPr lang="en-US" smtClean="0"/>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53C4B-1D4D-2043-9BB4-21DBFA2F4ABC}" type="slidenum">
              <a:rPr lang="en-US" smtClean="0"/>
              <a:t>‹#›</a:t>
            </a:fld>
            <a:endParaRPr lang="en-US"/>
          </a:p>
        </p:txBody>
      </p:sp>
    </p:spTree>
    <p:extLst>
      <p:ext uri="{BB962C8B-B14F-4D97-AF65-F5344CB8AC3E}">
        <p14:creationId xmlns:p14="http://schemas.microsoft.com/office/powerpoint/2010/main" val="62866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8044C-7FFA-9F4E-AA43-6601AB19BC1B}" type="datetimeFigureOut">
              <a:rPr lang="en-US" smtClean="0"/>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53C4B-1D4D-2043-9BB4-21DBFA2F4ABC}" type="slidenum">
              <a:rPr lang="en-US" smtClean="0"/>
              <a:t>‹#›</a:t>
            </a:fld>
            <a:endParaRPr lang="en-US"/>
          </a:p>
        </p:txBody>
      </p:sp>
    </p:spTree>
    <p:extLst>
      <p:ext uri="{BB962C8B-B14F-4D97-AF65-F5344CB8AC3E}">
        <p14:creationId xmlns:p14="http://schemas.microsoft.com/office/powerpoint/2010/main" val="395431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8044C-7FFA-9F4E-AA43-6601AB19BC1B}" type="datetimeFigureOut">
              <a:rPr lang="en-US" smtClean="0"/>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53C4B-1D4D-2043-9BB4-21DBFA2F4ABC}" type="slidenum">
              <a:rPr lang="en-US" smtClean="0"/>
              <a:t>‹#›</a:t>
            </a:fld>
            <a:endParaRPr lang="en-US"/>
          </a:p>
        </p:txBody>
      </p:sp>
    </p:spTree>
    <p:extLst>
      <p:ext uri="{BB962C8B-B14F-4D97-AF65-F5344CB8AC3E}">
        <p14:creationId xmlns:p14="http://schemas.microsoft.com/office/powerpoint/2010/main" val="85703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8044C-7FFA-9F4E-AA43-6601AB19BC1B}" type="datetimeFigureOut">
              <a:rPr lang="en-US" smtClean="0"/>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53C4B-1D4D-2043-9BB4-21DBFA2F4ABC}" type="slidenum">
              <a:rPr lang="en-US" smtClean="0"/>
              <a:t>‹#›</a:t>
            </a:fld>
            <a:endParaRPr lang="en-US"/>
          </a:p>
        </p:txBody>
      </p:sp>
    </p:spTree>
    <p:extLst>
      <p:ext uri="{BB962C8B-B14F-4D97-AF65-F5344CB8AC3E}">
        <p14:creationId xmlns:p14="http://schemas.microsoft.com/office/powerpoint/2010/main" val="356455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C8044C-7FFA-9F4E-AA43-6601AB19BC1B}" type="datetimeFigureOut">
              <a:rPr lang="en-US" smtClean="0"/>
              <a:t>2/23/16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53C4B-1D4D-2043-9BB4-21DBFA2F4ABC}" type="slidenum">
              <a:rPr lang="en-US" smtClean="0"/>
              <a:t>‹#›</a:t>
            </a:fld>
            <a:endParaRPr lang="en-US"/>
          </a:p>
        </p:txBody>
      </p:sp>
    </p:spTree>
    <p:extLst>
      <p:ext uri="{BB962C8B-B14F-4D97-AF65-F5344CB8AC3E}">
        <p14:creationId xmlns:p14="http://schemas.microsoft.com/office/powerpoint/2010/main" val="186724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C8044C-7FFA-9F4E-AA43-6601AB19BC1B}" type="datetimeFigureOut">
              <a:rPr lang="en-US" smtClean="0"/>
              <a:t>2/23/16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53C4B-1D4D-2043-9BB4-21DBFA2F4ABC}" type="slidenum">
              <a:rPr lang="en-US" smtClean="0"/>
              <a:t>‹#›</a:t>
            </a:fld>
            <a:endParaRPr lang="en-US"/>
          </a:p>
        </p:txBody>
      </p:sp>
    </p:spTree>
    <p:extLst>
      <p:ext uri="{BB962C8B-B14F-4D97-AF65-F5344CB8AC3E}">
        <p14:creationId xmlns:p14="http://schemas.microsoft.com/office/powerpoint/2010/main" val="253363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C8044C-7FFA-9F4E-AA43-6601AB19BC1B}" type="datetimeFigureOut">
              <a:rPr lang="en-US" smtClean="0"/>
              <a:t>2/23/16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53C4B-1D4D-2043-9BB4-21DBFA2F4ABC}" type="slidenum">
              <a:rPr lang="en-US" smtClean="0"/>
              <a:t>‹#›</a:t>
            </a:fld>
            <a:endParaRPr lang="en-US"/>
          </a:p>
        </p:txBody>
      </p:sp>
    </p:spTree>
    <p:extLst>
      <p:ext uri="{BB962C8B-B14F-4D97-AF65-F5344CB8AC3E}">
        <p14:creationId xmlns:p14="http://schemas.microsoft.com/office/powerpoint/2010/main" val="253617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8044C-7FFA-9F4E-AA43-6601AB19BC1B}" type="datetimeFigureOut">
              <a:rPr lang="en-US" smtClean="0"/>
              <a:t>2/23/16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053C4B-1D4D-2043-9BB4-21DBFA2F4ABC}" type="slidenum">
              <a:rPr lang="en-US" smtClean="0"/>
              <a:t>‹#›</a:t>
            </a:fld>
            <a:endParaRPr lang="en-US"/>
          </a:p>
        </p:txBody>
      </p:sp>
    </p:spTree>
    <p:extLst>
      <p:ext uri="{BB962C8B-B14F-4D97-AF65-F5344CB8AC3E}">
        <p14:creationId xmlns:p14="http://schemas.microsoft.com/office/powerpoint/2010/main" val="529857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8044C-7FFA-9F4E-AA43-6601AB19BC1B}" type="datetimeFigureOut">
              <a:rPr lang="en-US" smtClean="0"/>
              <a:t>2/23/16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53C4B-1D4D-2043-9BB4-21DBFA2F4ABC}" type="slidenum">
              <a:rPr lang="en-US" smtClean="0"/>
              <a:t>‹#›</a:t>
            </a:fld>
            <a:endParaRPr lang="en-US"/>
          </a:p>
        </p:txBody>
      </p:sp>
    </p:spTree>
    <p:extLst>
      <p:ext uri="{BB962C8B-B14F-4D97-AF65-F5344CB8AC3E}">
        <p14:creationId xmlns:p14="http://schemas.microsoft.com/office/powerpoint/2010/main" val="33556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8044C-7FFA-9F4E-AA43-6601AB19BC1B}" type="datetimeFigureOut">
              <a:rPr lang="en-US" smtClean="0"/>
              <a:t>2/23/16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53C4B-1D4D-2043-9BB4-21DBFA2F4ABC}" type="slidenum">
              <a:rPr lang="en-US" smtClean="0"/>
              <a:t>‹#›</a:t>
            </a:fld>
            <a:endParaRPr lang="en-US"/>
          </a:p>
        </p:txBody>
      </p:sp>
    </p:spTree>
    <p:extLst>
      <p:ext uri="{BB962C8B-B14F-4D97-AF65-F5344CB8AC3E}">
        <p14:creationId xmlns:p14="http://schemas.microsoft.com/office/powerpoint/2010/main" val="2270227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8044C-7FFA-9F4E-AA43-6601AB19BC1B}" type="datetimeFigureOut">
              <a:rPr lang="en-US" smtClean="0"/>
              <a:t>2/23/16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53C4B-1D4D-2043-9BB4-21DBFA2F4ABC}" type="slidenum">
              <a:rPr lang="en-US" smtClean="0"/>
              <a:t>‹#›</a:t>
            </a:fld>
            <a:endParaRPr lang="en-US"/>
          </a:p>
        </p:txBody>
      </p:sp>
    </p:spTree>
    <p:extLst>
      <p:ext uri="{BB962C8B-B14F-4D97-AF65-F5344CB8AC3E}">
        <p14:creationId xmlns:p14="http://schemas.microsoft.com/office/powerpoint/2010/main" val="2797735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UNEPI Dashboard</a:t>
            </a:r>
            <a:br>
              <a:rPr lang="en-US" dirty="0" smtClean="0"/>
            </a:br>
            <a:r>
              <a:rPr lang="en-US" dirty="0" smtClean="0"/>
              <a:t>Project Spec</a:t>
            </a:r>
            <a:endParaRPr lang="en-US" dirty="0"/>
          </a:p>
        </p:txBody>
      </p:sp>
    </p:spTree>
    <p:extLst>
      <p:ext uri="{BB962C8B-B14F-4D97-AF65-F5344CB8AC3E}">
        <p14:creationId xmlns:p14="http://schemas.microsoft.com/office/powerpoint/2010/main" val="152794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623" y="111283"/>
            <a:ext cx="7772400" cy="1470025"/>
          </a:xfrm>
        </p:spPr>
        <p:txBody>
          <a:bodyPr/>
          <a:lstStyle/>
          <a:p>
            <a:r>
              <a:rPr lang="en-US" dirty="0" smtClean="0"/>
              <a:t>Clarifications</a:t>
            </a:r>
            <a:endParaRPr lang="en-US" dirty="0"/>
          </a:p>
        </p:txBody>
      </p:sp>
      <p:sp>
        <p:nvSpPr>
          <p:cNvPr id="3" name="TextBox 2"/>
          <p:cNvSpPr txBox="1"/>
          <p:nvPr/>
        </p:nvSpPr>
        <p:spPr>
          <a:xfrm>
            <a:off x="740623" y="2011918"/>
            <a:ext cx="7607781" cy="4801315"/>
          </a:xfrm>
          <a:prstGeom prst="rect">
            <a:avLst/>
          </a:prstGeom>
          <a:noFill/>
        </p:spPr>
        <p:txBody>
          <a:bodyPr wrap="square" rtlCol="0">
            <a:spAutoFit/>
          </a:bodyPr>
          <a:lstStyle/>
          <a:p>
            <a:pPr marL="285750" indent="-285750">
              <a:buFont typeface="Arial"/>
              <a:buChar char="•"/>
            </a:pPr>
            <a:r>
              <a:rPr lang="en-US" dirty="0" smtClean="0"/>
              <a:t>Default date filter is last 3 months</a:t>
            </a:r>
          </a:p>
          <a:p>
            <a:pPr marL="285750" indent="-285750">
              <a:buFont typeface="Arial"/>
              <a:buChar char="•"/>
            </a:pPr>
            <a:r>
              <a:rPr lang="en-US" dirty="0" smtClean="0"/>
              <a:t>Months of stock remaining should be rounded to whole number </a:t>
            </a:r>
            <a:r>
              <a:rPr lang="en-US" b="1" dirty="0" smtClean="0"/>
              <a:t>(always round down, so 2.99 &gt; 2)</a:t>
            </a:r>
          </a:p>
          <a:p>
            <a:pPr marL="285750" indent="-285750">
              <a:buFont typeface="Arial"/>
              <a:buChar char="•"/>
            </a:pPr>
            <a:r>
              <a:rPr lang="en-US" dirty="0" smtClean="0"/>
              <a:t>AMC = 3 month, simple average (total consumption / 3)</a:t>
            </a:r>
          </a:p>
          <a:p>
            <a:pPr marL="285750" indent="-285750">
              <a:buFont typeface="Arial"/>
              <a:buChar char="•"/>
            </a:pPr>
            <a:r>
              <a:rPr lang="en-US" dirty="0" smtClean="0"/>
              <a:t>Stock uptake rate = quantity consumed / quantity received</a:t>
            </a:r>
          </a:p>
          <a:p>
            <a:pPr marL="285750" indent="-285750">
              <a:buFont typeface="Arial"/>
              <a:buChar char="•"/>
            </a:pPr>
            <a:r>
              <a:rPr lang="en-US" dirty="0" smtClean="0"/>
              <a:t>Key metric (the 4 big numbers on top) shows the metric for the most recent month (so if you filter from Aug – Oct, it will show Oct). The date filter affects the graph because Aug – Oct will be shown on the x-axis.</a:t>
            </a:r>
          </a:p>
          <a:p>
            <a:pPr marL="285750" indent="-285750">
              <a:buFont typeface="Arial"/>
              <a:buChar char="•"/>
            </a:pPr>
            <a:r>
              <a:rPr lang="en-US" dirty="0" smtClean="0"/>
              <a:t>Months of stock remaining = Stock on Hand / </a:t>
            </a:r>
            <a:r>
              <a:rPr lang="en-US" dirty="0" smtClean="0"/>
              <a:t>AMC</a:t>
            </a:r>
          </a:p>
          <a:p>
            <a:pPr marL="285750" indent="-285750">
              <a:buFont typeface="Arial"/>
              <a:buChar char="•"/>
            </a:pPr>
            <a:r>
              <a:rPr lang="en-US" dirty="0" smtClean="0"/>
              <a:t>Gas should be in product filter:</a:t>
            </a:r>
          </a:p>
          <a:p>
            <a:pPr marL="742950" lvl="1" indent="-285750">
              <a:buFont typeface="Arial"/>
              <a:buChar char="•"/>
            </a:pPr>
            <a:r>
              <a:rPr lang="en-US" b="1" dirty="0" smtClean="0"/>
              <a:t>Need full list from George:</a:t>
            </a:r>
          </a:p>
          <a:p>
            <a:pPr marL="285750" indent="-285750">
              <a:buFont typeface="Arial"/>
              <a:buChar char="•"/>
            </a:pPr>
            <a:r>
              <a:rPr lang="en-US" dirty="0" smtClean="0"/>
              <a:t>Max/ Min stock on hand available by district, will need to manually be put in. If it’s not put in for any time period filtered, then it doesn’t show up. Need admin level input form for this (just max is input for each product for each district, then George will provide the </a:t>
            </a:r>
            <a:r>
              <a:rPr lang="en-US" dirty="0" err="1" smtClean="0"/>
              <a:t>calc</a:t>
            </a:r>
            <a:r>
              <a:rPr lang="en-US" dirty="0" smtClean="0"/>
              <a:t> to get the min amount)</a:t>
            </a:r>
          </a:p>
          <a:p>
            <a:pPr marL="742950" lvl="1" indent="-285750">
              <a:buFont typeface="Arial"/>
              <a:buChar char="•"/>
            </a:pPr>
            <a:r>
              <a:rPr lang="en-US" dirty="0" smtClean="0"/>
              <a:t>When no districts are filtered, max and min are average of all max and </a:t>
            </a:r>
            <a:r>
              <a:rPr lang="en-US" dirty="0" err="1" smtClean="0"/>
              <a:t>mins</a:t>
            </a:r>
            <a:r>
              <a:rPr lang="en-US" dirty="0" smtClean="0"/>
              <a:t>, unless George provides an overall max/ min recommendation</a:t>
            </a:r>
            <a:endParaRPr lang="en-US" dirty="0"/>
          </a:p>
        </p:txBody>
      </p:sp>
    </p:spTree>
    <p:extLst>
      <p:ext uri="{BB962C8B-B14F-4D97-AF65-F5344CB8AC3E}">
        <p14:creationId xmlns:p14="http://schemas.microsoft.com/office/powerpoint/2010/main" val="383908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623" y="111283"/>
            <a:ext cx="7772400" cy="1470025"/>
          </a:xfrm>
        </p:spPr>
        <p:txBody>
          <a:bodyPr/>
          <a:lstStyle/>
          <a:p>
            <a:r>
              <a:rPr lang="en-US" dirty="0" smtClean="0"/>
              <a:t>UNEPI Feedback (New)</a:t>
            </a:r>
            <a:endParaRPr lang="en-US" dirty="0"/>
          </a:p>
        </p:txBody>
      </p:sp>
      <p:sp>
        <p:nvSpPr>
          <p:cNvPr id="3" name="TextBox 2"/>
          <p:cNvSpPr txBox="1"/>
          <p:nvPr/>
        </p:nvSpPr>
        <p:spPr>
          <a:xfrm>
            <a:off x="740623" y="2011918"/>
            <a:ext cx="7607781" cy="2308324"/>
          </a:xfrm>
          <a:prstGeom prst="rect">
            <a:avLst/>
          </a:prstGeom>
          <a:noFill/>
        </p:spPr>
        <p:txBody>
          <a:bodyPr wrap="square" rtlCol="0">
            <a:spAutoFit/>
          </a:bodyPr>
          <a:lstStyle/>
          <a:p>
            <a:pPr marL="285750" indent="-285750">
              <a:buFont typeface="Arial"/>
              <a:buChar char="•"/>
            </a:pPr>
            <a:endParaRPr lang="en-US" dirty="0" smtClean="0"/>
          </a:p>
          <a:p>
            <a:pPr marL="285750" indent="-285750">
              <a:buFont typeface="Arial"/>
              <a:buChar char="•"/>
            </a:pPr>
            <a:r>
              <a:rPr lang="en-US" strike="sngStrike" dirty="0" smtClean="0"/>
              <a:t>Add gas to product filter (already in excel as LPG worksheet)</a:t>
            </a:r>
          </a:p>
          <a:p>
            <a:pPr marL="285750" indent="-285750">
              <a:buFont typeface="Arial"/>
              <a:buChar char="•"/>
            </a:pPr>
            <a:r>
              <a:rPr lang="en-US" strike="sngStrike" dirty="0" smtClean="0"/>
              <a:t>Add wastage rate as key metric</a:t>
            </a:r>
          </a:p>
          <a:p>
            <a:pPr marL="285750" indent="-285750">
              <a:buFont typeface="Arial"/>
              <a:buChar char="•"/>
            </a:pPr>
            <a:r>
              <a:rPr lang="en-US" strike="sngStrike" dirty="0" smtClean="0"/>
              <a:t>Add line on stock on hand for min and max (available by district)</a:t>
            </a:r>
          </a:p>
          <a:p>
            <a:pPr marL="742950" lvl="1" indent="-285750">
              <a:buFont typeface="Arial"/>
              <a:buChar char="•"/>
            </a:pPr>
            <a:r>
              <a:rPr lang="en-US" strike="sngStrike" dirty="0" smtClean="0"/>
              <a:t>Will need to manually input on an annual basis (calendar year)</a:t>
            </a:r>
          </a:p>
          <a:p>
            <a:pPr marL="1200150" lvl="2" indent="-285750">
              <a:buFont typeface="Arial"/>
              <a:buChar char="•"/>
            </a:pPr>
            <a:r>
              <a:rPr lang="en-US" strike="sngStrike" dirty="0" smtClean="0"/>
              <a:t>Need input form for this to input max for every district for every product</a:t>
            </a:r>
          </a:p>
          <a:p>
            <a:pPr marL="1657350" lvl="3" indent="-285750">
              <a:buFont typeface="Arial"/>
              <a:buChar char="•"/>
            </a:pPr>
            <a:r>
              <a:rPr lang="en-US" strike="sngStrike" dirty="0" smtClean="0"/>
              <a:t>George to provide formula to calculate min from this</a:t>
            </a:r>
            <a:endParaRPr lang="en-US" strike="sngStrike" dirty="0"/>
          </a:p>
        </p:txBody>
      </p:sp>
    </p:spTree>
    <p:extLst>
      <p:ext uri="{BB962C8B-B14F-4D97-AF65-F5344CB8AC3E}">
        <p14:creationId xmlns:p14="http://schemas.microsoft.com/office/powerpoint/2010/main" val="95689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09898133"/>
              </p:ext>
            </p:extLst>
          </p:nvPr>
        </p:nvGraphicFramePr>
        <p:xfrm>
          <a:off x="347554" y="1435729"/>
          <a:ext cx="8229599" cy="4724400"/>
        </p:xfrm>
        <a:graphic>
          <a:graphicData uri="http://schemas.openxmlformats.org/drawingml/2006/table">
            <a:tbl>
              <a:tblPr/>
              <a:tblGrid>
                <a:gridCol w="132650"/>
                <a:gridCol w="997527"/>
                <a:gridCol w="721615"/>
                <a:gridCol w="2265660"/>
                <a:gridCol w="4112147"/>
              </a:tblGrid>
              <a:tr h="63672">
                <a:tc>
                  <a:txBody>
                    <a:bodyPr/>
                    <a:lstStyle/>
                    <a:p>
                      <a:pPr algn="l" fontAlgn="b"/>
                      <a:r>
                        <a:rPr lang="en-US" sz="1000" b="1"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rial"/>
                        </a:rPr>
                        <a:t>Indicators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rial"/>
                        </a:rPr>
                        <a:t>Reference files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rial"/>
                        </a:rPr>
                        <a:t>How to calculate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rial"/>
                        </a:rPr>
                        <a:t>Data mapping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63672">
                <a:tc>
                  <a:txBody>
                    <a:bodyPr/>
                    <a:lstStyle/>
                    <a:p>
                      <a:pPr algn="ctr" fontAlgn="b"/>
                      <a:r>
                        <a:rPr lang="en-US" sz="1000" b="1" i="0" u="none" strike="noStrike">
                          <a:solidFill>
                            <a:srgbClr val="000000"/>
                          </a:solidFill>
                          <a:effectLst/>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solidFill>
                            <a:srgbClr val="000000"/>
                          </a:solidFill>
                          <a:effectLst/>
                          <a:latin typeface="Arial"/>
                        </a:rPr>
                        <a:t>Stock on Hand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District Balances and orders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stock balance in column for each district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Find total from columns C:K in the sheet for each 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63672">
                <a:tc>
                  <a:txBody>
                    <a:bodyPr/>
                    <a:lstStyle/>
                    <a:p>
                      <a:pPr algn="ctr" fontAlgn="b"/>
                      <a:r>
                        <a:rPr lang="en-US" sz="1000" b="1" i="0" u="none" strike="noStrike">
                          <a:solidFill>
                            <a:srgbClr val="000000"/>
                          </a:solidFill>
                          <a:effectLst/>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1" i="0" u="none" strike="noStrike">
                          <a:solidFill>
                            <a:srgbClr val="000000"/>
                          </a:solidFill>
                          <a:effectLst/>
                          <a:latin typeface="Arial"/>
                        </a:rPr>
                        <a:t>AMC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27344">
                <a:tc>
                  <a:txBody>
                    <a:bodyPr/>
                    <a:lstStyle/>
                    <a:p>
                      <a:pPr algn="ctr" fontAlgn="b"/>
                      <a:r>
                        <a:rPr lang="en-US" sz="1000" b="1"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dirty="0">
                          <a:solidFill>
                            <a:srgbClr val="000000"/>
                          </a:solidFill>
                          <a:effectLst/>
                          <a:latin typeface="Arial"/>
                        </a:rPr>
                        <a:t>District Balances and orders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stock balance for latest month selected (in from date filter) + stock balance for prior two months /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Find total from columns C:K in the sheet for each 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63672">
                <a:tc>
                  <a:txBody>
                    <a:bodyPr/>
                    <a:lstStyle/>
                    <a:p>
                      <a:pPr algn="ctr" fontAlgn="b"/>
                      <a:r>
                        <a:rPr lang="en-US" sz="1000" b="1" i="0" u="none" strike="noStrike">
                          <a:solidFill>
                            <a:srgbClr val="000000"/>
                          </a:solidFill>
                          <a:effectLst/>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1" i="0" u="none" strike="noStrike">
                          <a:solidFill>
                            <a:srgbClr val="000000"/>
                          </a:solidFill>
                          <a:effectLst/>
                          <a:latin typeface="Arial"/>
                        </a:rPr>
                        <a:t>Months of Stock Remaining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District Balances and orders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Stock balance for latest month divided by AMC (current balance + preceeding 2 months / 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63672">
                <a:tc>
                  <a:txBody>
                    <a:bodyPr/>
                    <a:lstStyle/>
                    <a:p>
                      <a:pPr algn="ctr" fontAlgn="b"/>
                      <a:r>
                        <a:rPr lang="en-US" sz="1000" b="1" i="0" u="none" strike="noStrike" dirty="0" smtClean="0">
                          <a:solidFill>
                            <a:srgbClr val="000000"/>
                          </a:solidFill>
                          <a:effectLst/>
                          <a:latin typeface="Arial"/>
                        </a:rPr>
                        <a:t>4</a:t>
                      </a:r>
                      <a:endParaRPr lang="en-US" sz="1000" b="1" i="0" u="none" strike="noStrike" dirty="0">
                        <a:solidFill>
                          <a:srgbClr val="000000"/>
                        </a:solidFill>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1" i="0" u="none" strike="noStrike">
                          <a:solidFill>
                            <a:srgbClr val="000000"/>
                          </a:solidFill>
                          <a:effectLst/>
                          <a:latin typeface="Arial"/>
                        </a:rPr>
                        <a:t>Stock Uptake Rate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Distribution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Total vaccine consumed per district / total vaccine distributed to district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Ex. DPT =&gt; (Coverage Workbook =&gt; (Sum District Total in Column T, U , V)) / (Distribution Workbook =&gt; Find corresponding month in column G-R and district 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Coverage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if Coverage workbook has 0, 1, 2, etc. sum the totals to get the coverage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topv = polio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2338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Cold </a:t>
            </a:r>
            <a:r>
              <a:rPr lang="en-US" dirty="0" smtClean="0"/>
              <a:t>Chain / Fridge Coverage</a:t>
            </a:r>
            <a:endParaRPr lang="en-US" dirty="0"/>
          </a:p>
        </p:txBody>
      </p:sp>
    </p:spTree>
    <p:extLst>
      <p:ext uri="{BB962C8B-B14F-4D97-AF65-F5344CB8AC3E}">
        <p14:creationId xmlns:p14="http://schemas.microsoft.com/office/powerpoint/2010/main" val="336452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68300"/>
            <a:ext cx="9144000" cy="6115909"/>
          </a:xfrm>
          <a:prstGeom prst="rect">
            <a:avLst/>
          </a:prstGeom>
        </p:spPr>
      </p:pic>
    </p:spTree>
    <p:extLst>
      <p:ext uri="{BB962C8B-B14F-4D97-AF65-F5344CB8AC3E}">
        <p14:creationId xmlns:p14="http://schemas.microsoft.com/office/powerpoint/2010/main" val="21782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68300"/>
            <a:ext cx="9144000" cy="6115909"/>
          </a:xfrm>
          <a:prstGeom prst="rect">
            <a:avLst/>
          </a:prstGeom>
        </p:spPr>
      </p:pic>
    </p:spTree>
    <p:extLst>
      <p:ext uri="{BB962C8B-B14F-4D97-AF65-F5344CB8AC3E}">
        <p14:creationId xmlns:p14="http://schemas.microsoft.com/office/powerpoint/2010/main" val="43620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623" y="111283"/>
            <a:ext cx="7772400" cy="1470025"/>
          </a:xfrm>
        </p:spPr>
        <p:txBody>
          <a:bodyPr/>
          <a:lstStyle/>
          <a:p>
            <a:r>
              <a:rPr lang="en-US" dirty="0" smtClean="0"/>
              <a:t>Clarifications</a:t>
            </a:r>
            <a:endParaRPr lang="en-US" dirty="0"/>
          </a:p>
        </p:txBody>
      </p:sp>
      <p:sp>
        <p:nvSpPr>
          <p:cNvPr id="3" name="TextBox 2"/>
          <p:cNvSpPr txBox="1"/>
          <p:nvPr/>
        </p:nvSpPr>
        <p:spPr>
          <a:xfrm>
            <a:off x="740623" y="2011918"/>
            <a:ext cx="7607781" cy="2308324"/>
          </a:xfrm>
          <a:prstGeom prst="rect">
            <a:avLst/>
          </a:prstGeom>
          <a:noFill/>
        </p:spPr>
        <p:txBody>
          <a:bodyPr wrap="square" rtlCol="0">
            <a:spAutoFit/>
          </a:bodyPr>
          <a:lstStyle/>
          <a:p>
            <a:pPr marL="285750" indent="-285750">
              <a:buFont typeface="Arial"/>
              <a:buChar char="•"/>
            </a:pPr>
            <a:r>
              <a:rPr lang="en-US" dirty="0" smtClean="0"/>
              <a:t>Default filter is last 4 quarters </a:t>
            </a:r>
          </a:p>
          <a:p>
            <a:pPr marL="285750" indent="-285750">
              <a:buFont typeface="Arial"/>
              <a:buChar char="•"/>
            </a:pPr>
            <a:r>
              <a:rPr lang="en-US" dirty="0" smtClean="0"/>
              <a:t>Key metric (the 4 big numbers on top) shows the metric for the most recent month (so if you filter from Aug – Oct, it will show Oct). The date filter affects the graph because Aug – Oct will be shown on the x-axis.</a:t>
            </a:r>
          </a:p>
          <a:p>
            <a:pPr marL="285750" indent="-285750">
              <a:buFont typeface="Arial"/>
              <a:buChar char="•"/>
            </a:pPr>
            <a:r>
              <a:rPr lang="en-US" dirty="0" smtClean="0"/>
              <a:t>Data will be updated on a quarterly basis</a:t>
            </a:r>
          </a:p>
          <a:p>
            <a:pPr marL="285750" indent="-285750">
              <a:buFont typeface="Arial"/>
              <a:buChar char="•"/>
            </a:pPr>
            <a:r>
              <a:rPr lang="en-US" dirty="0" smtClean="0"/>
              <a:t>Fridge </a:t>
            </a:r>
            <a:r>
              <a:rPr lang="en-US" dirty="0" smtClean="0"/>
              <a:t>capacity </a:t>
            </a:r>
            <a:r>
              <a:rPr lang="en-US" dirty="0" smtClean="0"/>
              <a:t>charts should be simple bar </a:t>
            </a:r>
            <a:r>
              <a:rPr lang="en-US" dirty="0" smtClean="0"/>
              <a:t>graphs with line for required amount (provided yearly, doesn’t show if not provided)</a:t>
            </a: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75602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623" y="111283"/>
            <a:ext cx="7772400" cy="1470025"/>
          </a:xfrm>
        </p:spPr>
        <p:txBody>
          <a:bodyPr/>
          <a:lstStyle/>
          <a:p>
            <a:r>
              <a:rPr lang="en-US" dirty="0" smtClean="0"/>
              <a:t>UNEPI Feedback (New)</a:t>
            </a:r>
            <a:endParaRPr lang="en-US" dirty="0"/>
          </a:p>
        </p:txBody>
      </p:sp>
      <p:sp>
        <p:nvSpPr>
          <p:cNvPr id="3" name="TextBox 2"/>
          <p:cNvSpPr txBox="1"/>
          <p:nvPr/>
        </p:nvSpPr>
        <p:spPr>
          <a:xfrm>
            <a:off x="740623" y="2011918"/>
            <a:ext cx="7607781" cy="5355313"/>
          </a:xfrm>
          <a:prstGeom prst="rect">
            <a:avLst/>
          </a:prstGeom>
          <a:noFill/>
        </p:spPr>
        <p:txBody>
          <a:bodyPr wrap="square" rtlCol="0">
            <a:spAutoFit/>
          </a:bodyPr>
          <a:lstStyle/>
          <a:p>
            <a:pPr marL="285750" indent="-285750">
              <a:buFont typeface="Arial"/>
              <a:buChar char="•"/>
            </a:pPr>
            <a:r>
              <a:rPr lang="en-US" strike="sngStrike" dirty="0" smtClean="0"/>
              <a:t>Rename entire section “Fridge Coverage”</a:t>
            </a:r>
          </a:p>
          <a:p>
            <a:pPr marL="285750" indent="-285750">
              <a:buFont typeface="Arial"/>
              <a:buChar char="•"/>
            </a:pPr>
            <a:r>
              <a:rPr lang="en-US" dirty="0" smtClean="0"/>
              <a:t>Show tooltip with calculation for each major metric</a:t>
            </a:r>
          </a:p>
          <a:p>
            <a:pPr marL="285750" indent="-285750">
              <a:buFont typeface="Arial"/>
              <a:buChar char="•"/>
            </a:pPr>
            <a:r>
              <a:rPr lang="en-US" dirty="0" err="1" smtClean="0"/>
              <a:t>Jalia</a:t>
            </a:r>
            <a:r>
              <a:rPr lang="en-US" dirty="0" smtClean="0"/>
              <a:t> to update mapping </a:t>
            </a:r>
          </a:p>
          <a:p>
            <a:pPr marL="285750" indent="-285750">
              <a:buFont typeface="Arial"/>
              <a:buChar char="•"/>
            </a:pPr>
            <a:r>
              <a:rPr lang="en-US" strike="sngStrike" dirty="0" smtClean="0"/>
              <a:t>Working Status:</a:t>
            </a:r>
          </a:p>
          <a:p>
            <a:pPr marL="742950" lvl="1" indent="-285750">
              <a:buFont typeface="Arial"/>
              <a:buChar char="•"/>
            </a:pPr>
            <a:r>
              <a:rPr lang="en-US" strike="sngStrike" dirty="0" smtClean="0"/>
              <a:t>Working well is on bottom of bar graph</a:t>
            </a:r>
          </a:p>
          <a:p>
            <a:pPr marL="742950" lvl="1" indent="-285750">
              <a:buFont typeface="Arial"/>
              <a:buChar char="•"/>
            </a:pPr>
            <a:r>
              <a:rPr lang="en-US" strike="sngStrike" dirty="0" smtClean="0"/>
              <a:t>Hover to see percentage</a:t>
            </a:r>
          </a:p>
          <a:p>
            <a:pPr marL="742950" lvl="1" indent="-285750">
              <a:buFont typeface="Arial"/>
              <a:buChar char="•"/>
            </a:pPr>
            <a:r>
              <a:rPr lang="en-US" strike="sngStrike" dirty="0" smtClean="0"/>
              <a:t>Need to see absolute total as well in graph and on top bar. Logan to update graph</a:t>
            </a:r>
          </a:p>
          <a:p>
            <a:pPr marL="285750" indent="-285750">
              <a:buFont typeface="Arial"/>
              <a:buChar char="•"/>
            </a:pPr>
            <a:r>
              <a:rPr lang="en-US" strike="sngStrike" dirty="0" smtClean="0"/>
              <a:t>Remove freezer capacity</a:t>
            </a:r>
          </a:p>
          <a:p>
            <a:pPr marL="285750" indent="-285750">
              <a:buFont typeface="Arial"/>
              <a:buChar char="•"/>
            </a:pPr>
            <a:r>
              <a:rPr lang="en-US" strike="sngStrike" dirty="0" smtClean="0"/>
              <a:t>Change fridge capacity to “Available Capacity (L)” </a:t>
            </a:r>
          </a:p>
          <a:p>
            <a:pPr marL="742950" lvl="1" indent="-285750">
              <a:buFont typeface="Arial"/>
              <a:buChar char="•"/>
            </a:pPr>
            <a:r>
              <a:rPr lang="en-US" strike="sngStrike" dirty="0" smtClean="0"/>
              <a:t>Available </a:t>
            </a:r>
            <a:r>
              <a:rPr lang="en-US" strike="sngStrike" dirty="0" err="1" smtClean="0"/>
              <a:t>vs</a:t>
            </a:r>
            <a:r>
              <a:rPr lang="en-US" strike="sngStrike" dirty="0" smtClean="0"/>
              <a:t> required (stacked bar graph)</a:t>
            </a:r>
          </a:p>
          <a:p>
            <a:pPr marL="285750" indent="-285750">
              <a:buFont typeface="Arial"/>
              <a:buChar char="•"/>
            </a:pPr>
            <a:r>
              <a:rPr lang="en-US" strike="sngStrike" dirty="0" smtClean="0"/>
              <a:t>New metric (1</a:t>
            </a:r>
            <a:r>
              <a:rPr lang="en-US" strike="sngStrike" baseline="30000" dirty="0" smtClean="0"/>
              <a:t>st</a:t>
            </a:r>
            <a:r>
              <a:rPr lang="en-US" strike="sngStrike" dirty="0" smtClean="0"/>
              <a:t> on the list)</a:t>
            </a:r>
          </a:p>
          <a:p>
            <a:pPr marL="742950" lvl="1" indent="-285750">
              <a:buFont typeface="Arial"/>
              <a:buChar char="•"/>
            </a:pPr>
            <a:r>
              <a:rPr lang="en-US" strike="sngStrike" dirty="0" smtClean="0"/>
              <a:t>“Immunizing Facilities”</a:t>
            </a:r>
          </a:p>
          <a:p>
            <a:pPr marL="742950" lvl="1" indent="-285750">
              <a:buFont typeface="Arial"/>
              <a:buChar char="•"/>
            </a:pPr>
            <a:r>
              <a:rPr lang="en-US" strike="sngStrike" dirty="0" smtClean="0"/>
              <a:t>Absolute number is most helpful (but would like to show %)</a:t>
            </a:r>
          </a:p>
          <a:p>
            <a:pPr marL="285750" indent="-285750">
              <a:buFont typeface="Arial"/>
              <a:buChar char="•"/>
            </a:pPr>
            <a:r>
              <a:rPr lang="en-US" strike="sngStrike" dirty="0" smtClean="0"/>
              <a:t>Add at bottom:</a:t>
            </a:r>
          </a:p>
          <a:p>
            <a:pPr marL="742950" lvl="1" indent="-285750">
              <a:buFont typeface="Arial"/>
              <a:buChar char="•"/>
            </a:pPr>
            <a:r>
              <a:rPr lang="en-US" strike="sngStrike" dirty="0" smtClean="0"/>
              <a:t># of eligible facilities w/o fridges</a:t>
            </a:r>
          </a:p>
          <a:p>
            <a:pPr marL="1200150" lvl="2" indent="-285750">
              <a:buFont typeface="Arial"/>
              <a:buChar char="•"/>
            </a:pPr>
            <a:endParaRPr lang="en-US" dirty="0" smtClean="0"/>
          </a:p>
          <a:p>
            <a:pPr marL="742950" lvl="1"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777339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5220652"/>
              </p:ext>
            </p:extLst>
          </p:nvPr>
        </p:nvGraphicFramePr>
        <p:xfrm>
          <a:off x="146538" y="350315"/>
          <a:ext cx="8229599" cy="5364480"/>
        </p:xfrm>
        <a:graphic>
          <a:graphicData uri="http://schemas.openxmlformats.org/drawingml/2006/table">
            <a:tbl>
              <a:tblPr/>
              <a:tblGrid>
                <a:gridCol w="132650"/>
                <a:gridCol w="997527"/>
                <a:gridCol w="815692"/>
                <a:gridCol w="2171583"/>
                <a:gridCol w="4112147"/>
              </a:tblGrid>
              <a:tr h="63672">
                <a:tc>
                  <a:txBody>
                    <a:bodyPr/>
                    <a:lstStyle/>
                    <a:p>
                      <a:pPr algn="l" fontAlgn="b"/>
                      <a:r>
                        <a:rPr lang="en-US" sz="800" b="1"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Arial"/>
                        </a:rPr>
                        <a:t>Indicators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Arial"/>
                        </a:rPr>
                        <a:t>Reference files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Arial"/>
                        </a:rPr>
                        <a:t>How to calculate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Arial"/>
                        </a:rPr>
                        <a:t>Data mapping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63672">
                <a:tc>
                  <a:txBody>
                    <a:bodyPr/>
                    <a:lstStyle/>
                    <a:p>
                      <a:pPr algn="ctr" fontAlgn="b"/>
                      <a:r>
                        <a:rPr lang="en-US" sz="800" b="1" i="0" u="none" strike="noStrike">
                          <a:solidFill>
                            <a:srgbClr val="000000"/>
                          </a:solidFill>
                          <a:effectLst/>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1" i="0" u="none" strike="noStrike">
                          <a:solidFill>
                            <a:srgbClr val="000000"/>
                          </a:solidFill>
                          <a:effectLst/>
                          <a:latin typeface="Arial"/>
                        </a:rPr>
                        <a:t>Cold chain coverage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TBL_FACILITIES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(Sum of facilities with fridges/sum of all facilities)*100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Sum of facilities with fridges =&gt; TBL_INV_REF =&gt; sum of </a:t>
                      </a:r>
                      <a:r>
                        <a:rPr lang="en-US" sz="800" b="1" i="0" u="none" strike="noStrike">
                          <a:solidFill>
                            <a:srgbClr val="FF0000"/>
                          </a:solidFill>
                          <a:effectLst/>
                          <a:latin typeface="Arial"/>
                        </a:rPr>
                        <a:t>unique</a:t>
                      </a:r>
                      <a:r>
                        <a:rPr lang="en-US" sz="800" b="0" i="0" u="none" strike="noStrike">
                          <a:solidFill>
                            <a:srgbClr val="000000"/>
                          </a:solidFill>
                          <a:effectLst/>
                          <a:latin typeface="Arial"/>
                        </a:rPr>
                        <a:t> codes of Column B (ft_facility_code)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TBL_INV_REF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Sum of all facilities =&gt; TBL_FACILITIES =&gt; sum of all codes of Column A (ft_facility_code)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TBL_FACILITIES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To be able to get data by care level, I have included the mapping for care level.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Facility level =&gt; lookup value of column G in TBL_FACILITIES (ft_facility_code) and find corresponding level name in Column B of TBL_FACILITY_TYPE (ft_name)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TBL_FACILITY_TYPE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63672">
                <a:tc>
                  <a:txBody>
                    <a:bodyPr/>
                    <a:lstStyle/>
                    <a:p>
                      <a:pPr algn="ctr" fontAlgn="b"/>
                      <a:r>
                        <a:rPr lang="en-US" sz="800" b="1" i="0" u="none" strike="noStrike">
                          <a:solidFill>
                            <a:srgbClr val="000000"/>
                          </a:solidFill>
                          <a:effectLst/>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1" i="0" u="none" strike="noStrike">
                          <a:solidFill>
                            <a:srgbClr val="000000"/>
                          </a:solidFill>
                          <a:effectLst/>
                          <a:latin typeface="Arial"/>
                        </a:rPr>
                        <a:t>Working status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TBL_INV_REF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 (sum of CCE working well/total sum of CCE)*100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Sum of CCE working well =&gt; TBL_INV_REF =&gt; sum of all CCE with number (1) in column W (fi_operating_cond)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63672">
                <a:tc>
                  <a:txBody>
                    <a:bodyPr/>
                    <a:lstStyle/>
                    <a:p>
                      <a:pPr algn="ctr" fontAlgn="b"/>
                      <a:r>
                        <a:rPr lang="en-US" sz="800" b="1"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1"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(sum of CCE working but need maintenance/total sum of CCE)*100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Sum of CCE working well =&gt; TBL_INV_REF =&gt; sum of all CCE with number (2) in column W (fi_operating_cond)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(sum of CEE not working/total sum of CCE)*100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Sum of CCE working well =&gt; TBL_INV_REF =&gt; sum of all CCE with number (3) in column W (fi_operating_cond)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Total sum of CCE =&gt; TBL_INV_REF =&gt; total number of all codes in column D (ft_library_id)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TBL_FACILITIES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To be able to get data by care level, I have included the mapping for care level.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Facility level =&gt; lookup value of column G in TBL_FACILITIES (ft_facility_code) and find corresponding level name in Column B of TBL_FACILITY_TYPE (ft_name)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TBL_FACILITY_TYPE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27344">
                <a:tc>
                  <a:txBody>
                    <a:bodyPr/>
                    <a:lstStyle/>
                    <a:p>
                      <a:pPr algn="ctr" fontAlgn="b"/>
                      <a:r>
                        <a:rPr lang="en-US" sz="800" b="1" i="0" u="none" strike="noStrike">
                          <a:solidFill>
                            <a:srgbClr val="000000"/>
                          </a:solidFill>
                          <a:effectLst/>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1" i="0" u="none" strike="noStrike">
                          <a:solidFill>
                            <a:srgbClr val="000000"/>
                          </a:solidFill>
                          <a:effectLst/>
                          <a:latin typeface="Arial"/>
                        </a:rPr>
                        <a:t>Refrigerator Capacity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TBL_INV_REF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 Refrigerator capacity = Sum of refrigerator capacity of all working well + Working but needs maintenance fridges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Refrigerator capacity =&gt; TBL_INV_REF =&gt; sum of values in column O (fn_net_volume_4deg) for CCE with number (1) or (2) in Column W (fi_operating_cond)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TBL_FACILITIES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To be able to get data by care level, I have included the mapping for care level.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Facility level =&gt; lookup value of column G in TBL_FACILITIES (ft_facility_code) and find corresponding level name in Column B of TBL_FACILITY_TYPE (ft_name)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TBL_FACILITY_TYPE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63672">
                <a:tc>
                  <a:txBody>
                    <a:bodyPr/>
                    <a:lstStyle/>
                    <a:p>
                      <a:pPr algn="ctr" fontAlgn="b"/>
                      <a:r>
                        <a:rPr lang="en-US" sz="800" b="1" i="0" u="none" strike="noStrike">
                          <a:solidFill>
                            <a:srgbClr val="000000"/>
                          </a:solidFill>
                          <a:effectLst/>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1" i="0" u="none" strike="noStrike">
                          <a:solidFill>
                            <a:srgbClr val="000000"/>
                          </a:solidFill>
                          <a:effectLst/>
                          <a:latin typeface="Arial"/>
                        </a:rPr>
                        <a:t>Freezer Capacity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TBL_INV_REF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27344">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Freezer capacity = Sum of freezer capacity of all working well + Working but needs maintenance fridges and freezers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Freezer capacity =&gt; TBL_INV_REF =&gt; sum of values in column T (fn_net_volume_20deg) for CCE with number (1) or (2) in Column W (fi_operating_cond)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TBL_FACILITIES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To be able to get data by care level, I have included the mapping for care level.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Facility level =&gt; lookup value of column G in TBL_FACILITIES (ft_facility_code) and find corresponding level name in Column B of TBL_FACILITY_TYPE (ft_name)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TBL_FACILITY_TYPE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92331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Surveillance</a:t>
            </a:r>
            <a:endParaRPr lang="en-US" dirty="0"/>
          </a:p>
        </p:txBody>
      </p:sp>
    </p:spTree>
    <p:extLst>
      <p:ext uri="{BB962C8B-B14F-4D97-AF65-F5344CB8AC3E}">
        <p14:creationId xmlns:p14="http://schemas.microsoft.com/office/powerpoint/2010/main" val="336452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8859"/>
            <a:ext cx="7772400" cy="829790"/>
          </a:xfrm>
        </p:spPr>
        <p:txBody>
          <a:bodyPr/>
          <a:lstStyle/>
          <a:p>
            <a:r>
              <a:rPr lang="en-US" dirty="0" smtClean="0"/>
              <a:t>Outstanding Issues</a:t>
            </a:r>
            <a:endParaRPr lang="en-US" dirty="0"/>
          </a:p>
        </p:txBody>
      </p:sp>
      <p:sp>
        <p:nvSpPr>
          <p:cNvPr id="3" name="TextBox 2"/>
          <p:cNvSpPr txBox="1"/>
          <p:nvPr/>
        </p:nvSpPr>
        <p:spPr>
          <a:xfrm>
            <a:off x="740623" y="2011918"/>
            <a:ext cx="7607781" cy="1200329"/>
          </a:xfrm>
          <a:prstGeom prst="rect">
            <a:avLst/>
          </a:prstGeom>
          <a:noFill/>
        </p:spPr>
        <p:txBody>
          <a:bodyPr wrap="square" rtlCol="0">
            <a:spAutoFit/>
          </a:bodyPr>
          <a:lstStyle/>
          <a:p>
            <a:pPr marL="285750" indent="-285750">
              <a:buFont typeface="Arial"/>
              <a:buChar char="•"/>
            </a:pPr>
            <a:r>
              <a:rPr lang="en-US" dirty="0" smtClean="0"/>
              <a:t>Who is owning the upload process?</a:t>
            </a:r>
          </a:p>
          <a:p>
            <a:pPr marL="285750" indent="-285750">
              <a:buFont typeface="Arial"/>
              <a:buChar char="•"/>
            </a:pPr>
            <a:r>
              <a:rPr lang="en-US" dirty="0" smtClean="0"/>
              <a:t>Can we confirm that the format of every file we upload will remain the same? </a:t>
            </a:r>
          </a:p>
          <a:p>
            <a:pPr marL="285750" indent="-285750">
              <a:buFont typeface="Arial"/>
              <a:buChar char="•"/>
            </a:pPr>
            <a:r>
              <a:rPr lang="en-US" dirty="0" smtClean="0"/>
              <a:t>Do we have approval to display this data AND pull it from DHIS2?</a:t>
            </a:r>
            <a:endParaRPr lang="en-US" dirty="0"/>
          </a:p>
        </p:txBody>
      </p:sp>
    </p:spTree>
    <p:extLst>
      <p:ext uri="{BB962C8B-B14F-4D97-AF65-F5344CB8AC3E}">
        <p14:creationId xmlns:p14="http://schemas.microsoft.com/office/powerpoint/2010/main" val="2579732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68300"/>
            <a:ext cx="9144000" cy="6115909"/>
          </a:xfrm>
          <a:prstGeom prst="rect">
            <a:avLst/>
          </a:prstGeom>
        </p:spPr>
      </p:pic>
    </p:spTree>
    <p:extLst>
      <p:ext uri="{BB962C8B-B14F-4D97-AF65-F5344CB8AC3E}">
        <p14:creationId xmlns:p14="http://schemas.microsoft.com/office/powerpoint/2010/main" val="1345609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623" y="111283"/>
            <a:ext cx="7772400" cy="1470025"/>
          </a:xfrm>
        </p:spPr>
        <p:txBody>
          <a:bodyPr/>
          <a:lstStyle/>
          <a:p>
            <a:r>
              <a:rPr lang="en-US" dirty="0" smtClean="0"/>
              <a:t>Clarifications</a:t>
            </a:r>
            <a:endParaRPr lang="en-US" dirty="0"/>
          </a:p>
        </p:txBody>
      </p:sp>
      <p:sp>
        <p:nvSpPr>
          <p:cNvPr id="3" name="TextBox 2"/>
          <p:cNvSpPr txBox="1"/>
          <p:nvPr/>
        </p:nvSpPr>
        <p:spPr>
          <a:xfrm>
            <a:off x="740623" y="2011918"/>
            <a:ext cx="7607781" cy="646331"/>
          </a:xfrm>
          <a:prstGeom prst="rect">
            <a:avLst/>
          </a:prstGeom>
          <a:noFill/>
        </p:spPr>
        <p:txBody>
          <a:bodyPr wrap="square" rtlCol="0">
            <a:spAutoFit/>
          </a:bodyPr>
          <a:lstStyle/>
          <a:p>
            <a:pPr marL="285750" indent="-285750">
              <a:buFont typeface="Arial"/>
              <a:buChar char="•"/>
            </a:pPr>
            <a:r>
              <a:rPr lang="en-US" dirty="0" smtClean="0"/>
              <a:t>Default filter is current month going back 12 months</a:t>
            </a:r>
          </a:p>
          <a:p>
            <a:pPr marL="285750" indent="-285750">
              <a:buFont typeface="Arial"/>
              <a:buChar char="•"/>
            </a:pPr>
            <a:r>
              <a:rPr lang="en-US" dirty="0" smtClean="0"/>
              <a:t>Key metrics (big number Total cases) is most recent month’s total</a:t>
            </a:r>
            <a:endParaRPr lang="en-US" dirty="0"/>
          </a:p>
        </p:txBody>
      </p:sp>
    </p:spTree>
    <p:extLst>
      <p:ext uri="{BB962C8B-B14F-4D97-AF65-F5344CB8AC3E}">
        <p14:creationId xmlns:p14="http://schemas.microsoft.com/office/powerpoint/2010/main" val="1734776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623" y="111283"/>
            <a:ext cx="7772400" cy="1470025"/>
          </a:xfrm>
        </p:spPr>
        <p:txBody>
          <a:bodyPr/>
          <a:lstStyle/>
          <a:p>
            <a:r>
              <a:rPr lang="en-US" dirty="0" smtClean="0"/>
              <a:t>UNEPI Feedback (New)</a:t>
            </a:r>
            <a:endParaRPr lang="en-US" dirty="0"/>
          </a:p>
        </p:txBody>
      </p:sp>
      <p:sp>
        <p:nvSpPr>
          <p:cNvPr id="3" name="TextBox 2"/>
          <p:cNvSpPr txBox="1"/>
          <p:nvPr/>
        </p:nvSpPr>
        <p:spPr>
          <a:xfrm>
            <a:off x="740623" y="2011918"/>
            <a:ext cx="7607781" cy="646331"/>
          </a:xfrm>
          <a:prstGeom prst="rect">
            <a:avLst/>
          </a:prstGeom>
          <a:noFill/>
        </p:spPr>
        <p:txBody>
          <a:bodyPr wrap="square" rtlCol="0">
            <a:spAutoFit/>
          </a:bodyPr>
          <a:lstStyle/>
          <a:p>
            <a:pPr marL="285750" indent="-285750">
              <a:buFont typeface="Arial"/>
              <a:buChar char="•"/>
            </a:pPr>
            <a:r>
              <a:rPr lang="en-US" dirty="0" smtClean="0"/>
              <a:t>Add more metrics including NNT, AFP, AFIS </a:t>
            </a:r>
          </a:p>
          <a:p>
            <a:pPr marL="742950" lvl="1" indent="-285750">
              <a:buFont typeface="Arial"/>
              <a:buChar char="•"/>
            </a:pPr>
            <a:r>
              <a:rPr lang="en-US" dirty="0" smtClean="0"/>
              <a:t>George/ </a:t>
            </a:r>
            <a:r>
              <a:rPr lang="en-US" dirty="0" err="1" smtClean="0"/>
              <a:t>Jalia</a:t>
            </a:r>
            <a:r>
              <a:rPr lang="en-US" dirty="0" smtClean="0"/>
              <a:t> to clarify. Not scope for Phase 1</a:t>
            </a:r>
            <a:endParaRPr lang="en-US" dirty="0"/>
          </a:p>
        </p:txBody>
      </p:sp>
    </p:spTree>
    <p:extLst>
      <p:ext uri="{BB962C8B-B14F-4D97-AF65-F5344CB8AC3E}">
        <p14:creationId xmlns:p14="http://schemas.microsoft.com/office/powerpoint/2010/main" val="3363790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86074971"/>
              </p:ext>
            </p:extLst>
          </p:nvPr>
        </p:nvGraphicFramePr>
        <p:xfrm>
          <a:off x="457200" y="1188199"/>
          <a:ext cx="8229599" cy="2895600"/>
        </p:xfrm>
        <a:graphic>
          <a:graphicData uri="http://schemas.openxmlformats.org/drawingml/2006/table">
            <a:tbl>
              <a:tblPr/>
              <a:tblGrid>
                <a:gridCol w="132650"/>
                <a:gridCol w="997527"/>
                <a:gridCol w="1025847"/>
                <a:gridCol w="1961428"/>
                <a:gridCol w="4112147"/>
              </a:tblGrid>
              <a:tr h="63672">
                <a:tc>
                  <a:txBody>
                    <a:bodyPr/>
                    <a:lstStyle/>
                    <a:p>
                      <a:pPr algn="l" fontAlgn="b"/>
                      <a:r>
                        <a:rPr lang="en-US" sz="1000" b="1"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rial"/>
                        </a:rPr>
                        <a:t>Indicators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rial"/>
                        </a:rPr>
                        <a:t>Reference files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rial"/>
                        </a:rPr>
                        <a:t>How to calculate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rial"/>
                        </a:rPr>
                        <a:t>Data mapping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63672">
                <a:tc>
                  <a:txBody>
                    <a:bodyPr/>
                    <a:lstStyle/>
                    <a:p>
                      <a:pPr algn="ctr" fontAlgn="b"/>
                      <a:r>
                        <a:rPr lang="en-US" sz="1000" b="1" i="0" u="none" strike="noStrike">
                          <a:solidFill>
                            <a:srgbClr val="000000"/>
                          </a:solidFill>
                          <a:effectLst/>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solidFill>
                            <a:srgbClr val="000000"/>
                          </a:solidFill>
                          <a:effectLst/>
                          <a:latin typeface="Arial"/>
                        </a:rPr>
                        <a:t>Total Cases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Surveillance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Monthly Caseload trend for Measles per district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MEASLES=&gt;find district in column B=&gt;Find date of on-set in column D=&gt;Reporting HF column F=&gt;Cases column 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[Classify by; Positive, Negative, Missing, Indeterminate]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solidFill>
                          <a:srgbClr val="000000"/>
                        </a:solidFill>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solidFill>
                          <a:srgbClr val="000000"/>
                        </a:solidFill>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Monthly Caseload trend for Rubella per district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MEASLES=&gt;find district in column B=&gt;Find date of on-set in column D=&gt;Reporting HF column F=&gt;Cases column 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solidFill>
                          <a:srgbClr val="000000"/>
                        </a:solidFill>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[Classify by; Positive, Negative, Missing, Indeterminate]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solidFill>
                          <a:srgbClr val="000000"/>
                        </a:solidFill>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27344">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solidFill>
                          <a:srgbClr val="000000"/>
                        </a:solidFill>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Monthly Caseload trend for AFP per district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AFP cases=&gt;AFP=&gt;find district in column B=&gt;OPV doses received col D=&gt; Find date of on-set in column E=&gt;Nearest HF column F=&gt;Final cell culture results [2-Negative, 3-NPENT, Missing]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solidFill>
                          <a:srgbClr val="000000"/>
                        </a:solidFill>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Surveillance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National summary statistics: Tarnsform tabular data provided into graphs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a:rPr>
                        <a:t>Basic analysis _measles=&gt;Find tables in column A to G=&gt;Translate the data into graphical illustrations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672">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3366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Coverage</a:t>
            </a:r>
            <a:endParaRPr lang="en-US" dirty="0"/>
          </a:p>
        </p:txBody>
      </p:sp>
    </p:spTree>
    <p:extLst>
      <p:ext uri="{BB962C8B-B14F-4D97-AF65-F5344CB8AC3E}">
        <p14:creationId xmlns:p14="http://schemas.microsoft.com/office/powerpoint/2010/main" val="336452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68300"/>
            <a:ext cx="9144000" cy="6115909"/>
          </a:xfrm>
          <a:prstGeom prst="rect">
            <a:avLst/>
          </a:prstGeom>
        </p:spPr>
      </p:pic>
    </p:spTree>
    <p:extLst>
      <p:ext uri="{BB962C8B-B14F-4D97-AF65-F5344CB8AC3E}">
        <p14:creationId xmlns:p14="http://schemas.microsoft.com/office/powerpoint/2010/main" val="21782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623" y="111283"/>
            <a:ext cx="7772400" cy="1470025"/>
          </a:xfrm>
        </p:spPr>
        <p:txBody>
          <a:bodyPr/>
          <a:lstStyle/>
          <a:p>
            <a:r>
              <a:rPr lang="en-US" dirty="0" smtClean="0"/>
              <a:t>Clarifications</a:t>
            </a:r>
            <a:endParaRPr lang="en-US" dirty="0"/>
          </a:p>
        </p:txBody>
      </p:sp>
      <p:sp>
        <p:nvSpPr>
          <p:cNvPr id="3" name="TextBox 2"/>
          <p:cNvSpPr txBox="1"/>
          <p:nvPr/>
        </p:nvSpPr>
        <p:spPr>
          <a:xfrm>
            <a:off x="740623" y="2011918"/>
            <a:ext cx="7607781" cy="2862323"/>
          </a:xfrm>
          <a:prstGeom prst="rect">
            <a:avLst/>
          </a:prstGeom>
          <a:noFill/>
        </p:spPr>
        <p:txBody>
          <a:bodyPr wrap="square" rtlCol="0">
            <a:spAutoFit/>
          </a:bodyPr>
          <a:lstStyle/>
          <a:p>
            <a:pPr marL="285750" indent="-285750">
              <a:buFont typeface="Arial"/>
              <a:buChar char="•"/>
            </a:pPr>
            <a:r>
              <a:rPr lang="en-US" dirty="0" smtClean="0"/>
              <a:t>By default, we show one vaccine at a time (DPT3)</a:t>
            </a:r>
          </a:p>
          <a:p>
            <a:pPr marL="285750" indent="-285750">
              <a:buFont typeface="Arial"/>
              <a:buChar char="•"/>
            </a:pPr>
            <a:r>
              <a:rPr lang="en-US" dirty="0" smtClean="0"/>
              <a:t>Default date filter is last 3 months</a:t>
            </a:r>
          </a:p>
          <a:p>
            <a:pPr marL="285750" indent="-285750">
              <a:buFont typeface="Arial"/>
              <a:buChar char="•"/>
            </a:pPr>
            <a:r>
              <a:rPr lang="en-US" dirty="0" smtClean="0"/>
              <a:t>Red Categorization is computed for each vaccine. Average of time domain chosen</a:t>
            </a:r>
          </a:p>
          <a:p>
            <a:pPr marL="285750" indent="-285750">
              <a:buFont typeface="Arial"/>
              <a:buChar char="•"/>
            </a:pPr>
            <a:r>
              <a:rPr lang="en-US" dirty="0" smtClean="0"/>
              <a:t>Key metric (the 2 big numbers on top) shows the metric as an average across the selected months. The date filter affects the graph because Aug – Oct will be shown on the x-axis</a:t>
            </a:r>
            <a:r>
              <a:rPr lang="en-US" dirty="0" smtClean="0"/>
              <a:t>.</a:t>
            </a:r>
          </a:p>
          <a:p>
            <a:pPr marL="285750" indent="-285750">
              <a:buFont typeface="Arial"/>
              <a:buChar char="•"/>
            </a:pPr>
            <a:r>
              <a:rPr lang="en-US" dirty="0" smtClean="0"/>
              <a:t>District and national targets input manually via Admin. If not input, then they don’t show.</a:t>
            </a: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386103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623" y="111283"/>
            <a:ext cx="7772400" cy="1470025"/>
          </a:xfrm>
        </p:spPr>
        <p:txBody>
          <a:bodyPr/>
          <a:lstStyle/>
          <a:p>
            <a:r>
              <a:rPr lang="en-US" dirty="0" smtClean="0"/>
              <a:t>UNEPI Feedback (New)</a:t>
            </a:r>
            <a:endParaRPr lang="en-US" dirty="0"/>
          </a:p>
        </p:txBody>
      </p:sp>
      <p:sp>
        <p:nvSpPr>
          <p:cNvPr id="3" name="TextBox 2"/>
          <p:cNvSpPr txBox="1"/>
          <p:nvPr/>
        </p:nvSpPr>
        <p:spPr>
          <a:xfrm>
            <a:off x="740623" y="2011918"/>
            <a:ext cx="7607781" cy="2308324"/>
          </a:xfrm>
          <a:prstGeom prst="rect">
            <a:avLst/>
          </a:prstGeom>
          <a:noFill/>
        </p:spPr>
        <p:txBody>
          <a:bodyPr wrap="square" rtlCol="0">
            <a:spAutoFit/>
          </a:bodyPr>
          <a:lstStyle/>
          <a:p>
            <a:pPr marL="285750" indent="-285750">
              <a:buFont typeface="Arial"/>
              <a:buChar char="•"/>
            </a:pPr>
            <a:r>
              <a:rPr lang="en-US" dirty="0" smtClean="0"/>
              <a:t>New mapping for DHIS2 data</a:t>
            </a:r>
          </a:p>
          <a:p>
            <a:pPr marL="285750" indent="-285750">
              <a:buFont typeface="Arial"/>
              <a:buChar char="•"/>
            </a:pPr>
            <a:r>
              <a:rPr lang="en-US" strike="sngStrike" dirty="0" smtClean="0"/>
              <a:t>Coverage, Dropout, </a:t>
            </a:r>
            <a:r>
              <a:rPr lang="en-US" b="1" strike="sngStrike" dirty="0" smtClean="0"/>
              <a:t>Under-Immunized as key metrics * Vaccines to map</a:t>
            </a:r>
          </a:p>
          <a:p>
            <a:pPr marL="285750" indent="-285750">
              <a:buFont typeface="Arial"/>
              <a:buChar char="•"/>
            </a:pPr>
            <a:r>
              <a:rPr lang="en-US" b="1" strike="sngStrike" dirty="0" smtClean="0"/>
              <a:t>Need line for national and district TARGET </a:t>
            </a:r>
          </a:p>
          <a:p>
            <a:pPr marL="285750" indent="-285750">
              <a:buFont typeface="Arial"/>
              <a:buChar char="•"/>
            </a:pPr>
            <a:r>
              <a:rPr lang="en-US" strike="sngStrike" dirty="0" smtClean="0"/>
              <a:t>Change DPT to DPT-HEP-HIB</a:t>
            </a:r>
          </a:p>
          <a:p>
            <a:pPr marL="285750" indent="-285750">
              <a:buFont typeface="Arial"/>
              <a:buChar char="•"/>
            </a:pPr>
            <a:r>
              <a:rPr lang="en-US" dirty="0"/>
              <a:t>Check if data is available on DHIS2 API</a:t>
            </a:r>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339652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94245989"/>
              </p:ext>
            </p:extLst>
          </p:nvPr>
        </p:nvGraphicFramePr>
        <p:xfrm>
          <a:off x="274457" y="2308113"/>
          <a:ext cx="8229599" cy="3810000"/>
        </p:xfrm>
        <a:graphic>
          <a:graphicData uri="http://schemas.openxmlformats.org/drawingml/2006/table">
            <a:tbl>
              <a:tblPr>
                <a:tableStyleId>{5940675A-B579-460E-94D1-54222C63F5DA}</a:tableStyleId>
              </a:tblPr>
              <a:tblGrid>
                <a:gridCol w="132650"/>
                <a:gridCol w="997527"/>
                <a:gridCol w="721615"/>
                <a:gridCol w="2265660"/>
                <a:gridCol w="4112147"/>
              </a:tblGrid>
              <a:tr h="63672">
                <a:tc>
                  <a:txBody>
                    <a:bodyPr/>
                    <a:lstStyle/>
                    <a:p>
                      <a:pPr algn="l" fontAlgn="b"/>
                      <a:r>
                        <a:rPr lang="en-US" sz="1000" u="none" strike="noStrike">
                          <a:effectLst/>
                        </a:rPr>
                        <a:t> </a:t>
                      </a:r>
                      <a:endParaRPr lang="en-US" sz="1000" b="1" i="0" u="none" strike="noStrike">
                        <a:solidFill>
                          <a:srgbClr val="000000"/>
                        </a:solidFill>
                        <a:effectLst/>
                        <a:latin typeface="Arial"/>
                      </a:endParaRPr>
                    </a:p>
                  </a:txBody>
                  <a:tcPr marL="0" marR="0" marT="0" marB="0" anchor="b"/>
                </a:tc>
                <a:tc>
                  <a:txBody>
                    <a:bodyPr/>
                    <a:lstStyle/>
                    <a:p>
                      <a:pPr algn="l" fontAlgn="b"/>
                      <a:r>
                        <a:rPr lang="en-US" sz="1000" u="none" strike="noStrike" dirty="0">
                          <a:effectLst/>
                        </a:rPr>
                        <a:t>Indicators</a:t>
                      </a:r>
                      <a:endParaRPr lang="en-US" sz="1000" b="1" i="0" u="none" strike="noStrike" dirty="0">
                        <a:solidFill>
                          <a:srgbClr val="000000"/>
                        </a:solidFill>
                        <a:effectLst/>
                        <a:latin typeface="Arial"/>
                      </a:endParaRPr>
                    </a:p>
                  </a:txBody>
                  <a:tcPr marL="0" marR="0" marT="0" marB="0" anchor="b"/>
                </a:tc>
                <a:tc>
                  <a:txBody>
                    <a:bodyPr/>
                    <a:lstStyle/>
                    <a:p>
                      <a:pPr algn="l" fontAlgn="b"/>
                      <a:r>
                        <a:rPr lang="en-US" sz="1000" u="none" strike="noStrike">
                          <a:effectLst/>
                        </a:rPr>
                        <a:t>Reference files</a:t>
                      </a:r>
                      <a:endParaRPr lang="en-US" sz="1000" b="1"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How to calculate</a:t>
                      </a:r>
                      <a:endParaRPr lang="en-US" sz="1000" b="1"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Data mapping</a:t>
                      </a:r>
                      <a:endParaRPr lang="en-US" sz="1000" b="1" i="0" u="none" strike="noStrike">
                        <a:solidFill>
                          <a:srgbClr val="000000"/>
                        </a:solidFill>
                        <a:effectLst/>
                        <a:latin typeface="Arial"/>
                      </a:endParaRPr>
                    </a:p>
                  </a:txBody>
                  <a:tcPr marL="0" marR="0" marT="0" marB="0" anchor="b"/>
                </a:tc>
              </a:tr>
              <a:tr h="63672">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r>
              <a:tr h="63672">
                <a:tc>
                  <a:txBody>
                    <a:bodyPr/>
                    <a:lstStyle/>
                    <a:p>
                      <a:pPr algn="ctr" fontAlgn="b"/>
                      <a:r>
                        <a:rPr lang="en-US" sz="1000" u="none" strike="noStrike">
                          <a:effectLst/>
                        </a:rPr>
                        <a:t>1</a:t>
                      </a:r>
                      <a:endParaRPr lang="en-US" sz="1000" b="1"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Coverage</a:t>
                      </a:r>
                      <a:endParaRPr lang="en-US" sz="1000" b="1" i="0" u="none" strike="noStrike">
                        <a:solidFill>
                          <a:srgbClr val="000000"/>
                        </a:solidFill>
                        <a:effectLst/>
                        <a:latin typeface="Arial"/>
                      </a:endParaRPr>
                    </a:p>
                  </a:txBody>
                  <a:tcPr marL="0" marR="0" marT="0" marB="0" anchor="b"/>
                </a:tc>
                <a:tc>
                  <a:txBody>
                    <a:bodyPr/>
                    <a:lstStyle/>
                    <a:p>
                      <a:pPr algn="l" fontAlgn="b"/>
                      <a:r>
                        <a:rPr lang="en-US" sz="1000" u="none" strike="noStrike" dirty="0">
                          <a:effectLst/>
                        </a:rPr>
                        <a:t>Coverage</a:t>
                      </a:r>
                      <a:endParaRPr lang="en-US" sz="1000" b="0" i="0" u="none" strike="noStrike" dirty="0">
                        <a:solidFill>
                          <a:srgbClr val="000000"/>
                        </a:solidFill>
                        <a:effectLst/>
                        <a:latin typeface="Arial"/>
                      </a:endParaRPr>
                    </a:p>
                  </a:txBody>
                  <a:tcPr marL="0" marR="0" marT="0" marB="0" anchor="b"/>
                </a:tc>
                <a:tc>
                  <a:txBody>
                    <a:bodyPr/>
                    <a:lstStyle/>
                    <a:p>
                      <a:pPr algn="l" fontAlgn="b"/>
                      <a:r>
                        <a:rPr lang="en-US" sz="1000" u="none" strike="noStrike">
                          <a:effectLst/>
                        </a:rPr>
                        <a:t>* % listed by month by district for a given vaccine</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Coverage workbook =&gt; sheets listed by month/ year =&gt; Column G, J, R, W, AD, AM, AX, </a:t>
                      </a:r>
                      <a:endParaRPr lang="en-US" sz="1000" b="0" i="0" u="none" strike="noStrike">
                        <a:solidFill>
                          <a:srgbClr val="000000"/>
                        </a:solidFill>
                        <a:effectLst/>
                        <a:latin typeface="Arial"/>
                      </a:endParaRPr>
                    </a:p>
                  </a:txBody>
                  <a:tcPr marL="0" marR="0" marT="0" marB="0" anchor="b"/>
                </a:tc>
              </a:tr>
              <a:tr h="63672">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r>
              <a:tr h="63672">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BCG, Measles, OPV3, DPT3, PCV, TT - Pregnant, TT - Not Pregnant</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r>
              <a:tr h="63672">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r>
              <a:tr h="0">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r>
              <a:tr h="63672">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r>
              <a:tr h="63672">
                <a:tc>
                  <a:txBody>
                    <a:bodyPr/>
                    <a:lstStyle/>
                    <a:p>
                      <a:pPr algn="ctr" fontAlgn="b"/>
                      <a:r>
                        <a:rPr lang="en-US" sz="1000" u="none" strike="noStrike">
                          <a:effectLst/>
                        </a:rPr>
                        <a:t>2</a:t>
                      </a:r>
                      <a:endParaRPr lang="en-US" sz="1000" b="1"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Drop-Out Rate</a:t>
                      </a:r>
                      <a:endParaRPr lang="en-US" sz="1000" b="1"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r>
              <a:tr h="127344">
                <a:tc>
                  <a:txBody>
                    <a:bodyPr/>
                    <a:lstStyle/>
                    <a:p>
                      <a:pPr algn="ctr" fontAlgn="b"/>
                      <a:r>
                        <a:rPr lang="en-US" sz="1000" u="none" strike="noStrike">
                          <a:effectLst/>
                        </a:rPr>
                        <a:t> </a:t>
                      </a:r>
                      <a:endParaRPr lang="en-US" sz="1000" b="1"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1"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Coverage</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Drop out rate listed by district by month (some vaccines don't have a listed drop out rate, so if the vaccine is selected the metric will be "n/a")</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Coverage workbook =&gt; sheets listed by month/ year =&gt; Column L, Y, AO, AZ</a:t>
                      </a:r>
                      <a:endParaRPr lang="en-US" sz="1000" b="0" i="0" u="none" strike="noStrike">
                        <a:solidFill>
                          <a:srgbClr val="000000"/>
                        </a:solidFill>
                        <a:effectLst/>
                        <a:latin typeface="Arial"/>
                      </a:endParaRPr>
                    </a:p>
                  </a:txBody>
                  <a:tcPr marL="0" marR="0" marT="0" marB="0" anchor="b"/>
                </a:tc>
              </a:tr>
              <a:tr h="63672">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r>
              <a:tr h="63672">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endParaRPr lang="en-US" sz="1000" b="0" i="0" u="none" strike="noStrike">
                        <a:solidFill>
                          <a:srgbClr val="000000"/>
                        </a:solidFill>
                        <a:effectLst/>
                        <a:latin typeface="Arial"/>
                      </a:endParaRPr>
                    </a:p>
                  </a:txBody>
                  <a:tcPr marL="0" marR="0" marT="0" marB="0" anchor="b"/>
                </a:tc>
              </a:tr>
              <a:tr h="63672">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r>
              <a:tr h="191016">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BCG and Measles have same drop out rate</a:t>
                      </a:r>
                      <a:br>
                        <a:rPr lang="en-US" sz="1000" u="none" strike="noStrike">
                          <a:effectLst/>
                        </a:rPr>
                      </a:br>
                      <a:r>
                        <a:rPr lang="en-US" sz="1000" u="none" strike="noStrike">
                          <a:effectLst/>
                        </a:rPr>
                        <a:t>* Polio doesn't have drop out rate</a:t>
                      </a:r>
                      <a:br>
                        <a:rPr lang="en-US" sz="1000" u="none" strike="noStrike">
                          <a:effectLst/>
                        </a:rPr>
                      </a:br>
                      <a:r>
                        <a:rPr lang="en-US" sz="1000" u="none" strike="noStrike">
                          <a:effectLst/>
                        </a:rPr>
                        <a:t>* PCV doesn't have drop out rate</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dirty="0">
                          <a:effectLst/>
                        </a:rPr>
                        <a:t>* BCG and Measles have same drop out rate</a:t>
                      </a:r>
                      <a:br>
                        <a:rPr lang="en-US" sz="1000" u="none" strike="noStrike" dirty="0">
                          <a:effectLst/>
                        </a:rPr>
                      </a:br>
                      <a:r>
                        <a:rPr lang="en-US" sz="1000" u="none" strike="noStrike" dirty="0">
                          <a:effectLst/>
                        </a:rPr>
                        <a:t>* Polio doesn't have drop out rate</a:t>
                      </a:r>
                      <a:br>
                        <a:rPr lang="en-US" sz="1000" u="none" strike="noStrike" dirty="0">
                          <a:effectLst/>
                        </a:rPr>
                      </a:br>
                      <a:r>
                        <a:rPr lang="en-US" sz="1000" u="none" strike="noStrike" dirty="0">
                          <a:effectLst/>
                        </a:rPr>
                        <a:t>* PCV doesn't have drop out rate</a:t>
                      </a:r>
                      <a:endParaRPr lang="en-US" sz="1000" b="0" i="0" u="none" strike="noStrike" dirty="0">
                        <a:solidFill>
                          <a:srgbClr val="000000"/>
                        </a:solidFill>
                        <a:effectLst/>
                        <a:latin typeface="Arial"/>
                      </a:endParaRPr>
                    </a:p>
                  </a:txBody>
                  <a:tcPr marL="0" marR="0" marT="0" marB="0" anchor="b"/>
                </a:tc>
              </a:tr>
              <a:tr h="63672">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r>
              <a:tr h="63672">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a:endParaRPr>
                    </a:p>
                  </a:txBody>
                  <a:tcPr marL="0" marR="0" marT="0"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a:endParaRPr>
                    </a:p>
                  </a:txBody>
                  <a:tcPr marL="0" marR="0" marT="0" marB="0" anchor="b"/>
                </a:tc>
              </a:tr>
            </a:tbl>
          </a:graphicData>
        </a:graphic>
      </p:graphicFrame>
    </p:spTree>
    <p:extLst>
      <p:ext uri="{BB962C8B-B14F-4D97-AF65-F5344CB8AC3E}">
        <p14:creationId xmlns:p14="http://schemas.microsoft.com/office/powerpoint/2010/main" val="267163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Stock Management</a:t>
            </a:r>
            <a:endParaRPr lang="en-US" dirty="0"/>
          </a:p>
        </p:txBody>
      </p:sp>
    </p:spTree>
    <p:extLst>
      <p:ext uri="{BB962C8B-B14F-4D97-AF65-F5344CB8AC3E}">
        <p14:creationId xmlns:p14="http://schemas.microsoft.com/office/powerpoint/2010/main" val="336452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68300"/>
            <a:ext cx="9144000" cy="6115909"/>
          </a:xfrm>
          <a:prstGeom prst="rect">
            <a:avLst/>
          </a:prstGeom>
        </p:spPr>
      </p:pic>
    </p:spTree>
    <p:extLst>
      <p:ext uri="{BB962C8B-B14F-4D97-AF65-F5344CB8AC3E}">
        <p14:creationId xmlns:p14="http://schemas.microsoft.com/office/powerpoint/2010/main" val="217820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TotalTime>
  <Words>1789</Words>
  <Application>Microsoft Macintosh PowerPoint</Application>
  <PresentationFormat>On-screen Show (4:3)</PresentationFormat>
  <Paragraphs>442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UNEPI Dashboard Project Spec</vt:lpstr>
      <vt:lpstr>Outstanding Issues</vt:lpstr>
      <vt:lpstr>Coverage</vt:lpstr>
      <vt:lpstr>PowerPoint Presentation</vt:lpstr>
      <vt:lpstr>Clarifications</vt:lpstr>
      <vt:lpstr>UNEPI Feedback (New)</vt:lpstr>
      <vt:lpstr>PowerPoint Presentation</vt:lpstr>
      <vt:lpstr>Stock Management</vt:lpstr>
      <vt:lpstr>PowerPoint Presentation</vt:lpstr>
      <vt:lpstr>Clarifications</vt:lpstr>
      <vt:lpstr>UNEPI Feedback (New)</vt:lpstr>
      <vt:lpstr>PowerPoint Presentation</vt:lpstr>
      <vt:lpstr>Cold Chain / Fridge Coverage</vt:lpstr>
      <vt:lpstr>PowerPoint Presentation</vt:lpstr>
      <vt:lpstr>PowerPoint Presentation</vt:lpstr>
      <vt:lpstr>Clarifications</vt:lpstr>
      <vt:lpstr>UNEPI Feedback (New)</vt:lpstr>
      <vt:lpstr>PowerPoint Presentation</vt:lpstr>
      <vt:lpstr>Surveillance</vt:lpstr>
      <vt:lpstr>PowerPoint Presentation</vt:lpstr>
      <vt:lpstr>Clarifications</vt:lpstr>
      <vt:lpstr>UNEPI Feedback (New)</vt:lpstr>
      <vt:lpstr>PowerPoint Presentation</vt:lpstr>
    </vt:vector>
  </TitlesOfParts>
  <Company>Deloitte Consulting LLP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UNEPI Dashboard</dc:title>
  <dc:creator>Logan Smith</dc:creator>
  <cp:lastModifiedBy>Logan Smith</cp:lastModifiedBy>
  <cp:revision>29</cp:revision>
  <dcterms:created xsi:type="dcterms:W3CDTF">2016-02-03T07:48:42Z</dcterms:created>
  <dcterms:modified xsi:type="dcterms:W3CDTF">2016-02-23T09:18:06Z</dcterms:modified>
</cp:coreProperties>
</file>