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32"/>
  </p:notesMasterIdLst>
  <p:sldIdLst>
    <p:sldId id="256" r:id="rId4"/>
    <p:sldId id="257" r:id="rId5"/>
    <p:sldId id="262" r:id="rId6"/>
    <p:sldId id="263" r:id="rId7"/>
    <p:sldId id="268" r:id="rId8"/>
    <p:sldId id="269" r:id="rId9"/>
    <p:sldId id="270" r:id="rId10"/>
    <p:sldId id="285" r:id="rId11"/>
    <p:sldId id="271" r:id="rId12"/>
    <p:sldId id="276" r:id="rId13"/>
    <p:sldId id="273" r:id="rId14"/>
    <p:sldId id="272" r:id="rId15"/>
    <p:sldId id="274" r:id="rId16"/>
    <p:sldId id="277" r:id="rId17"/>
    <p:sldId id="286" r:id="rId18"/>
    <p:sldId id="288" r:id="rId19"/>
    <p:sldId id="287" r:id="rId20"/>
    <p:sldId id="279" r:id="rId21"/>
    <p:sldId id="275" r:id="rId22"/>
    <p:sldId id="278" r:id="rId23"/>
    <p:sldId id="280" r:id="rId24"/>
    <p:sldId id="281" r:id="rId25"/>
    <p:sldId id="289" r:id="rId26"/>
    <p:sldId id="290" r:id="rId27"/>
    <p:sldId id="291" r:id="rId28"/>
    <p:sldId id="292" r:id="rId29"/>
    <p:sldId id="284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C85FC-E346-45BB-9E2F-338D9F8CDDA9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6EA22105-1EA0-46F9-922A-1A923C870550}">
      <dgm:prSet/>
      <dgm:spPr/>
      <dgm:t>
        <a:bodyPr/>
        <a:lstStyle/>
        <a:p>
          <a:r>
            <a:rPr lang="fr-FR" dirty="0"/>
            <a:t>Table des Matières</a:t>
          </a:r>
        </a:p>
      </dgm:t>
    </dgm:pt>
    <dgm:pt modelId="{BF255800-7F6C-42DE-9848-3EA7817AD8DD}" type="parTrans" cxnId="{EEC7D24E-03DE-4258-87C5-72203667DE14}">
      <dgm:prSet/>
      <dgm:spPr/>
      <dgm:t>
        <a:bodyPr/>
        <a:lstStyle/>
        <a:p>
          <a:endParaRPr lang="fr-FR"/>
        </a:p>
      </dgm:t>
    </dgm:pt>
    <dgm:pt modelId="{D171AC81-EBFE-4C95-8A54-37C8C4D2E51A}" type="sibTrans" cxnId="{EEC7D24E-03DE-4258-87C5-72203667DE14}">
      <dgm:prSet/>
      <dgm:spPr/>
      <dgm:t>
        <a:bodyPr/>
        <a:lstStyle/>
        <a:p>
          <a:endParaRPr lang="fr-FR"/>
        </a:p>
      </dgm:t>
    </dgm:pt>
    <dgm:pt modelId="{950C90CB-C734-4237-916B-AE1073E22D0D}" type="pres">
      <dgm:prSet presAssocID="{B3FC85FC-E346-45BB-9E2F-338D9F8CDDA9}" presName="linear" presStyleCnt="0">
        <dgm:presLayoutVars>
          <dgm:animLvl val="lvl"/>
          <dgm:resizeHandles val="exact"/>
        </dgm:presLayoutVars>
      </dgm:prSet>
      <dgm:spPr/>
    </dgm:pt>
    <dgm:pt modelId="{84ACA01D-0A29-4E7D-A38E-028A3587AB8D}" type="pres">
      <dgm:prSet presAssocID="{6EA22105-1EA0-46F9-922A-1A923C870550}" presName="parentText" presStyleLbl="node1" presStyleIdx="0" presStyleCnt="1" custScaleY="105223">
        <dgm:presLayoutVars>
          <dgm:chMax val="0"/>
          <dgm:bulletEnabled val="1"/>
        </dgm:presLayoutVars>
      </dgm:prSet>
      <dgm:spPr/>
    </dgm:pt>
  </dgm:ptLst>
  <dgm:cxnLst>
    <dgm:cxn modelId="{CFD9E427-0A07-4D44-B877-E7C4865A52F8}" type="presOf" srcId="{6EA22105-1EA0-46F9-922A-1A923C870550}" destId="{84ACA01D-0A29-4E7D-A38E-028A3587AB8D}" srcOrd="0" destOrd="0" presId="urn:microsoft.com/office/officeart/2005/8/layout/vList2"/>
    <dgm:cxn modelId="{E0FD6266-A1D4-402B-B9D3-2C124C392419}" type="presOf" srcId="{B3FC85FC-E346-45BB-9E2F-338D9F8CDDA9}" destId="{950C90CB-C734-4237-916B-AE1073E22D0D}" srcOrd="0" destOrd="0" presId="urn:microsoft.com/office/officeart/2005/8/layout/vList2"/>
    <dgm:cxn modelId="{EEC7D24E-03DE-4258-87C5-72203667DE14}" srcId="{B3FC85FC-E346-45BB-9E2F-338D9F8CDDA9}" destId="{6EA22105-1EA0-46F9-922A-1A923C870550}" srcOrd="0" destOrd="0" parTransId="{BF255800-7F6C-42DE-9848-3EA7817AD8DD}" sibTransId="{D171AC81-EBFE-4C95-8A54-37C8C4D2E51A}"/>
    <dgm:cxn modelId="{4F1B42C3-26C0-4569-B452-FA50F1115819}" type="presParOf" srcId="{950C90CB-C734-4237-916B-AE1073E22D0D}" destId="{84ACA01D-0A29-4E7D-A38E-028A3587AB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FC85FC-E346-45BB-9E2F-338D9F8CDDA9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6EA22105-1EA0-46F9-922A-1A923C870550}">
      <dgm:prSet custT="1"/>
      <dgm:spPr/>
      <dgm:t>
        <a:bodyPr/>
        <a:lstStyle/>
        <a:p>
          <a:pPr>
            <a:buClr>
              <a:srgbClr val="9F0937"/>
            </a:buClr>
            <a:buFont typeface="+mj-lt"/>
            <a:buAutoNum type="romanUcPeriod"/>
          </a:pPr>
          <a:r>
            <a:rPr lang="fr-FR" sz="4000" dirty="0"/>
            <a:t>Contexte</a:t>
          </a:r>
        </a:p>
      </dgm:t>
    </dgm:pt>
    <dgm:pt modelId="{BF255800-7F6C-42DE-9848-3EA7817AD8DD}" type="parTrans" cxnId="{EEC7D24E-03DE-4258-87C5-72203667DE14}">
      <dgm:prSet/>
      <dgm:spPr/>
      <dgm:t>
        <a:bodyPr/>
        <a:lstStyle/>
        <a:p>
          <a:endParaRPr lang="fr-FR"/>
        </a:p>
      </dgm:t>
    </dgm:pt>
    <dgm:pt modelId="{D171AC81-EBFE-4C95-8A54-37C8C4D2E51A}" type="sibTrans" cxnId="{EEC7D24E-03DE-4258-87C5-72203667DE14}">
      <dgm:prSet/>
      <dgm:spPr/>
      <dgm:t>
        <a:bodyPr/>
        <a:lstStyle/>
        <a:p>
          <a:endParaRPr lang="fr-FR"/>
        </a:p>
      </dgm:t>
    </dgm:pt>
    <dgm:pt modelId="{950C90CB-C734-4237-916B-AE1073E22D0D}" type="pres">
      <dgm:prSet presAssocID="{B3FC85FC-E346-45BB-9E2F-338D9F8CDDA9}" presName="linear" presStyleCnt="0">
        <dgm:presLayoutVars>
          <dgm:animLvl val="lvl"/>
          <dgm:resizeHandles val="exact"/>
        </dgm:presLayoutVars>
      </dgm:prSet>
      <dgm:spPr/>
    </dgm:pt>
    <dgm:pt modelId="{84ACA01D-0A29-4E7D-A38E-028A3587AB8D}" type="pres">
      <dgm:prSet presAssocID="{6EA22105-1EA0-46F9-922A-1A923C870550}" presName="parentText" presStyleLbl="node1" presStyleIdx="0" presStyleCnt="1" custScaleX="103027" custScaleY="190561">
        <dgm:presLayoutVars>
          <dgm:chMax val="0"/>
          <dgm:bulletEnabled val="1"/>
        </dgm:presLayoutVars>
      </dgm:prSet>
      <dgm:spPr/>
    </dgm:pt>
  </dgm:ptLst>
  <dgm:cxnLst>
    <dgm:cxn modelId="{CFD9E427-0A07-4D44-B877-E7C4865A52F8}" type="presOf" srcId="{6EA22105-1EA0-46F9-922A-1A923C870550}" destId="{84ACA01D-0A29-4E7D-A38E-028A3587AB8D}" srcOrd="0" destOrd="0" presId="urn:microsoft.com/office/officeart/2005/8/layout/vList2"/>
    <dgm:cxn modelId="{E0FD6266-A1D4-402B-B9D3-2C124C392419}" type="presOf" srcId="{B3FC85FC-E346-45BB-9E2F-338D9F8CDDA9}" destId="{950C90CB-C734-4237-916B-AE1073E22D0D}" srcOrd="0" destOrd="0" presId="urn:microsoft.com/office/officeart/2005/8/layout/vList2"/>
    <dgm:cxn modelId="{EEC7D24E-03DE-4258-87C5-72203667DE14}" srcId="{B3FC85FC-E346-45BB-9E2F-338D9F8CDDA9}" destId="{6EA22105-1EA0-46F9-922A-1A923C870550}" srcOrd="0" destOrd="0" parTransId="{BF255800-7F6C-42DE-9848-3EA7817AD8DD}" sibTransId="{D171AC81-EBFE-4C95-8A54-37C8C4D2E51A}"/>
    <dgm:cxn modelId="{4F1B42C3-26C0-4569-B452-FA50F1115819}" type="presParOf" srcId="{950C90CB-C734-4237-916B-AE1073E22D0D}" destId="{84ACA01D-0A29-4E7D-A38E-028A3587AB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FC85FC-E346-45BB-9E2F-338D9F8CDDA9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6EA22105-1EA0-46F9-922A-1A923C870550}">
      <dgm:prSet custT="1"/>
      <dgm:spPr/>
      <dgm:t>
        <a:bodyPr/>
        <a:lstStyle/>
        <a:p>
          <a:pPr>
            <a:buClr>
              <a:srgbClr val="9F0937"/>
            </a:buClr>
            <a:buFont typeface="+mj-lt"/>
            <a:buAutoNum type="romanUcPeriod"/>
          </a:pPr>
          <a:r>
            <a:rPr lang="fr-FR" sz="4000" dirty="0"/>
            <a:t> Objectifs</a:t>
          </a:r>
        </a:p>
      </dgm:t>
    </dgm:pt>
    <dgm:pt modelId="{BF255800-7F6C-42DE-9848-3EA7817AD8DD}" type="parTrans" cxnId="{EEC7D24E-03DE-4258-87C5-72203667DE14}">
      <dgm:prSet/>
      <dgm:spPr/>
      <dgm:t>
        <a:bodyPr/>
        <a:lstStyle/>
        <a:p>
          <a:endParaRPr lang="fr-FR"/>
        </a:p>
      </dgm:t>
    </dgm:pt>
    <dgm:pt modelId="{D171AC81-EBFE-4C95-8A54-37C8C4D2E51A}" type="sibTrans" cxnId="{EEC7D24E-03DE-4258-87C5-72203667DE14}">
      <dgm:prSet/>
      <dgm:spPr/>
      <dgm:t>
        <a:bodyPr/>
        <a:lstStyle/>
        <a:p>
          <a:endParaRPr lang="fr-FR"/>
        </a:p>
      </dgm:t>
    </dgm:pt>
    <dgm:pt modelId="{950C90CB-C734-4237-916B-AE1073E22D0D}" type="pres">
      <dgm:prSet presAssocID="{B3FC85FC-E346-45BB-9E2F-338D9F8CDDA9}" presName="linear" presStyleCnt="0">
        <dgm:presLayoutVars>
          <dgm:animLvl val="lvl"/>
          <dgm:resizeHandles val="exact"/>
        </dgm:presLayoutVars>
      </dgm:prSet>
      <dgm:spPr/>
    </dgm:pt>
    <dgm:pt modelId="{84ACA01D-0A29-4E7D-A38E-028A3587AB8D}" type="pres">
      <dgm:prSet presAssocID="{6EA22105-1EA0-46F9-922A-1A923C870550}" presName="parentText" presStyleLbl="node1" presStyleIdx="0" presStyleCnt="1" custScaleX="103027" custScaleY="190561" custLinFactNeighborX="2094" custLinFactNeighborY="-18400">
        <dgm:presLayoutVars>
          <dgm:chMax val="0"/>
          <dgm:bulletEnabled val="1"/>
        </dgm:presLayoutVars>
      </dgm:prSet>
      <dgm:spPr/>
    </dgm:pt>
  </dgm:ptLst>
  <dgm:cxnLst>
    <dgm:cxn modelId="{CFD9E427-0A07-4D44-B877-E7C4865A52F8}" type="presOf" srcId="{6EA22105-1EA0-46F9-922A-1A923C870550}" destId="{84ACA01D-0A29-4E7D-A38E-028A3587AB8D}" srcOrd="0" destOrd="0" presId="urn:microsoft.com/office/officeart/2005/8/layout/vList2"/>
    <dgm:cxn modelId="{E0FD6266-A1D4-402B-B9D3-2C124C392419}" type="presOf" srcId="{B3FC85FC-E346-45BB-9E2F-338D9F8CDDA9}" destId="{950C90CB-C734-4237-916B-AE1073E22D0D}" srcOrd="0" destOrd="0" presId="urn:microsoft.com/office/officeart/2005/8/layout/vList2"/>
    <dgm:cxn modelId="{EEC7D24E-03DE-4258-87C5-72203667DE14}" srcId="{B3FC85FC-E346-45BB-9E2F-338D9F8CDDA9}" destId="{6EA22105-1EA0-46F9-922A-1A923C870550}" srcOrd="0" destOrd="0" parTransId="{BF255800-7F6C-42DE-9848-3EA7817AD8DD}" sibTransId="{D171AC81-EBFE-4C95-8A54-37C8C4D2E51A}"/>
    <dgm:cxn modelId="{4F1B42C3-26C0-4569-B452-FA50F1115819}" type="presParOf" srcId="{950C90CB-C734-4237-916B-AE1073E22D0D}" destId="{84ACA01D-0A29-4E7D-A38E-028A3587AB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C85FC-E346-45BB-9E2F-338D9F8CDDA9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6EA22105-1EA0-46F9-922A-1A923C870550}">
      <dgm:prSet custT="1"/>
      <dgm:spPr/>
      <dgm:t>
        <a:bodyPr/>
        <a:lstStyle/>
        <a:p>
          <a:pPr rtl="0"/>
          <a:r>
            <a:rPr lang="fr-FR" sz="7200" dirty="0"/>
            <a:t>     Simulation</a:t>
          </a:r>
        </a:p>
      </dgm:t>
    </dgm:pt>
    <dgm:pt modelId="{BF255800-7F6C-42DE-9848-3EA7817AD8DD}" type="parTrans" cxnId="{EEC7D24E-03DE-4258-87C5-72203667DE14}">
      <dgm:prSet/>
      <dgm:spPr/>
      <dgm:t>
        <a:bodyPr/>
        <a:lstStyle/>
        <a:p>
          <a:pPr rtl="0"/>
          <a:endParaRPr lang="fr-FR"/>
        </a:p>
      </dgm:t>
    </dgm:pt>
    <dgm:pt modelId="{D171AC81-EBFE-4C95-8A54-37C8C4D2E51A}" type="sibTrans" cxnId="{EEC7D24E-03DE-4258-87C5-72203667DE14}">
      <dgm:prSet/>
      <dgm:spPr/>
      <dgm:t>
        <a:bodyPr/>
        <a:lstStyle/>
        <a:p>
          <a:pPr rtl="0"/>
          <a:endParaRPr lang="fr-FR"/>
        </a:p>
      </dgm:t>
    </dgm:pt>
    <dgm:pt modelId="{950C90CB-C734-4237-916B-AE1073E22D0D}" type="pres">
      <dgm:prSet presAssocID="{B3FC85FC-E346-45BB-9E2F-338D9F8CDDA9}" presName="linear" presStyleCnt="0">
        <dgm:presLayoutVars>
          <dgm:animLvl val="lvl"/>
          <dgm:resizeHandles val="exact"/>
        </dgm:presLayoutVars>
      </dgm:prSet>
      <dgm:spPr/>
    </dgm:pt>
    <dgm:pt modelId="{84ACA01D-0A29-4E7D-A38E-028A3587AB8D}" type="pres">
      <dgm:prSet presAssocID="{6EA22105-1EA0-46F9-922A-1A923C870550}" presName="parentText" presStyleLbl="node1" presStyleIdx="0" presStyleCnt="1" custScaleX="100000" custScaleY="319229">
        <dgm:presLayoutVars>
          <dgm:chMax val="0"/>
          <dgm:bulletEnabled val="1"/>
        </dgm:presLayoutVars>
      </dgm:prSet>
      <dgm:spPr/>
    </dgm:pt>
  </dgm:ptLst>
  <dgm:cxnLst>
    <dgm:cxn modelId="{CFD9E427-0A07-4D44-B877-E7C4865A52F8}" type="presOf" srcId="{6EA22105-1EA0-46F9-922A-1A923C870550}" destId="{84ACA01D-0A29-4E7D-A38E-028A3587AB8D}" srcOrd="0" destOrd="0" presId="urn:microsoft.com/office/officeart/2005/8/layout/vList2"/>
    <dgm:cxn modelId="{E0FD6266-A1D4-402B-B9D3-2C124C392419}" type="presOf" srcId="{B3FC85FC-E346-45BB-9E2F-338D9F8CDDA9}" destId="{950C90CB-C734-4237-916B-AE1073E22D0D}" srcOrd="0" destOrd="0" presId="urn:microsoft.com/office/officeart/2005/8/layout/vList2"/>
    <dgm:cxn modelId="{EEC7D24E-03DE-4258-87C5-72203667DE14}" srcId="{B3FC85FC-E346-45BB-9E2F-338D9F8CDDA9}" destId="{6EA22105-1EA0-46F9-922A-1A923C870550}" srcOrd="0" destOrd="0" parTransId="{BF255800-7F6C-42DE-9848-3EA7817AD8DD}" sibTransId="{D171AC81-EBFE-4C95-8A54-37C8C4D2E51A}"/>
    <dgm:cxn modelId="{4F1B42C3-26C0-4569-B452-FA50F1115819}" type="presParOf" srcId="{950C90CB-C734-4237-916B-AE1073E22D0D}" destId="{84ACA01D-0A29-4E7D-A38E-028A3587AB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CA01D-0A29-4E7D-A38E-028A3587AB8D}">
      <dsp:nvSpPr>
        <dsp:cNvPr id="0" name=""/>
        <dsp:cNvSpPr/>
      </dsp:nvSpPr>
      <dsp:spPr>
        <a:xfrm>
          <a:off x="0" y="158206"/>
          <a:ext cx="3277772" cy="73866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Table des Matières</a:t>
          </a:r>
        </a:p>
      </dsp:txBody>
      <dsp:txXfrm>
        <a:off x="36059" y="194265"/>
        <a:ext cx="3205654" cy="666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CA01D-0A29-4E7D-A38E-028A3587AB8D}">
      <dsp:nvSpPr>
        <dsp:cNvPr id="0" name=""/>
        <dsp:cNvSpPr/>
      </dsp:nvSpPr>
      <dsp:spPr>
        <a:xfrm>
          <a:off x="0" y="782"/>
          <a:ext cx="2534529" cy="800294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9F0937"/>
            </a:buClr>
            <a:buFont typeface="+mj-lt"/>
            <a:buNone/>
          </a:pPr>
          <a:r>
            <a:rPr lang="fr-FR" sz="4000" kern="1200" dirty="0"/>
            <a:t>Contexte</a:t>
          </a:r>
        </a:p>
      </dsp:txBody>
      <dsp:txXfrm>
        <a:off x="39067" y="39849"/>
        <a:ext cx="2456395" cy="722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CA01D-0A29-4E7D-A38E-028A3587AB8D}">
      <dsp:nvSpPr>
        <dsp:cNvPr id="0" name=""/>
        <dsp:cNvSpPr/>
      </dsp:nvSpPr>
      <dsp:spPr>
        <a:xfrm>
          <a:off x="0" y="0"/>
          <a:ext cx="2534529" cy="800294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9F0937"/>
            </a:buClr>
            <a:buFont typeface="+mj-lt"/>
            <a:buNone/>
          </a:pPr>
          <a:r>
            <a:rPr lang="fr-FR" sz="4000" kern="1200" dirty="0"/>
            <a:t> Objectifs</a:t>
          </a:r>
        </a:p>
      </dsp:txBody>
      <dsp:txXfrm>
        <a:off x="39067" y="39067"/>
        <a:ext cx="2456395" cy="722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CA01D-0A29-4E7D-A38E-028A3587AB8D}">
      <dsp:nvSpPr>
        <dsp:cNvPr id="0" name=""/>
        <dsp:cNvSpPr/>
      </dsp:nvSpPr>
      <dsp:spPr>
        <a:xfrm>
          <a:off x="0" y="55487"/>
          <a:ext cx="6699180" cy="220148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l" defTabSz="3200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200" kern="1200" dirty="0"/>
            <a:t>     Simulation</a:t>
          </a:r>
        </a:p>
      </dsp:txBody>
      <dsp:txXfrm>
        <a:off x="107468" y="162955"/>
        <a:ext cx="6484244" cy="1986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7230C-4A68-43AA-9815-3CFEB0DCA844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9BC70-D4B5-4BF9-B476-BD49688F0E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8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CC58C-CD28-450F-AEF3-724358D77D6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4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3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30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11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59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43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92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062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000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664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421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77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341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1595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42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650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10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65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85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14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38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11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7284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44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35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10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9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39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1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231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60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85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71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27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28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9795-23B0-4882-9174-E909217DC97D}" type="datetimeFigureOut">
              <a:rPr lang="fr-FR" smtClean="0"/>
              <a:t>28/05/2019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536CFD-9774-444A-91E0-8D25DFEE7C5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8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6E12AF-AAA4-45D3-827E-1C78F76F184C}"/>
              </a:ext>
            </a:extLst>
          </p:cNvPr>
          <p:cNvSpPr txBox="1"/>
          <p:nvPr/>
        </p:nvSpPr>
        <p:spPr>
          <a:xfrm>
            <a:off x="2470398" y="2240586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Century Gothic" panose="020B0502020202020204" pitchFamily="34" charset="0"/>
              </a:rPr>
              <a:t>PROJET FIN DE MODULE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B17DE6-7D78-4434-BEBD-4ECC5A32D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" y="-55806"/>
            <a:ext cx="4183166" cy="12098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53CA10B-B6A8-48F0-A33F-FE3C0D82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473" y="0"/>
            <a:ext cx="4183166" cy="10410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383F120-2583-4406-BF92-1C5277FCB694}"/>
              </a:ext>
            </a:extLst>
          </p:cNvPr>
          <p:cNvSpPr txBox="1"/>
          <p:nvPr/>
        </p:nvSpPr>
        <p:spPr>
          <a:xfrm>
            <a:off x="3398372" y="2880306"/>
            <a:ext cx="5627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entury Gothic" panose="020B0502020202020204" pitchFamily="34" charset="0"/>
              </a:rPr>
              <a:t>Gestion de bibliothèque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B5D661-4DC6-4A93-8750-C5D6616FB23A}"/>
              </a:ext>
            </a:extLst>
          </p:cNvPr>
          <p:cNvSpPr txBox="1"/>
          <p:nvPr/>
        </p:nvSpPr>
        <p:spPr>
          <a:xfrm>
            <a:off x="0" y="4411827"/>
            <a:ext cx="28698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Réalisé par :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BOUHADDA Wail.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NOURI Aimene.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DAKHCH Oussama.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CHAKFI Ahmed.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390674-DA28-4E83-AC06-C230EE688D5D}"/>
              </a:ext>
            </a:extLst>
          </p:cNvPr>
          <p:cNvSpPr txBox="1"/>
          <p:nvPr/>
        </p:nvSpPr>
        <p:spPr>
          <a:xfrm>
            <a:off x="9489961" y="5304379"/>
            <a:ext cx="31511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entury Gothic" panose="020B0502020202020204" pitchFamily="34" charset="0"/>
              </a:rPr>
              <a:t>Sous l’encadrement: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Century Gothic" panose="020B0502020202020204" pitchFamily="34" charset="0"/>
              </a:rPr>
              <a:t>M.SAIDI Abdelali. </a:t>
            </a:r>
          </a:p>
        </p:txBody>
      </p:sp>
    </p:spTree>
    <p:extLst>
      <p:ext uri="{BB962C8B-B14F-4D97-AF65-F5344CB8AC3E}">
        <p14:creationId xmlns:p14="http://schemas.microsoft.com/office/powerpoint/2010/main" val="4054416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8BFBA6F-541B-43FA-BB18-23FAE9BA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7" y="860201"/>
            <a:ext cx="9816480" cy="51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8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979CD1C-467A-4419-BD41-7C9285F3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5" y="373487"/>
            <a:ext cx="9671823" cy="55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4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6154A54-2BD2-42E3-A52F-01A57504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26" y="618186"/>
            <a:ext cx="9989947" cy="52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9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F8DC49-9FED-4F47-9E3E-392A163C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43" y="333939"/>
            <a:ext cx="9957113" cy="56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4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45B4D4E-8C48-42A7-AACE-21438D86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37" y="180305"/>
            <a:ext cx="10310726" cy="58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7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29FBDB8-DA0C-4FE5-B587-1BFB1A91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69" y="450761"/>
            <a:ext cx="9633062" cy="54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5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22D8D-1AB3-4628-B1BE-C541A1DA197A}"/>
              </a:ext>
            </a:extLst>
          </p:cNvPr>
          <p:cNvSpPr/>
          <p:nvPr/>
        </p:nvSpPr>
        <p:spPr>
          <a:xfrm>
            <a:off x="1190625" y="1932709"/>
            <a:ext cx="10282238" cy="2775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>
                <a:latin typeface="Century Gothic" panose="020B0502020202020204" pitchFamily="34" charset="0"/>
              </a:rPr>
              <a:t>emprunteur</a:t>
            </a:r>
            <a:r>
              <a:rPr lang="fr-FR" dirty="0">
                <a:latin typeface="Century Gothic" panose="020B0502020202020204" pitchFamily="34" charset="0"/>
              </a:rPr>
              <a:t>(</a:t>
            </a:r>
            <a:r>
              <a:rPr lang="fr-FR" u="sng" dirty="0">
                <a:latin typeface="Century Gothic" panose="020B0502020202020204" pitchFamily="34" charset="0"/>
              </a:rPr>
              <a:t>ID_emprunteur</a:t>
            </a:r>
            <a:r>
              <a:rPr lang="fr-FR" dirty="0">
                <a:latin typeface="Century Gothic" panose="020B0502020202020204" pitchFamily="34" charset="0"/>
              </a:rPr>
              <a:t>, client, cin, delai, num ouvrage, date emprunt, date ouvrage)</a:t>
            </a:r>
          </a:p>
          <a:p>
            <a:pPr>
              <a:lnSpc>
                <a:spcPct val="200000"/>
              </a:lnSpc>
            </a:pPr>
            <a:r>
              <a:rPr lang="fr-FR" b="1" dirty="0">
                <a:latin typeface="Century Gothic" panose="020B0502020202020204" pitchFamily="34" charset="0"/>
              </a:rPr>
              <a:t>livre</a:t>
            </a:r>
            <a:r>
              <a:rPr lang="fr-FR" dirty="0">
                <a:latin typeface="Century Gothic" panose="020B0502020202020204" pitchFamily="34" charset="0"/>
              </a:rPr>
              <a:t>(</a:t>
            </a:r>
            <a:r>
              <a:rPr lang="fr-FR" u="sng" dirty="0">
                <a:latin typeface="Century Gothic" panose="020B0502020202020204" pitchFamily="34" charset="0"/>
              </a:rPr>
              <a:t>ID_Livre</a:t>
            </a:r>
            <a:r>
              <a:rPr lang="fr-FR" dirty="0">
                <a:latin typeface="Century Gothic" panose="020B0502020202020204" pitchFamily="34" charset="0"/>
              </a:rPr>
              <a:t>, auteur, Titre, editeur, num ouvrage, date emprunt)</a:t>
            </a:r>
          </a:p>
          <a:p>
            <a:pPr>
              <a:lnSpc>
                <a:spcPct val="200000"/>
              </a:lnSpc>
            </a:pPr>
            <a:r>
              <a:rPr lang="fr-FR" b="1" dirty="0">
                <a:latin typeface="Century Gothic" panose="020B0502020202020204" pitchFamily="34" charset="0"/>
              </a:rPr>
              <a:t>cd</a:t>
            </a:r>
            <a:r>
              <a:rPr lang="fr-FR" dirty="0">
                <a:latin typeface="Century Gothic" panose="020B0502020202020204" pitchFamily="34" charset="0"/>
              </a:rPr>
              <a:t>(</a:t>
            </a:r>
            <a:r>
              <a:rPr lang="fr-FR" u="sng" dirty="0">
                <a:latin typeface="Century Gothic" panose="020B0502020202020204" pitchFamily="34" charset="0"/>
              </a:rPr>
              <a:t>ID_CD</a:t>
            </a:r>
            <a:r>
              <a:rPr lang="fr-FR" dirty="0">
                <a:latin typeface="Century Gothic" panose="020B0502020202020204" pitchFamily="34" charset="0"/>
              </a:rPr>
              <a:t>, auteur , Titre, num ouvrage, date emprunt)</a:t>
            </a:r>
          </a:p>
          <a:p>
            <a:pPr>
              <a:lnSpc>
                <a:spcPct val="200000"/>
              </a:lnSpc>
            </a:pPr>
            <a:r>
              <a:rPr lang="fr-FR" b="1" dirty="0">
                <a:latin typeface="Century Gothic" panose="020B0502020202020204" pitchFamily="34" charset="0"/>
              </a:rPr>
              <a:t>periodique</a:t>
            </a:r>
            <a:r>
              <a:rPr lang="fr-FR" dirty="0">
                <a:latin typeface="Century Gothic" panose="020B0502020202020204" pitchFamily="34" charset="0"/>
              </a:rPr>
              <a:t>(</a:t>
            </a:r>
            <a:r>
              <a:rPr lang="fr-FR" u="sng" dirty="0">
                <a:latin typeface="Century Gothic" panose="020B0502020202020204" pitchFamily="34" charset="0"/>
              </a:rPr>
              <a:t>ID_periodique</a:t>
            </a:r>
            <a:r>
              <a:rPr lang="fr-FR" dirty="0">
                <a:latin typeface="Century Gothic" panose="020B0502020202020204" pitchFamily="34" charset="0"/>
              </a:rPr>
              <a:t>, nom, periodique, numero, num ouvrage, date emprunt)</a:t>
            </a:r>
          </a:p>
          <a:p>
            <a:pPr>
              <a:lnSpc>
                <a:spcPct val="200000"/>
              </a:lnSpc>
            </a:pPr>
            <a:r>
              <a:rPr lang="fr-FR" b="1" dirty="0">
                <a:latin typeface="Century Gothic" panose="020B0502020202020204" pitchFamily="34" charset="0"/>
              </a:rPr>
              <a:t>emprunter</a:t>
            </a:r>
            <a:r>
              <a:rPr lang="fr-FR" dirty="0">
                <a:latin typeface="Century Gothic" panose="020B0502020202020204" pitchFamily="34" charset="0"/>
              </a:rPr>
              <a:t>(</a:t>
            </a:r>
            <a:r>
              <a:rPr lang="fr-FR" dirty="0" err="1">
                <a:latin typeface="Century Gothic" panose="020B0502020202020204" pitchFamily="34" charset="0"/>
              </a:rPr>
              <a:t>ID_emprunter#,ID</a:t>
            </a:r>
            <a:r>
              <a:rPr lang="fr-FR" dirty="0">
                <a:latin typeface="Century Gothic" panose="020B0502020202020204" pitchFamily="34" charset="0"/>
              </a:rPr>
              <a:t>_)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1E515E-12A0-4C46-AD6E-58397FD9D4F8}"/>
              </a:ext>
            </a:extLst>
          </p:cNvPr>
          <p:cNvSpPr/>
          <p:nvPr/>
        </p:nvSpPr>
        <p:spPr>
          <a:xfrm>
            <a:off x="2793273" y="457200"/>
            <a:ext cx="7076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/>
              <a:t>E2-Script SQL et MLD </a:t>
            </a:r>
          </a:p>
        </p:txBody>
      </p:sp>
    </p:spTree>
    <p:extLst>
      <p:ext uri="{BB962C8B-B14F-4D97-AF65-F5344CB8AC3E}">
        <p14:creationId xmlns:p14="http://schemas.microsoft.com/office/powerpoint/2010/main" val="263299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5A6AF73-DAFC-41A0-922D-CE3C9CB5D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25"/>
          <a:stretch/>
        </p:blipFill>
        <p:spPr>
          <a:xfrm>
            <a:off x="2202589" y="1167482"/>
            <a:ext cx="7786821" cy="39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5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FC3DFBF-8B42-4F94-BFB9-CE4F027EE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96"/>
          <a:stretch/>
        </p:blipFill>
        <p:spPr>
          <a:xfrm>
            <a:off x="2500313" y="644225"/>
            <a:ext cx="7572374" cy="39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88FCC7B-BF7A-4C7D-AC18-B589D70AF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3" b="14778"/>
          <a:stretch/>
        </p:blipFill>
        <p:spPr>
          <a:xfrm>
            <a:off x="2662372" y="601298"/>
            <a:ext cx="7228603" cy="41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0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F028EAE-1249-42E9-9FB6-15E23F2D1457}"/>
              </a:ext>
            </a:extLst>
          </p:cNvPr>
          <p:cNvGraphicFramePr/>
          <p:nvPr>
            <p:extLst/>
          </p:nvPr>
        </p:nvGraphicFramePr>
        <p:xfrm>
          <a:off x="4457114" y="0"/>
          <a:ext cx="3277772" cy="105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7B70505-ECCD-4158-9CB3-CE9703A77349}"/>
              </a:ext>
            </a:extLst>
          </p:cNvPr>
          <p:cNvSpPr txBox="1"/>
          <p:nvPr/>
        </p:nvSpPr>
        <p:spPr>
          <a:xfrm>
            <a:off x="1045208" y="1682875"/>
            <a:ext cx="8806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Clr>
                <a:srgbClr val="9F0937"/>
              </a:buClr>
              <a:buFont typeface="+mj-lt"/>
              <a:buAutoNum type="romanUcPeriod"/>
            </a:pPr>
            <a:r>
              <a:rPr lang="fr-FR" sz="2400" dirty="0"/>
              <a:t>INTRODUCTION.</a:t>
            </a:r>
          </a:p>
          <a:p>
            <a:pPr marL="400050" indent="-400050">
              <a:lnSpc>
                <a:spcPct val="150000"/>
              </a:lnSpc>
              <a:buClr>
                <a:srgbClr val="9F0937"/>
              </a:buClr>
              <a:buFont typeface="+mj-lt"/>
              <a:buAutoNum type="romanUcPeriod"/>
            </a:pPr>
            <a:r>
              <a:rPr lang="fr-FR" sz="2400" dirty="0"/>
              <a:t>CONTEXTE.</a:t>
            </a:r>
          </a:p>
          <a:p>
            <a:pPr marL="400050" indent="-400050">
              <a:lnSpc>
                <a:spcPct val="150000"/>
              </a:lnSpc>
              <a:buClr>
                <a:srgbClr val="9F0937"/>
              </a:buClr>
              <a:buFont typeface="+mj-lt"/>
              <a:buAutoNum type="romanUcPeriod"/>
            </a:pPr>
            <a:r>
              <a:rPr lang="fr-FR" sz="2400" dirty="0"/>
              <a:t>OBJECTIFS.</a:t>
            </a:r>
          </a:p>
          <a:p>
            <a:pPr marL="400050" indent="-400050">
              <a:lnSpc>
                <a:spcPct val="150000"/>
              </a:lnSpc>
              <a:buClr>
                <a:srgbClr val="9F0937"/>
              </a:buClr>
              <a:buFont typeface="+mj-lt"/>
              <a:buAutoNum type="romanUcPeriod"/>
            </a:pPr>
            <a:r>
              <a:rPr lang="fr-FR" sz="2400" dirty="0"/>
              <a:t>FONCTIONNEMENT.</a:t>
            </a:r>
          </a:p>
          <a:p>
            <a:pPr marL="400050" indent="-400050">
              <a:lnSpc>
                <a:spcPct val="150000"/>
              </a:lnSpc>
              <a:buClr>
                <a:srgbClr val="9F0937"/>
              </a:buClr>
              <a:buFont typeface="+mj-lt"/>
              <a:buAutoNum type="romanUcPeriod"/>
            </a:pPr>
            <a:r>
              <a:rPr lang="fr-FR" sz="2400" dirty="0"/>
              <a:t>ETAPES DE REALISATION.</a:t>
            </a:r>
          </a:p>
          <a:p>
            <a:pPr marL="400050" indent="-400050">
              <a:lnSpc>
                <a:spcPct val="150000"/>
              </a:lnSpc>
              <a:buClr>
                <a:srgbClr val="9F0937"/>
              </a:buClr>
              <a:buFont typeface="+mj-lt"/>
              <a:buAutoNum type="romanUcPeriod"/>
            </a:pPr>
            <a:r>
              <a:rPr lang="fr-FR" sz="2400" dirty="0"/>
              <a:t>CONCLUSION.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9B3EFA5-9808-469C-8D6B-D9010A7A7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7" b="19132"/>
          <a:stretch/>
        </p:blipFill>
        <p:spPr>
          <a:xfrm>
            <a:off x="2082265" y="400051"/>
            <a:ext cx="7422343" cy="42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6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61C157-6EBD-48CB-AE96-0197EE348A21}"/>
              </a:ext>
            </a:extLst>
          </p:cNvPr>
          <p:cNvSpPr/>
          <p:nvPr/>
        </p:nvSpPr>
        <p:spPr>
          <a:xfrm>
            <a:off x="2557529" y="0"/>
            <a:ext cx="7076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latin typeface="Century Gothic" panose="020B0502020202020204" pitchFamily="34" charset="0"/>
              </a:rPr>
              <a:t>E3-Liaisaon et Connexion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2A8AB8-E7F3-4395-A261-16600DC1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44" y="1554957"/>
            <a:ext cx="7396326" cy="41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93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E3216EC-86C4-4416-ACA6-D6D9AF3F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571750"/>
            <a:ext cx="10056073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7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20535FE-3C83-438E-92CB-BD2B5EED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70" y="2456042"/>
            <a:ext cx="763845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0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9F8087D-1953-4B6F-8423-0883F49D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50" y="985839"/>
            <a:ext cx="10857900" cy="4400550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A38C3696-4FED-4F93-B24D-F4373CD00920}"/>
              </a:ext>
            </a:extLst>
          </p:cNvPr>
          <p:cNvSpPr/>
          <p:nvPr/>
        </p:nvSpPr>
        <p:spPr>
          <a:xfrm flipH="1">
            <a:off x="3157535" y="1114425"/>
            <a:ext cx="1957389" cy="3571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3DDF44C-AEAD-437F-9C94-C40BA29CE314}"/>
              </a:ext>
            </a:extLst>
          </p:cNvPr>
          <p:cNvSpPr/>
          <p:nvPr/>
        </p:nvSpPr>
        <p:spPr>
          <a:xfrm flipH="1">
            <a:off x="3338510" y="4781550"/>
            <a:ext cx="1957389" cy="3571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36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A2D49DF-476A-40B3-BB54-6BFB4DD6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83" y="2386013"/>
            <a:ext cx="8537042" cy="10429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9CCADE1-383A-47BB-A876-2E78F647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322" y="1238252"/>
            <a:ext cx="3938587" cy="7858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969D9C-983C-4ADA-91A1-449A78F93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321" y="3805239"/>
            <a:ext cx="3938587" cy="9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6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A9176AD-9248-46D0-8C05-EE11651D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297"/>
            <a:ext cx="12192000" cy="1371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4ADDAAE-7CAC-4F5B-8353-5F217C23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8" y="1624014"/>
            <a:ext cx="3938587" cy="78581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C307719-AD9C-4C94-B2EB-E7D9B5DAF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37" y="4191001"/>
            <a:ext cx="3938587" cy="9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39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4073B7F-DEA3-44DD-A107-FED663A1A117}"/>
              </a:ext>
            </a:extLst>
          </p:cNvPr>
          <p:cNvGraphicFramePr/>
          <p:nvPr>
            <p:extLst/>
          </p:nvPr>
        </p:nvGraphicFramePr>
        <p:xfrm>
          <a:off x="2746410" y="1625600"/>
          <a:ext cx="6699180" cy="2312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4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6407E4-D9CF-4665-A8FA-3BBB983E8EC3}"/>
              </a:ext>
            </a:extLst>
          </p:cNvPr>
          <p:cNvSpPr/>
          <p:nvPr/>
        </p:nvSpPr>
        <p:spPr>
          <a:xfrm>
            <a:off x="3708968" y="112542"/>
            <a:ext cx="47740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  <a:endParaRPr lang="fr-FR" sz="6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499DAF-B57D-4249-AA31-DC23CD3C3A5B}"/>
              </a:ext>
            </a:extLst>
          </p:cNvPr>
          <p:cNvSpPr/>
          <p:nvPr/>
        </p:nvSpPr>
        <p:spPr>
          <a:xfrm>
            <a:off x="1176035" y="2407191"/>
            <a:ext cx="10373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anose="020B0502020202020204" pitchFamily="34" charset="0"/>
                <a:cs typeface="Arial" panose="020B0604020202020204" pitchFamily="34" charset="0"/>
              </a:rPr>
              <a:t>Expérience d’information et de renforcement et enrichissement des connaissances.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C6080-8F90-4792-A32E-E0BDC8A7CF1B}"/>
              </a:ext>
            </a:extLst>
          </p:cNvPr>
          <p:cNvSpPr/>
          <p:nvPr/>
        </p:nvSpPr>
        <p:spPr>
          <a:xfrm>
            <a:off x="1176035" y="3619813"/>
            <a:ext cx="982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anose="020B0502020202020204" pitchFamily="34" charset="0"/>
                <a:cs typeface="Arial" panose="020B0604020202020204" pitchFamily="34" charset="0"/>
              </a:rPr>
              <a:t>Familiariser avec l'environnement du travail. </a:t>
            </a:r>
          </a:p>
        </p:txBody>
      </p:sp>
    </p:spTree>
    <p:extLst>
      <p:ext uri="{BB962C8B-B14F-4D97-AF65-F5344CB8AC3E}">
        <p14:creationId xmlns:p14="http://schemas.microsoft.com/office/powerpoint/2010/main" val="23271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864502-368B-4FF2-AE56-34252008A2C6}"/>
              </a:ext>
            </a:extLst>
          </p:cNvPr>
          <p:cNvSpPr/>
          <p:nvPr/>
        </p:nvSpPr>
        <p:spPr>
          <a:xfrm>
            <a:off x="2719915" y="1982450"/>
            <a:ext cx="675216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8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40798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DE3D498-E02C-44EB-9386-E91293E95BB8}"/>
              </a:ext>
            </a:extLst>
          </p:cNvPr>
          <p:cNvGraphicFramePr/>
          <p:nvPr>
            <p:extLst/>
          </p:nvPr>
        </p:nvGraphicFramePr>
        <p:xfrm>
          <a:off x="4828735" y="112541"/>
          <a:ext cx="2534529" cy="80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6B34C22-5F32-4A73-A06A-6CFD0A56C20A}"/>
              </a:ext>
            </a:extLst>
          </p:cNvPr>
          <p:cNvSpPr/>
          <p:nvPr/>
        </p:nvSpPr>
        <p:spPr>
          <a:xfrm>
            <a:off x="942116" y="1038760"/>
            <a:ext cx="2517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latin typeface="Century Gothic" panose="020B0502020202020204" pitchFamily="34" charset="0"/>
              </a:rPr>
              <a:t>Bibliothèque: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B12691-F0B4-434F-88AE-33EC171AAB88}"/>
              </a:ext>
            </a:extLst>
          </p:cNvPr>
          <p:cNvSpPr txBox="1"/>
          <p:nvPr/>
        </p:nvSpPr>
        <p:spPr>
          <a:xfrm>
            <a:off x="1438723" y="1561980"/>
            <a:ext cx="7554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Century Gothic" panose="020B0502020202020204" pitchFamily="34" charset="0"/>
              </a:rPr>
              <a:t>Salle, édifice où sont classés des livres, pour la lecture ou pour le prêt.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Century Gothic" panose="020B0502020202020204" pitchFamily="34" charset="0"/>
              </a:rPr>
              <a:t>Basé sur des livres et des rangs.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8F344-0432-4E01-A815-D8ECAEDAAF51}"/>
              </a:ext>
            </a:extLst>
          </p:cNvPr>
          <p:cNvSpPr/>
          <p:nvPr/>
        </p:nvSpPr>
        <p:spPr>
          <a:xfrm>
            <a:off x="942116" y="2601945"/>
            <a:ext cx="467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latin typeface="Century Gothic" panose="020B0502020202020204" pitchFamily="34" charset="0"/>
              </a:rPr>
              <a:t>Où peut-on la trouver ?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015AF6-DE21-426E-AEE8-173D386DEEF7}"/>
              </a:ext>
            </a:extLst>
          </p:cNvPr>
          <p:cNvSpPr txBox="1"/>
          <p:nvPr/>
        </p:nvSpPr>
        <p:spPr>
          <a:xfrm>
            <a:off x="1527275" y="3344820"/>
            <a:ext cx="7554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Century Gothic" panose="020B0502020202020204" pitchFamily="34" charset="0"/>
              </a:rPr>
              <a:t>Les écoles et les universités,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Century Gothic" panose="020B0502020202020204" pitchFamily="34" charset="0"/>
              </a:rPr>
              <a:t>Les complexe Culturels,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Century Gothic" panose="020B0502020202020204" pitchFamily="34" charset="0"/>
              </a:rPr>
              <a:t>Les lieux publics,</a:t>
            </a:r>
          </a:p>
          <a:p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CA3C5D-8EE2-4876-A5CC-D729C9DA997A}"/>
              </a:ext>
            </a:extLst>
          </p:cNvPr>
          <p:cNvSpPr txBox="1"/>
          <p:nvPr/>
        </p:nvSpPr>
        <p:spPr>
          <a:xfrm>
            <a:off x="1836412" y="4940483"/>
            <a:ext cx="7554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entury Gothic" panose="020B0502020202020204" pitchFamily="34" charset="0"/>
              </a:rPr>
              <a:t>On a réalisé  une application de gestion bibliothèque en utilisant Csharp et SQL.</a:t>
            </a:r>
          </a:p>
          <a:p>
            <a:endParaRPr lang="fr-FR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5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  <p:bldP spid="5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21677E2-9113-484B-BFC4-B5320EA51CC7}"/>
              </a:ext>
            </a:extLst>
          </p:cNvPr>
          <p:cNvSpPr txBox="1"/>
          <p:nvPr/>
        </p:nvSpPr>
        <p:spPr>
          <a:xfrm>
            <a:off x="1172571" y="3216299"/>
            <a:ext cx="8679767" cy="263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entury Gothic" panose="020B0502020202020204" pitchFamily="34" charset="0"/>
              </a:rPr>
              <a:t>L’analyse et la conception d’une application persistante.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entury Gothic" panose="020B0502020202020204" pitchFamily="34" charset="0"/>
              </a:rPr>
              <a:t>La modélisation conceptuelle d’une base de données.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entury Gothic" panose="020B0502020202020204" pitchFamily="34" charset="0"/>
              </a:rPr>
              <a:t>La production d’un schéma logique de données à partir d’une modélisation conceptuelle « MLD ».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entury Gothic" panose="020B0502020202020204" pitchFamily="34" charset="0"/>
              </a:rPr>
              <a:t>L’utilisation du langage « SQL ».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entury Gothic" panose="020B0502020202020204" pitchFamily="34" charset="0"/>
              </a:rPr>
              <a:t>L’utilisation du langage « Csharp  afin de développer une couche d’accès à une base de données.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60CDE15-22F2-4C71-A4AA-32BC1ECEA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02377"/>
              </p:ext>
            </p:extLst>
          </p:nvPr>
        </p:nvGraphicFramePr>
        <p:xfrm>
          <a:off x="3927214" y="228451"/>
          <a:ext cx="2534529" cy="80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8ABF2A0-CAA8-4DA3-AB80-287A442ED331}"/>
              </a:ext>
            </a:extLst>
          </p:cNvPr>
          <p:cNvSpPr txBox="1"/>
          <p:nvPr/>
        </p:nvSpPr>
        <p:spPr>
          <a:xfrm>
            <a:off x="1172571" y="1892860"/>
            <a:ext cx="10195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entury Gothic" panose="020B0502020202020204" pitchFamily="34" charset="0"/>
              </a:rPr>
              <a:t>La bibliothèque est destiné à la recherche rapide et efficace de documents</a:t>
            </a:r>
          </a:p>
          <a:p>
            <a:r>
              <a:rPr lang="fr-FR" sz="1600" dirty="0">
                <a:latin typeface="Century Gothic" panose="020B0502020202020204" pitchFamily="34" charset="0"/>
              </a:rPr>
              <a:t>     d’information, de formation, d’étude, de culture et de loisirs.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ED972-9CF0-43B8-930C-9B82847A3D3B}"/>
              </a:ext>
            </a:extLst>
          </p:cNvPr>
          <p:cNvSpPr/>
          <p:nvPr/>
        </p:nvSpPr>
        <p:spPr>
          <a:xfrm>
            <a:off x="602681" y="1399643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Objectifs d’une bibliothèque:</a:t>
            </a:r>
            <a:r>
              <a:rPr lang="fr-FR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5ABBE-58DA-486B-B8C2-1FD6E407D333}"/>
              </a:ext>
            </a:extLst>
          </p:cNvPr>
          <p:cNvSpPr/>
          <p:nvPr/>
        </p:nvSpPr>
        <p:spPr>
          <a:xfrm>
            <a:off x="602681" y="2846967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Objectifs pédagogiques: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92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E1215CC-A91A-41B5-961A-65F71F4CC44E}"/>
              </a:ext>
            </a:extLst>
          </p:cNvPr>
          <p:cNvGrpSpPr/>
          <p:nvPr/>
        </p:nvGrpSpPr>
        <p:grpSpPr>
          <a:xfrm>
            <a:off x="3973536" y="173112"/>
            <a:ext cx="4244927" cy="800294"/>
            <a:chOff x="0" y="782"/>
            <a:chExt cx="2739683" cy="8002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FB27E10A-349E-4667-9DE0-5D4DFAC82900}"/>
                </a:ext>
              </a:extLst>
            </p:cNvPr>
            <p:cNvSpPr/>
            <p:nvPr/>
          </p:nvSpPr>
          <p:spPr>
            <a:xfrm>
              <a:off x="0" y="782"/>
              <a:ext cx="2534529" cy="800294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 : coins arrondis 4">
              <a:extLst>
                <a:ext uri="{FF2B5EF4-FFF2-40B4-BE49-F238E27FC236}">
                  <a16:creationId xmlns:a16="http://schemas.microsoft.com/office/drawing/2014/main" id="{50FDE54E-179F-41F3-B691-173DF58CD95F}"/>
                </a:ext>
              </a:extLst>
            </p:cNvPr>
            <p:cNvSpPr txBox="1"/>
            <p:nvPr/>
          </p:nvSpPr>
          <p:spPr>
            <a:xfrm>
              <a:off x="39067" y="39849"/>
              <a:ext cx="2700616" cy="722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9F0937"/>
                </a:buClr>
                <a:buFont typeface="+mj-lt"/>
                <a:buNone/>
              </a:pPr>
              <a:r>
                <a:rPr lang="fr-FR" sz="4000" kern="1200" dirty="0"/>
                <a:t>Fonctionnement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54062-6FE0-41E4-89B3-F6A9E63F4291}"/>
              </a:ext>
            </a:extLst>
          </p:cNvPr>
          <p:cNvSpPr/>
          <p:nvPr/>
        </p:nvSpPr>
        <p:spPr>
          <a:xfrm>
            <a:off x="318363" y="1348042"/>
            <a:ext cx="1058863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Century Gothic" panose="020B0502020202020204" pitchFamily="34" charset="0"/>
              </a:rPr>
              <a:t>-Les fonctionnalités à offrir par ce système sont simple, classiques d’une bibliothèque, les principales buttons sont </a:t>
            </a:r>
            <a:r>
              <a:rPr lang="fr-FR" sz="2400" b="1" dirty="0">
                <a:latin typeface="Century Gothic" panose="020B0502020202020204" pitchFamily="34" charset="0"/>
              </a:rPr>
              <a:t>(Ajouter, Supprimer, Modifier, Annuler):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fr-F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fr-FR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CF2E1-A2A1-4E58-B86B-170356A31C00}"/>
              </a:ext>
            </a:extLst>
          </p:cNvPr>
          <p:cNvSpPr/>
          <p:nvPr/>
        </p:nvSpPr>
        <p:spPr>
          <a:xfrm>
            <a:off x="2922603" y="2844032"/>
            <a:ext cx="895103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*Gestion des livres: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-Affichage de la liste complète des livres.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-Ajout/suppression/modification d’un livre.</a:t>
            </a:r>
          </a:p>
          <a:p>
            <a:endParaRPr lang="fr-FR" sz="2400" dirty="0"/>
          </a:p>
          <a:p>
            <a:r>
              <a:rPr lang="fr-FR" sz="2400" b="1" dirty="0"/>
              <a:t>*Gestion périodique: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-Affichage de la liste complète des périodiques.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-Ajout/suppression/modification d’une période.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E997B2-6379-4CD0-A281-36C6624AD92B}"/>
              </a:ext>
            </a:extLst>
          </p:cNvPr>
          <p:cNvSpPr/>
          <p:nvPr/>
        </p:nvSpPr>
        <p:spPr>
          <a:xfrm>
            <a:off x="2135261" y="4088459"/>
            <a:ext cx="8951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*Gestion des CD: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Affichage de la liste complète des CD.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Ajout/suppression/modification d’un CD.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57E60-8D0F-4172-B003-025465FDEC56}"/>
              </a:ext>
            </a:extLst>
          </p:cNvPr>
          <p:cNvSpPr/>
          <p:nvPr/>
        </p:nvSpPr>
        <p:spPr>
          <a:xfrm>
            <a:off x="1877280" y="751344"/>
            <a:ext cx="99519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*Gestion des emprunts: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-Faire un emprunt.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-Rendre un livre.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-Consulter les emprunts en cours.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-Consulter l’historique des emprunts.</a:t>
            </a:r>
          </a:p>
          <a:p>
            <a:r>
              <a:rPr lang="fr-FR" sz="2400" dirty="0">
                <a:latin typeface="Century Gothic" panose="020B0502020202020204" pitchFamily="34" charset="0"/>
              </a:rPr>
              <a:t>-Afficher la liste complète des livres/cd empruntés avec leur          période.</a:t>
            </a:r>
          </a:p>
        </p:txBody>
      </p:sp>
    </p:spTree>
    <p:extLst>
      <p:ext uri="{BB962C8B-B14F-4D97-AF65-F5344CB8AC3E}">
        <p14:creationId xmlns:p14="http://schemas.microsoft.com/office/powerpoint/2010/main" val="3189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8F6D69E-BC4A-4BE8-8C29-96F59CA7D5E7}"/>
              </a:ext>
            </a:extLst>
          </p:cNvPr>
          <p:cNvGrpSpPr/>
          <p:nvPr/>
        </p:nvGrpSpPr>
        <p:grpSpPr>
          <a:xfrm>
            <a:off x="3057525" y="1612462"/>
            <a:ext cx="6281324" cy="2100262"/>
            <a:chOff x="-1181806" y="-442130"/>
            <a:chExt cx="3716334" cy="210026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E91FC34-340B-4C1F-8B20-8A2EA2B1F0C5}"/>
                </a:ext>
              </a:extLst>
            </p:cNvPr>
            <p:cNvSpPr/>
            <p:nvPr/>
          </p:nvSpPr>
          <p:spPr>
            <a:xfrm>
              <a:off x="-1181806" y="781"/>
              <a:ext cx="3716334" cy="123075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 : coins arrondis 4">
              <a:extLst>
                <a:ext uri="{FF2B5EF4-FFF2-40B4-BE49-F238E27FC236}">
                  <a16:creationId xmlns:a16="http://schemas.microsoft.com/office/drawing/2014/main" id="{1F492FF1-9FA0-40DD-BC7F-595CA9C13F1A}"/>
                </a:ext>
              </a:extLst>
            </p:cNvPr>
            <p:cNvSpPr txBox="1"/>
            <p:nvPr/>
          </p:nvSpPr>
          <p:spPr>
            <a:xfrm>
              <a:off x="-762209" y="-442130"/>
              <a:ext cx="3296737" cy="2100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9F0937"/>
                </a:buClr>
                <a:buFont typeface="+mj-lt"/>
                <a:buNone/>
              </a:pPr>
              <a:r>
                <a:rPr lang="fr-FR" sz="5400" kern="1200" dirty="0"/>
                <a:t>Etapes Réalisation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0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C523AD7-295C-4ECD-ABD8-CBC0B450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81" y="769441"/>
            <a:ext cx="9678838" cy="52128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72FC9-7414-47F8-982A-9664041F02D4}"/>
              </a:ext>
            </a:extLst>
          </p:cNvPr>
          <p:cNvSpPr/>
          <p:nvPr/>
        </p:nvSpPr>
        <p:spPr>
          <a:xfrm>
            <a:off x="2318417" y="0"/>
            <a:ext cx="7076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latin typeface="Century Gothic" panose="020B0502020202020204" pitchFamily="34" charset="0"/>
              </a:rPr>
              <a:t>E1 – 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3810195250"/>
      </p:ext>
    </p:extLst>
  </p:cSld>
  <p:clrMapOvr>
    <a:masterClrMapping/>
  </p:clrMapOvr>
</p:sld>
</file>

<file path=ppt/theme/theme1.xml><?xml version="1.0" encoding="utf-8"?>
<a:theme xmlns:a="http://schemas.openxmlformats.org/drawingml/2006/main" name="1_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e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2_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e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1327</TotalTime>
  <Words>424</Words>
  <Application>Microsoft Office PowerPoint</Application>
  <PresentationFormat>Grand écran</PresentationFormat>
  <Paragraphs>68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Gill Sans MT</vt:lpstr>
      <vt:lpstr>Rockwell</vt:lpstr>
      <vt:lpstr>Wingdings</vt:lpstr>
      <vt:lpstr>1_Galerie</vt:lpstr>
      <vt:lpstr>2_Galerie</vt:lpstr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Ahmed CHAKFI</dc:creator>
  <cp:lastModifiedBy>Ahmed CHAKFI</cp:lastModifiedBy>
  <cp:revision>51</cp:revision>
  <dcterms:created xsi:type="dcterms:W3CDTF">2019-05-24T21:07:55Z</dcterms:created>
  <dcterms:modified xsi:type="dcterms:W3CDTF">2019-05-28T13:34:20Z</dcterms:modified>
</cp:coreProperties>
</file>