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59" r:id="rId6"/>
    <p:sldId id="260" r:id="rId7"/>
    <p:sldId id="261" r:id="rId8"/>
    <p:sldId id="275" r:id="rId9"/>
    <p:sldId id="262" r:id="rId10"/>
    <p:sldId id="263" r:id="rId11"/>
    <p:sldId id="264" r:id="rId12"/>
    <p:sldId id="268" r:id="rId13"/>
    <p:sldId id="265"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1" d="100"/>
          <a:sy n="71"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PSCS194-Patient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038331" y="1861189"/>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 – G15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69983588"/>
              </p:ext>
            </p:extLst>
          </p:nvPr>
        </p:nvGraphicFramePr>
        <p:xfrm>
          <a:off x="553347" y="2721840"/>
          <a:ext cx="5418675" cy="301758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20211CSG0047</a:t>
                      </a:r>
                    </a:p>
                    <a:p>
                      <a:pPr marL="0" marR="0" lvl="0" indent="0" algn="ctr" rtl="0">
                        <a:spcBef>
                          <a:spcPts val="0"/>
                        </a:spcBef>
                        <a:spcAft>
                          <a:spcPts val="0"/>
                        </a:spcAft>
                        <a:buFont typeface="+mj-lt"/>
                        <a:buNone/>
                      </a:pPr>
                      <a:r>
                        <a:rPr lang="en-US" sz="1800" u="none" strike="noStrike" cap="none" dirty="0"/>
                        <a:t>20211CSG0064</a:t>
                      </a:r>
                    </a:p>
                    <a:p>
                      <a:pPr marL="0" marR="0" lvl="0" indent="0" algn="ctr" rtl="0">
                        <a:spcBef>
                          <a:spcPts val="0"/>
                        </a:spcBef>
                        <a:spcAft>
                          <a:spcPts val="0"/>
                        </a:spcAft>
                        <a:buFont typeface="+mj-lt"/>
                        <a:buNone/>
                      </a:pPr>
                      <a:r>
                        <a:rPr lang="en-US" sz="1800" u="none" strike="noStrike" cap="none" dirty="0"/>
                        <a:t>20211CSG0040</a:t>
                      </a:r>
                    </a:p>
                    <a:p>
                      <a:pPr marL="0" marR="0" lvl="0" indent="0" algn="ctr" rtl="0">
                        <a:spcBef>
                          <a:spcPts val="0"/>
                        </a:spcBef>
                        <a:spcAft>
                          <a:spcPts val="0"/>
                        </a:spcAft>
                        <a:buFont typeface="+mj-lt"/>
                        <a:buNone/>
                      </a:pPr>
                      <a:r>
                        <a:rPr lang="en-US" sz="1800" u="none" strike="noStrike" cap="none" dirty="0"/>
                        <a:t>20211CSG0036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Shree Chakra J</a:t>
                      </a:r>
                    </a:p>
                    <a:p>
                      <a:pPr marL="0" marR="0" lvl="0" indent="0" algn="ctr" rtl="0">
                        <a:spcBef>
                          <a:spcPts val="0"/>
                        </a:spcBef>
                        <a:spcAft>
                          <a:spcPts val="0"/>
                        </a:spcAft>
                        <a:buNone/>
                      </a:pPr>
                      <a:r>
                        <a:rPr lang="en-US" sz="1800" u="none" strike="noStrike" cap="none" dirty="0" err="1"/>
                        <a:t>Tharun</a:t>
                      </a:r>
                      <a:r>
                        <a:rPr lang="en-US" sz="1800" u="none" strike="noStrike" cap="none" dirty="0"/>
                        <a:t> Kumar G</a:t>
                      </a:r>
                    </a:p>
                    <a:p>
                      <a:pPr marL="0" marR="0" lvl="0" indent="0" algn="ctr" rtl="0">
                        <a:spcBef>
                          <a:spcPts val="0"/>
                        </a:spcBef>
                        <a:spcAft>
                          <a:spcPts val="0"/>
                        </a:spcAft>
                        <a:buNone/>
                      </a:pPr>
                      <a:r>
                        <a:rPr lang="en-US" sz="1800" u="none" strike="noStrike" cap="none" dirty="0"/>
                        <a:t>Mohammed </a:t>
                      </a:r>
                      <a:r>
                        <a:rPr lang="en-US" sz="1800" u="none" strike="noStrike" cap="none" dirty="0" err="1"/>
                        <a:t>Affan</a:t>
                      </a:r>
                      <a:r>
                        <a:rPr lang="en-US" sz="1800" u="none" strike="noStrike" cap="none" dirty="0"/>
                        <a:t> M B</a:t>
                      </a:r>
                    </a:p>
                    <a:p>
                      <a:pPr marL="0" marR="0" lvl="0" indent="0" algn="ctr" rtl="0">
                        <a:spcBef>
                          <a:spcPts val="0"/>
                        </a:spcBef>
                        <a:spcAft>
                          <a:spcPts val="0"/>
                        </a:spcAft>
                        <a:buNone/>
                      </a:pPr>
                      <a:r>
                        <a:rPr lang="en-US" sz="1800" u="none" strike="noStrike" cap="none" dirty="0"/>
                        <a:t>Chandan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Ankita Bhaumik</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Saira Banu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5" name="Content Placeholder 4">
            <a:extLst>
              <a:ext uri="{FF2B5EF4-FFF2-40B4-BE49-F238E27FC236}">
                <a16:creationId xmlns:a16="http://schemas.microsoft.com/office/drawing/2014/main" id="{43E428E0-C4EE-273D-4E0A-D19535AD0DFC}"/>
              </a:ext>
            </a:extLst>
          </p:cNvPr>
          <p:cNvPicPr>
            <a:picLocks noGrp="1" noChangeAspect="1"/>
          </p:cNvPicPr>
          <p:nvPr>
            <p:ph idx="1"/>
          </p:nvPr>
        </p:nvPicPr>
        <p:blipFill>
          <a:blip r:embed="rId2"/>
          <a:stretch>
            <a:fillRect/>
          </a:stretch>
        </p:blipFill>
        <p:spPr>
          <a:xfrm>
            <a:off x="3247627" y="1180786"/>
            <a:ext cx="5696745" cy="2248214"/>
          </a:xfrm>
        </p:spPr>
      </p:pic>
      <p:pic>
        <p:nvPicPr>
          <p:cNvPr id="7" name="Picture 6">
            <a:extLst>
              <a:ext uri="{FF2B5EF4-FFF2-40B4-BE49-F238E27FC236}">
                <a16:creationId xmlns:a16="http://schemas.microsoft.com/office/drawing/2014/main" id="{CD65FE6B-FCC9-B780-32D9-D19454742ABC}"/>
              </a:ext>
            </a:extLst>
          </p:cNvPr>
          <p:cNvPicPr>
            <a:picLocks noChangeAspect="1"/>
          </p:cNvPicPr>
          <p:nvPr/>
        </p:nvPicPr>
        <p:blipFill>
          <a:blip r:embed="rId3"/>
          <a:stretch>
            <a:fillRect/>
          </a:stretch>
        </p:blipFill>
        <p:spPr>
          <a:xfrm>
            <a:off x="4386023" y="3717677"/>
            <a:ext cx="3419952" cy="2219635"/>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healthcare analytics breakthrough, particularly in predictive patient case similarity, addresses industry challenges with an intricately designed system. Fueled by advanced machine learning, it responds to escalating patient numbers and emergency risks. The system's core innovation lies in state-of-the-art algorithms, emphasizing data preprocessing for reliable input. This meticulous approach enhances model precision, enabling more accurate predictions. Its seamless integration into hospital systems ensures efficiency in managing extensive patient data, making it a valuable asset for healthcare operations. The system's patient centric care, ethical considerations, and adaptability contribute to transformative healthcare analytics, promising accurate predictions, personalized treatments, and improved outcomes.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GitHub Link : https://github.com/CHANDAN1214</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latin typeface="Arial" panose="020B0604020202020204" pitchFamily="34" charset="0"/>
                <a:cs typeface="Arial" panose="020B0604020202020204" pitchFamily="34" charset="0"/>
              </a:rPr>
              <a:t>[1] Anis </a:t>
            </a:r>
            <a:r>
              <a:rPr lang="en-IN" dirty="0" err="1">
                <a:latin typeface="Arial" panose="020B0604020202020204" pitchFamily="34" charset="0"/>
                <a:cs typeface="Arial" panose="020B0604020202020204" pitchFamily="34" charset="0"/>
              </a:rPr>
              <a:t>Sharafoddini</a:t>
            </a:r>
            <a:r>
              <a:rPr lang="en-IN" dirty="0">
                <a:latin typeface="Arial" panose="020B0604020202020204" pitchFamily="34" charset="0"/>
                <a:cs typeface="Arial" panose="020B0604020202020204" pitchFamily="34" charset="0"/>
              </a:rPr>
              <a:t>, Joel A </a:t>
            </a:r>
            <a:r>
              <a:rPr lang="en-IN" dirty="0" err="1">
                <a:latin typeface="Arial" panose="020B0604020202020204" pitchFamily="34" charset="0"/>
                <a:cs typeface="Arial" panose="020B0604020202020204" pitchFamily="34" charset="0"/>
              </a:rPr>
              <a:t>Dubin</a:t>
            </a:r>
            <a:r>
              <a:rPr lang="en-IN" dirty="0">
                <a:latin typeface="Arial" panose="020B0604020202020204" pitchFamily="34" charset="0"/>
                <a:cs typeface="Arial" panose="020B0604020202020204" pitchFamily="34" charset="0"/>
              </a:rPr>
              <a:t> and Joon Lee, “Patient Similarity in Prediction Models Based on Health Data”, JMIR Med Inform 2017 Jan-Mar, 5(1): e7. </a:t>
            </a:r>
          </a:p>
          <a:p>
            <a:r>
              <a:rPr lang="en-IN" dirty="0">
                <a:latin typeface="Arial" panose="020B0604020202020204" pitchFamily="34" charset="0"/>
                <a:cs typeface="Arial" panose="020B0604020202020204" pitchFamily="34" charset="0"/>
              </a:rPr>
              <a:t>[2] LWC Chan, T Chan, LF Cheng, WS Mak, “Machine Learning of Patient Similarity”, Bioinformatics and Biomedicines Workshops, 2010 IEEE International Conference. </a:t>
            </a:r>
            <a:r>
              <a:rPr lang="en-IN" dirty="0" err="1">
                <a:latin typeface="Arial" panose="020B0604020202020204" pitchFamily="34" charset="0"/>
                <a:cs typeface="Arial" panose="020B0604020202020204" pitchFamily="34" charset="0"/>
              </a:rPr>
              <a:t>Gyusoo</a:t>
            </a:r>
            <a:r>
              <a:rPr lang="en-IN" dirty="0">
                <a:latin typeface="Arial" panose="020B0604020202020204" pitchFamily="34" charset="0"/>
                <a:cs typeface="Arial" panose="020B0604020202020204" pitchFamily="34" charset="0"/>
              </a:rPr>
              <a:t> Kim and </a:t>
            </a:r>
            <a:r>
              <a:rPr lang="en-IN" dirty="0" err="1">
                <a:latin typeface="Arial" panose="020B0604020202020204" pitchFamily="34" charset="0"/>
                <a:cs typeface="Arial" panose="020B0604020202020204" pitchFamily="34" charset="0"/>
              </a:rPr>
              <a:t>Seulgi</a:t>
            </a:r>
            <a:r>
              <a:rPr lang="en-IN" dirty="0">
                <a:latin typeface="Arial" panose="020B0604020202020204" pitchFamily="34" charset="0"/>
                <a:cs typeface="Arial" panose="020B0604020202020204" pitchFamily="34" charset="0"/>
              </a:rPr>
              <a:t> Lee, “2014 Payment Research”, Bank of Korea, Vol. 2015, No. 1, Jan. 2015. </a:t>
            </a:r>
          </a:p>
          <a:p>
            <a:r>
              <a:rPr lang="en-IN" dirty="0">
                <a:latin typeface="Arial" panose="020B0604020202020204" pitchFamily="34" charset="0"/>
                <a:cs typeface="Arial" panose="020B0604020202020204" pitchFamily="34" charset="0"/>
              </a:rPr>
              <a:t>[3] </a:t>
            </a:r>
            <a:r>
              <a:rPr lang="en-IN" dirty="0" err="1">
                <a:latin typeface="Arial" panose="020B0604020202020204" pitchFamily="34" charset="0"/>
                <a:cs typeface="Arial" panose="020B0604020202020204" pitchFamily="34" charset="0"/>
              </a:rPr>
              <a:t>Sharafoddini</a:t>
            </a:r>
            <a:r>
              <a:rPr lang="en-IN" dirty="0">
                <a:latin typeface="Arial" panose="020B0604020202020204" pitchFamily="34" charset="0"/>
                <a:cs typeface="Arial" panose="020B0604020202020204" pitchFamily="34" charset="0"/>
              </a:rPr>
              <a:t>, A.; </a:t>
            </a:r>
            <a:r>
              <a:rPr lang="en-IN" dirty="0" err="1">
                <a:latin typeface="Arial" panose="020B0604020202020204" pitchFamily="34" charset="0"/>
                <a:cs typeface="Arial" panose="020B0604020202020204" pitchFamily="34" charset="0"/>
              </a:rPr>
              <a:t>Dubin</a:t>
            </a:r>
            <a:r>
              <a:rPr lang="en-IN" dirty="0">
                <a:latin typeface="Arial" panose="020B0604020202020204" pitchFamily="34" charset="0"/>
                <a:cs typeface="Arial" panose="020B0604020202020204" pitchFamily="34" charset="0"/>
              </a:rPr>
              <a:t>, J.; Lee, J. Patient Similarity in Prediction Models Based on Health Data: A Scoping Review. JMIR Med. Inform. 2017, 5, e7.</a:t>
            </a:r>
          </a:p>
          <a:p>
            <a:r>
              <a:rPr lang="en-IN" dirty="0">
                <a:latin typeface="Arial" panose="020B0604020202020204" pitchFamily="34" charset="0"/>
                <a:cs typeface="Arial" panose="020B0604020202020204" pitchFamily="34" charset="0"/>
              </a:rPr>
              <a:t>More……..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In the dynamic healthcare landscape, marked by rising patient numbers and escalating emergencies, the demand for robust solutions is paramount. Our proposed model, intricately designed for navigating complex challenges without immediate medical treatment, offers a beacon of hope with a prompt, individualized approach to care. At its core, the model identifies patients similar to a specified index patient by meticulously exploring past medical records. This groundbreaking method provides tailored forecasts, significantly elevating patient care quality, crucial in dire circumstances. Surpassing traditional methods, it meticulously examines health data, forecasting patients' future health statuses using advanced computer-based techniques. In emergencies, where quick medical treatment is limited, the model becomes indispensable, optimizing reactions by empowering healthcare practitioners with well-informed decisions based on comparable patient records. This model heralds a new era in patient-centric care, laying the foundation for transformative progress in predictive healthcare analytics, revolutionizing personalized, data-driven medical interventions.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630365"/>
            <a:ext cx="10668000" cy="4952997"/>
          </a:xfrm>
        </p:spPr>
        <p:txBody>
          <a:bodyPr/>
          <a:lstStyle/>
          <a:p>
            <a:r>
              <a:rPr lang="en-IN" b="0" i="0" dirty="0">
                <a:effectLst/>
                <a:latin typeface="Arial" panose="020B0604020202020204" pitchFamily="34" charset="0"/>
                <a:cs typeface="Arial" panose="020B0604020202020204" pitchFamily="34" charset="0"/>
              </a:rPr>
              <a:t>The Patient Case Similarity project revolutionizes healthcare analytics, employing advanced data science for personalized and data-driven interventions. Utilizing sophisticated algorithms, it identifies patient case similarities, enhancing diagnostic accuracy, tailoring treatments, and improving outcomes.</a:t>
            </a:r>
          </a:p>
          <a:p>
            <a:r>
              <a:rPr lang="en-US" dirty="0">
                <a:latin typeface="Arial" panose="020B0604020202020204" pitchFamily="34" charset="0"/>
                <a:cs typeface="Arial" panose="020B0604020202020204" pitchFamily="34" charset="0"/>
              </a:rPr>
              <a:t>This model is used to summarize and review system oriented approaches for identifying patient health condition based on their data as similarity status providing a starting point for further research.</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US" b="0" i="0" dirty="0">
                <a:solidFill>
                  <a:srgbClr val="1B1B1B"/>
                </a:solidFill>
                <a:effectLst/>
                <a:latin typeface="Arial" panose="020B0604020202020204" pitchFamily="34" charset="0"/>
                <a:cs typeface="Arial" panose="020B0604020202020204" pitchFamily="34" charset="0"/>
              </a:rPr>
              <a:t>patient similarity</a:t>
            </a:r>
          </a:p>
          <a:p>
            <a:r>
              <a:rPr lang="en-US" b="0" i="0" dirty="0">
                <a:solidFill>
                  <a:srgbClr val="1B1B1B"/>
                </a:solidFill>
                <a:effectLst/>
                <a:latin typeface="Arial" panose="020B0604020202020204" pitchFamily="34" charset="0"/>
                <a:cs typeface="Arial" panose="020B0604020202020204" pitchFamily="34" charset="0"/>
              </a:rPr>
              <a:t>predictive modeling </a:t>
            </a:r>
          </a:p>
          <a:p>
            <a:r>
              <a:rPr lang="en-US" b="0" i="0" dirty="0">
                <a:solidFill>
                  <a:srgbClr val="1B1B1B"/>
                </a:solidFill>
                <a:effectLst/>
                <a:latin typeface="Arial" panose="020B0604020202020204" pitchFamily="34" charset="0"/>
                <a:cs typeface="Arial" panose="020B0604020202020204" pitchFamily="34" charset="0"/>
              </a:rPr>
              <a:t>health data</a:t>
            </a:r>
          </a:p>
          <a:p>
            <a:r>
              <a:rPr lang="en-US" b="0" i="0" dirty="0">
                <a:solidFill>
                  <a:srgbClr val="1B1B1B"/>
                </a:solidFill>
                <a:effectLst/>
                <a:latin typeface="Arial" panose="020B0604020202020204" pitchFamily="34" charset="0"/>
                <a:cs typeface="Arial" panose="020B0604020202020204" pitchFamily="34" charset="0"/>
              </a:rPr>
              <a:t>medical records </a:t>
            </a:r>
          </a:p>
          <a:p>
            <a:r>
              <a:rPr lang="en-US" b="0" i="0" dirty="0">
                <a:solidFill>
                  <a:srgbClr val="1B1B1B"/>
                </a:solidFill>
                <a:effectLst/>
                <a:latin typeface="Arial" panose="020B0604020202020204" pitchFamily="34" charset="0"/>
                <a:cs typeface="Arial" panose="020B0604020202020204" pitchFamily="34" charset="0"/>
              </a:rPr>
              <a:t>electronic health records </a:t>
            </a:r>
          </a:p>
          <a:p>
            <a:r>
              <a:rPr lang="en-US" b="0" i="0" dirty="0">
                <a:solidFill>
                  <a:srgbClr val="1B1B1B"/>
                </a:solidFill>
                <a:effectLst/>
                <a:latin typeface="Arial" panose="020B0604020202020204" pitchFamily="34" charset="0"/>
                <a:cs typeface="Arial" panose="020B0604020202020204" pitchFamily="34" charset="0"/>
              </a:rPr>
              <a:t>personalized medicine</a:t>
            </a:r>
          </a:p>
          <a:p>
            <a:r>
              <a:rPr lang="en-US" b="0" i="0" dirty="0">
                <a:solidFill>
                  <a:srgbClr val="1B1B1B"/>
                </a:solidFill>
                <a:effectLst/>
                <a:latin typeface="Arial" panose="020B0604020202020204" pitchFamily="34" charset="0"/>
                <a:cs typeface="Arial" panose="020B0604020202020204" pitchFamily="34" charset="0"/>
              </a:rPr>
              <a:t>data-driven prediction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b="0" i="0" dirty="0">
                <a:solidFill>
                  <a:srgbClr val="1B1B1B"/>
                </a:solidFill>
                <a:effectLst/>
                <a:latin typeface="Arial" panose="020B0604020202020204" pitchFamily="34" charset="0"/>
                <a:cs typeface="Arial" panose="020B0604020202020204" pitchFamily="34" charset="0"/>
              </a:rPr>
              <a:t>The method involved </a:t>
            </a:r>
          </a:p>
          <a:p>
            <a:r>
              <a:rPr lang="en-US" b="0" i="0" dirty="0">
                <a:solidFill>
                  <a:srgbClr val="1B1B1B"/>
                </a:solidFill>
                <a:effectLst/>
                <a:latin typeface="Arial" panose="020B0604020202020204" pitchFamily="34" charset="0"/>
                <a:cs typeface="Arial" panose="020B0604020202020204" pitchFamily="34" charset="0"/>
              </a:rPr>
              <a:t>(1) conducting the review by performing automated searches in Scopus, PubMed, and ISI Web of Science, selecting relevant studies by first screening titles and abstracts then analyzing full-texts, and </a:t>
            </a:r>
          </a:p>
          <a:p>
            <a:r>
              <a:rPr lang="en-US" b="0" i="0" dirty="0">
                <a:solidFill>
                  <a:srgbClr val="1B1B1B"/>
                </a:solidFill>
                <a:effectLst/>
                <a:latin typeface="Arial" panose="020B0604020202020204" pitchFamily="34" charset="0"/>
                <a:cs typeface="Arial" panose="020B0604020202020204" pitchFamily="34" charset="0"/>
              </a:rPr>
              <a:t>(2) documenting by extracting publication details and information on context, predictors, missing data, modeling algorithm, outcome, and evaluation methods into a matrix table, synthesizing data, and reporting results.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3200" b="0" i="0" dirty="0">
                <a:solidFill>
                  <a:srgbClr val="1B1B1B"/>
                </a:solidFill>
                <a:effectLst/>
                <a:latin typeface="Arial" panose="020B0604020202020204" pitchFamily="34" charset="0"/>
                <a:cs typeface="Arial" panose="020B0604020202020204" pitchFamily="34" charset="0"/>
              </a:rPr>
              <a:t>The aim is to summarize and review published studies describing computer-based approaches for predicting patients’ future health status based on health data and patient similarity, identify gaps, and provide a starting point for related future research.</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IN" dirty="0"/>
              <a:t>Data Acquisition and Preprocessing</a:t>
            </a:r>
          </a:p>
          <a:p>
            <a:r>
              <a:rPr lang="en-IN" dirty="0"/>
              <a:t>Machine Learning Model Development</a:t>
            </a:r>
          </a:p>
          <a:p>
            <a:r>
              <a:rPr lang="en-US" dirty="0"/>
              <a:t>Natural Language Processing for Symptom Analysis</a:t>
            </a:r>
            <a:endParaRPr lang="en-IN" dirty="0"/>
          </a:p>
          <a:p>
            <a:r>
              <a:rPr lang="en-US" dirty="0"/>
              <a:t>Development of the Flask Web Application</a:t>
            </a:r>
          </a:p>
          <a:p>
            <a:r>
              <a:rPr lang="en-IN" dirty="0"/>
              <a:t>Validation and Testing </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1DC044CB-E2A8-BA84-3291-F015DA4F8974}"/>
              </a:ext>
            </a:extLst>
          </p:cNvPr>
          <p:cNvPicPr>
            <a:picLocks noGrp="1" noChangeAspect="1"/>
          </p:cNvPicPr>
          <p:nvPr>
            <p:ph idx="1"/>
          </p:nvPr>
        </p:nvPicPr>
        <p:blipFill>
          <a:blip r:embed="rId2"/>
          <a:stretch>
            <a:fillRect/>
          </a:stretch>
        </p:blipFill>
        <p:spPr>
          <a:xfrm>
            <a:off x="1877466" y="1788459"/>
            <a:ext cx="8437067" cy="3281082"/>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2261D18B-BC76-3214-77EF-3F03F3E576C8}"/>
              </a:ext>
            </a:extLst>
          </p:cNvPr>
          <p:cNvPicPr>
            <a:picLocks noGrp="1" noChangeAspect="1"/>
          </p:cNvPicPr>
          <p:nvPr>
            <p:ph idx="1"/>
          </p:nvPr>
        </p:nvPicPr>
        <p:blipFill>
          <a:blip r:embed="rId2"/>
          <a:srcRect l="1927" t="2155" b="9722"/>
          <a:stretch/>
        </p:blipFill>
        <p:spPr>
          <a:xfrm>
            <a:off x="328706" y="1407408"/>
            <a:ext cx="9612735" cy="4043183"/>
          </a:xfrm>
          <a:prstGeom prst="rect">
            <a:avLst/>
          </a:prstGeom>
        </p:spPr>
      </p:pic>
      <p:pic>
        <p:nvPicPr>
          <p:cNvPr id="5" name="Picture 4">
            <a:extLst>
              <a:ext uri="{FF2B5EF4-FFF2-40B4-BE49-F238E27FC236}">
                <a16:creationId xmlns:a16="http://schemas.microsoft.com/office/drawing/2014/main" id="{30572E97-55F6-6C05-B999-7FB700F5BF75}"/>
              </a:ext>
            </a:extLst>
          </p:cNvPr>
          <p:cNvPicPr>
            <a:picLocks noChangeAspect="1"/>
          </p:cNvPicPr>
          <p:nvPr/>
        </p:nvPicPr>
        <p:blipFill>
          <a:blip r:embed="rId3"/>
          <a:stretch>
            <a:fillRect/>
          </a:stretch>
        </p:blipFill>
        <p:spPr>
          <a:xfrm>
            <a:off x="10405621" y="176657"/>
            <a:ext cx="1457673" cy="6406705"/>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69</TotalTime>
  <Words>810</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Cambria</vt:lpstr>
      <vt:lpstr>Verdana</vt:lpstr>
      <vt:lpstr>Bioinformatics</vt:lpstr>
      <vt:lpstr>PSCS194-Patient Case Similarity</vt:lpstr>
      <vt:lpstr>Introduction</vt:lpstr>
      <vt:lpstr>Literature Review</vt:lpstr>
      <vt:lpstr>Existing method Drawback</vt:lpstr>
      <vt:lpstr>Proposed Method</vt:lpstr>
      <vt:lpstr>Objectives</vt:lpstr>
      <vt:lpstr>Methodology/Modules</vt:lpstr>
      <vt:lpstr>Architecture</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CHANDAN R</cp:lastModifiedBy>
  <cp:revision>19</cp:revision>
  <dcterms:created xsi:type="dcterms:W3CDTF">2023-03-16T03:26:27Z</dcterms:created>
  <dcterms:modified xsi:type="dcterms:W3CDTF">2024-10-21T03:48:37Z</dcterms:modified>
</cp:coreProperties>
</file>