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6256000" cy="9144000"/>
  <p:notesSz cx="16256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210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041900" y="1064260"/>
            <a:ext cx="6308090" cy="2159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9144000"/>
                </a:moveTo>
                <a:lnTo>
                  <a:pt x="0" y="9144000"/>
                </a:lnTo>
                <a:lnTo>
                  <a:pt x="0" y="0"/>
                </a:lnTo>
                <a:lnTo>
                  <a:pt x="16256000" y="0"/>
                </a:lnTo>
                <a:lnTo>
                  <a:pt x="16256000" y="9144000"/>
                </a:lnTo>
                <a:close/>
              </a:path>
            </a:pathLst>
          </a:custGeom>
          <a:solidFill>
            <a:srgbClr val="110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128066" y="3276649"/>
            <a:ext cx="5131435" cy="4331335"/>
          </a:xfrm>
          <a:custGeom>
            <a:avLst/>
            <a:gdLst/>
            <a:ahLst/>
            <a:cxnLst/>
            <a:rect l="l" t="t" r="r" b="b"/>
            <a:pathLst>
              <a:path w="5131434" h="4331334">
                <a:moveTo>
                  <a:pt x="5130927" y="4330826"/>
                </a:moveTo>
                <a:lnTo>
                  <a:pt x="0" y="4330826"/>
                </a:lnTo>
                <a:lnTo>
                  <a:pt x="0" y="0"/>
                </a:lnTo>
                <a:lnTo>
                  <a:pt x="5130927" y="0"/>
                </a:lnTo>
                <a:lnTo>
                  <a:pt x="5130927" y="4330826"/>
                </a:lnTo>
                <a:close/>
              </a:path>
            </a:pathLst>
          </a:custGeom>
          <a:solidFill>
            <a:srgbClr val="BE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74100" y="1016000"/>
            <a:ext cx="3708400" cy="43307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47600" y="1016000"/>
            <a:ext cx="3708400" cy="4330700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-711" y="711"/>
            <a:ext cx="1344930" cy="1316990"/>
          </a:xfrm>
          <a:custGeom>
            <a:avLst/>
            <a:gdLst/>
            <a:ahLst/>
            <a:cxnLst/>
            <a:rect l="l" t="t" r="r" b="b"/>
            <a:pathLst>
              <a:path w="1344930" h="1316990">
                <a:moveTo>
                  <a:pt x="1344675" y="1316989"/>
                </a:moveTo>
                <a:lnTo>
                  <a:pt x="0" y="1316989"/>
                </a:lnTo>
                <a:lnTo>
                  <a:pt x="0" y="0"/>
                </a:lnTo>
                <a:lnTo>
                  <a:pt x="1344675" y="0"/>
                </a:lnTo>
                <a:lnTo>
                  <a:pt x="1344675" y="1316989"/>
                </a:lnTo>
                <a:close/>
              </a:path>
            </a:pathLst>
          </a:custGeom>
          <a:solidFill>
            <a:srgbClr val="BE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65327" y="883558"/>
            <a:ext cx="887094" cy="868680"/>
          </a:xfrm>
          <a:custGeom>
            <a:avLst/>
            <a:gdLst/>
            <a:ahLst/>
            <a:cxnLst/>
            <a:rect l="l" t="t" r="r" b="b"/>
            <a:pathLst>
              <a:path w="887094" h="868680">
                <a:moveTo>
                  <a:pt x="886586" y="868299"/>
                </a:moveTo>
                <a:lnTo>
                  <a:pt x="0" y="868298"/>
                </a:lnTo>
                <a:lnTo>
                  <a:pt x="0" y="0"/>
                </a:lnTo>
                <a:lnTo>
                  <a:pt x="886586" y="0"/>
                </a:lnTo>
                <a:lnTo>
                  <a:pt x="886586" y="868299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9144000"/>
                </a:moveTo>
                <a:lnTo>
                  <a:pt x="0" y="9144000"/>
                </a:lnTo>
                <a:lnTo>
                  <a:pt x="0" y="0"/>
                </a:lnTo>
                <a:lnTo>
                  <a:pt x="16256000" y="0"/>
                </a:lnTo>
                <a:lnTo>
                  <a:pt x="16256000" y="9144000"/>
                </a:lnTo>
                <a:close/>
              </a:path>
            </a:pathLst>
          </a:custGeom>
          <a:solidFill>
            <a:srgbClr val="110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21200" y="1016476"/>
            <a:ext cx="10358755" cy="2943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86600" y="4201159"/>
            <a:ext cx="6651625" cy="269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163434" cy="9144635"/>
            <a:chOff x="0" y="0"/>
            <a:chExt cx="7163434" cy="9144635"/>
          </a:xfrm>
        </p:grpSpPr>
        <p:sp>
          <p:nvSpPr>
            <p:cNvPr id="3" name="object 3"/>
            <p:cNvSpPr/>
            <p:nvPr/>
          </p:nvSpPr>
          <p:spPr>
            <a:xfrm>
              <a:off x="5155618" y="1266925"/>
              <a:ext cx="1881505" cy="1881505"/>
            </a:xfrm>
            <a:custGeom>
              <a:avLst/>
              <a:gdLst/>
              <a:ahLst/>
              <a:cxnLst/>
              <a:rect l="l" t="t" r="r" b="b"/>
              <a:pathLst>
                <a:path w="1881504" h="1881505">
                  <a:moveTo>
                    <a:pt x="940434" y="0"/>
                  </a:moveTo>
                  <a:lnTo>
                    <a:pt x="892040" y="1223"/>
                  </a:lnTo>
                  <a:lnTo>
                    <a:pt x="844280" y="4855"/>
                  </a:lnTo>
                  <a:lnTo>
                    <a:pt x="797215" y="10835"/>
                  </a:lnTo>
                  <a:lnTo>
                    <a:pt x="750904" y="19106"/>
                  </a:lnTo>
                  <a:lnTo>
                    <a:pt x="705405" y="29607"/>
                  </a:lnTo>
                  <a:lnTo>
                    <a:pt x="660778" y="42280"/>
                  </a:lnTo>
                  <a:lnTo>
                    <a:pt x="617081" y="57065"/>
                  </a:lnTo>
                  <a:lnTo>
                    <a:pt x="574375" y="73904"/>
                  </a:lnTo>
                  <a:lnTo>
                    <a:pt x="532717" y="92737"/>
                  </a:lnTo>
                  <a:lnTo>
                    <a:pt x="492167" y="113505"/>
                  </a:lnTo>
                  <a:lnTo>
                    <a:pt x="452785" y="136149"/>
                  </a:lnTo>
                  <a:lnTo>
                    <a:pt x="414628" y="160611"/>
                  </a:lnTo>
                  <a:lnTo>
                    <a:pt x="377757" y="186831"/>
                  </a:lnTo>
                  <a:lnTo>
                    <a:pt x="342231" y="214749"/>
                  </a:lnTo>
                  <a:lnTo>
                    <a:pt x="308107" y="244307"/>
                  </a:lnTo>
                  <a:lnTo>
                    <a:pt x="275447" y="275447"/>
                  </a:lnTo>
                  <a:lnTo>
                    <a:pt x="244307" y="308107"/>
                  </a:lnTo>
                  <a:lnTo>
                    <a:pt x="214749" y="342231"/>
                  </a:lnTo>
                  <a:lnTo>
                    <a:pt x="186831" y="377757"/>
                  </a:lnTo>
                  <a:lnTo>
                    <a:pt x="160611" y="414628"/>
                  </a:lnTo>
                  <a:lnTo>
                    <a:pt x="136149" y="452785"/>
                  </a:lnTo>
                  <a:lnTo>
                    <a:pt x="113505" y="492167"/>
                  </a:lnTo>
                  <a:lnTo>
                    <a:pt x="92737" y="532717"/>
                  </a:lnTo>
                  <a:lnTo>
                    <a:pt x="73904" y="574375"/>
                  </a:lnTo>
                  <a:lnTo>
                    <a:pt x="57065" y="617081"/>
                  </a:lnTo>
                  <a:lnTo>
                    <a:pt x="42280" y="660778"/>
                  </a:lnTo>
                  <a:lnTo>
                    <a:pt x="29607" y="705405"/>
                  </a:lnTo>
                  <a:lnTo>
                    <a:pt x="19106" y="750904"/>
                  </a:lnTo>
                  <a:lnTo>
                    <a:pt x="10835" y="797216"/>
                  </a:lnTo>
                  <a:lnTo>
                    <a:pt x="4855" y="844280"/>
                  </a:lnTo>
                  <a:lnTo>
                    <a:pt x="1223" y="892040"/>
                  </a:lnTo>
                  <a:lnTo>
                    <a:pt x="0" y="940435"/>
                  </a:lnTo>
                  <a:lnTo>
                    <a:pt x="1223" y="988836"/>
                  </a:lnTo>
                  <a:lnTo>
                    <a:pt x="4855" y="1036602"/>
                  </a:lnTo>
                  <a:lnTo>
                    <a:pt x="10835" y="1083673"/>
                  </a:lnTo>
                  <a:lnTo>
                    <a:pt x="19106" y="1129991"/>
                  </a:lnTo>
                  <a:lnTo>
                    <a:pt x="29607" y="1175496"/>
                  </a:lnTo>
                  <a:lnTo>
                    <a:pt x="42280" y="1220129"/>
                  </a:lnTo>
                  <a:lnTo>
                    <a:pt x="57065" y="1263831"/>
                  </a:lnTo>
                  <a:lnTo>
                    <a:pt x="73904" y="1306544"/>
                  </a:lnTo>
                  <a:lnTo>
                    <a:pt x="92737" y="1348207"/>
                  </a:lnTo>
                  <a:lnTo>
                    <a:pt x="113505" y="1388762"/>
                  </a:lnTo>
                  <a:lnTo>
                    <a:pt x="136149" y="1428150"/>
                  </a:lnTo>
                  <a:lnTo>
                    <a:pt x="160611" y="1466312"/>
                  </a:lnTo>
                  <a:lnTo>
                    <a:pt x="186831" y="1503188"/>
                  </a:lnTo>
                  <a:lnTo>
                    <a:pt x="214749" y="1538719"/>
                  </a:lnTo>
                  <a:lnTo>
                    <a:pt x="244307" y="1572847"/>
                  </a:lnTo>
                  <a:lnTo>
                    <a:pt x="275447" y="1605512"/>
                  </a:lnTo>
                  <a:lnTo>
                    <a:pt x="308107" y="1636656"/>
                  </a:lnTo>
                  <a:lnTo>
                    <a:pt x="342231" y="1666218"/>
                  </a:lnTo>
                  <a:lnTo>
                    <a:pt x="377757" y="1694140"/>
                  </a:lnTo>
                  <a:lnTo>
                    <a:pt x="414628" y="1720363"/>
                  </a:lnTo>
                  <a:lnTo>
                    <a:pt x="452785" y="1744828"/>
                  </a:lnTo>
                  <a:lnTo>
                    <a:pt x="492167" y="1767476"/>
                  </a:lnTo>
                  <a:lnTo>
                    <a:pt x="532717" y="1788247"/>
                  </a:lnTo>
                  <a:lnTo>
                    <a:pt x="574375" y="1807082"/>
                  </a:lnTo>
                  <a:lnTo>
                    <a:pt x="617081" y="1823923"/>
                  </a:lnTo>
                  <a:lnTo>
                    <a:pt x="660778" y="1838711"/>
                  </a:lnTo>
                  <a:lnTo>
                    <a:pt x="705405" y="1851385"/>
                  </a:lnTo>
                  <a:lnTo>
                    <a:pt x="750904" y="1861888"/>
                  </a:lnTo>
                  <a:lnTo>
                    <a:pt x="797215" y="1870159"/>
                  </a:lnTo>
                  <a:lnTo>
                    <a:pt x="844280" y="1876140"/>
                  </a:lnTo>
                  <a:lnTo>
                    <a:pt x="892040" y="1879773"/>
                  </a:lnTo>
                  <a:lnTo>
                    <a:pt x="940434" y="1880997"/>
                  </a:lnTo>
                  <a:lnTo>
                    <a:pt x="988836" y="1879773"/>
                  </a:lnTo>
                  <a:lnTo>
                    <a:pt x="1036601" y="1876140"/>
                  </a:lnTo>
                  <a:lnTo>
                    <a:pt x="1083673" y="1870159"/>
                  </a:lnTo>
                  <a:lnTo>
                    <a:pt x="1129990" y="1861888"/>
                  </a:lnTo>
                  <a:lnTo>
                    <a:pt x="1175496" y="1851385"/>
                  </a:lnTo>
                  <a:lnTo>
                    <a:pt x="1220129" y="1838711"/>
                  </a:lnTo>
                  <a:lnTo>
                    <a:pt x="1263831" y="1823923"/>
                  </a:lnTo>
                  <a:lnTo>
                    <a:pt x="1306544" y="1807082"/>
                  </a:lnTo>
                  <a:lnTo>
                    <a:pt x="1348207" y="1788247"/>
                  </a:lnTo>
                  <a:lnTo>
                    <a:pt x="1388762" y="1767476"/>
                  </a:lnTo>
                  <a:lnTo>
                    <a:pt x="1428150" y="1744828"/>
                  </a:lnTo>
                  <a:lnTo>
                    <a:pt x="1466312" y="1720363"/>
                  </a:lnTo>
                  <a:lnTo>
                    <a:pt x="1503188" y="1694140"/>
                  </a:lnTo>
                  <a:lnTo>
                    <a:pt x="1538719" y="1666218"/>
                  </a:lnTo>
                  <a:lnTo>
                    <a:pt x="1572847" y="1636656"/>
                  </a:lnTo>
                  <a:lnTo>
                    <a:pt x="1605512" y="1605512"/>
                  </a:lnTo>
                  <a:lnTo>
                    <a:pt x="1636655" y="1572847"/>
                  </a:lnTo>
                  <a:lnTo>
                    <a:pt x="1666218" y="1538719"/>
                  </a:lnTo>
                  <a:lnTo>
                    <a:pt x="1694140" y="1503188"/>
                  </a:lnTo>
                  <a:lnTo>
                    <a:pt x="1720363" y="1466312"/>
                  </a:lnTo>
                  <a:lnTo>
                    <a:pt x="1744828" y="1428150"/>
                  </a:lnTo>
                  <a:lnTo>
                    <a:pt x="1767476" y="1388762"/>
                  </a:lnTo>
                  <a:lnTo>
                    <a:pt x="1788247" y="1348207"/>
                  </a:lnTo>
                  <a:lnTo>
                    <a:pt x="1807082" y="1306544"/>
                  </a:lnTo>
                  <a:lnTo>
                    <a:pt x="1823923" y="1263831"/>
                  </a:lnTo>
                  <a:lnTo>
                    <a:pt x="1838711" y="1220129"/>
                  </a:lnTo>
                  <a:lnTo>
                    <a:pt x="1851385" y="1175496"/>
                  </a:lnTo>
                  <a:lnTo>
                    <a:pt x="1861888" y="1129991"/>
                  </a:lnTo>
                  <a:lnTo>
                    <a:pt x="1870159" y="1083673"/>
                  </a:lnTo>
                  <a:lnTo>
                    <a:pt x="1876140" y="1036602"/>
                  </a:lnTo>
                  <a:lnTo>
                    <a:pt x="1879773" y="988836"/>
                  </a:lnTo>
                  <a:lnTo>
                    <a:pt x="1880996" y="940435"/>
                  </a:lnTo>
                  <a:lnTo>
                    <a:pt x="1879773" y="892040"/>
                  </a:lnTo>
                  <a:lnTo>
                    <a:pt x="1876140" y="844280"/>
                  </a:lnTo>
                  <a:lnTo>
                    <a:pt x="1870159" y="797216"/>
                  </a:lnTo>
                  <a:lnTo>
                    <a:pt x="1861888" y="750904"/>
                  </a:lnTo>
                  <a:lnTo>
                    <a:pt x="1851385" y="705405"/>
                  </a:lnTo>
                  <a:lnTo>
                    <a:pt x="1838711" y="660778"/>
                  </a:lnTo>
                  <a:lnTo>
                    <a:pt x="1823923" y="617081"/>
                  </a:lnTo>
                  <a:lnTo>
                    <a:pt x="1807082" y="574375"/>
                  </a:lnTo>
                  <a:lnTo>
                    <a:pt x="1788247" y="532717"/>
                  </a:lnTo>
                  <a:lnTo>
                    <a:pt x="1767476" y="492167"/>
                  </a:lnTo>
                  <a:lnTo>
                    <a:pt x="1744828" y="452785"/>
                  </a:lnTo>
                  <a:lnTo>
                    <a:pt x="1720363" y="414628"/>
                  </a:lnTo>
                  <a:lnTo>
                    <a:pt x="1694140" y="377757"/>
                  </a:lnTo>
                  <a:lnTo>
                    <a:pt x="1666218" y="342231"/>
                  </a:lnTo>
                  <a:lnTo>
                    <a:pt x="1636655" y="308107"/>
                  </a:lnTo>
                  <a:lnTo>
                    <a:pt x="1605512" y="275447"/>
                  </a:lnTo>
                  <a:lnTo>
                    <a:pt x="1572847" y="244307"/>
                  </a:lnTo>
                  <a:lnTo>
                    <a:pt x="1538719" y="214749"/>
                  </a:lnTo>
                  <a:lnTo>
                    <a:pt x="1503188" y="186831"/>
                  </a:lnTo>
                  <a:lnTo>
                    <a:pt x="1466312" y="160611"/>
                  </a:lnTo>
                  <a:lnTo>
                    <a:pt x="1428150" y="136149"/>
                  </a:lnTo>
                  <a:lnTo>
                    <a:pt x="1388762" y="113505"/>
                  </a:lnTo>
                  <a:lnTo>
                    <a:pt x="1348207" y="92737"/>
                  </a:lnTo>
                  <a:lnTo>
                    <a:pt x="1306544" y="73904"/>
                  </a:lnTo>
                  <a:lnTo>
                    <a:pt x="1263831" y="57065"/>
                  </a:lnTo>
                  <a:lnTo>
                    <a:pt x="1220129" y="42280"/>
                  </a:lnTo>
                  <a:lnTo>
                    <a:pt x="1175496" y="29607"/>
                  </a:lnTo>
                  <a:lnTo>
                    <a:pt x="1129990" y="19106"/>
                  </a:lnTo>
                  <a:lnTo>
                    <a:pt x="1083673" y="10835"/>
                  </a:lnTo>
                  <a:lnTo>
                    <a:pt x="1036601" y="4855"/>
                  </a:lnTo>
                  <a:lnTo>
                    <a:pt x="988836" y="1223"/>
                  </a:lnTo>
                  <a:lnTo>
                    <a:pt x="940434" y="0"/>
                  </a:lnTo>
                  <a:close/>
                </a:path>
              </a:pathLst>
            </a:custGeom>
            <a:ln w="25400">
              <a:solidFill>
                <a:srgbClr val="CC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6096000" cy="91440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096093" y="4572069"/>
              <a:ext cx="1066800" cy="4572635"/>
            </a:xfrm>
            <a:custGeom>
              <a:avLst/>
              <a:gdLst/>
              <a:ahLst/>
              <a:cxnLst/>
              <a:rect l="l" t="t" r="r" b="b"/>
              <a:pathLst>
                <a:path w="1066800" h="4572634">
                  <a:moveTo>
                    <a:pt x="1066800" y="4572127"/>
                  </a:moveTo>
                  <a:lnTo>
                    <a:pt x="0" y="4572127"/>
                  </a:lnTo>
                  <a:lnTo>
                    <a:pt x="0" y="0"/>
                  </a:lnTo>
                  <a:lnTo>
                    <a:pt x="1066800" y="0"/>
                  </a:lnTo>
                  <a:lnTo>
                    <a:pt x="1066800" y="4572127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4505102" y="0"/>
            <a:ext cx="1751330" cy="1753235"/>
            <a:chOff x="14505102" y="0"/>
            <a:chExt cx="1751330" cy="1753235"/>
          </a:xfrm>
        </p:grpSpPr>
        <p:sp>
          <p:nvSpPr>
            <p:cNvPr id="7" name="object 7"/>
            <p:cNvSpPr/>
            <p:nvPr/>
          </p:nvSpPr>
          <p:spPr>
            <a:xfrm>
              <a:off x="14939255" y="0"/>
              <a:ext cx="1316990" cy="1344930"/>
            </a:xfrm>
            <a:custGeom>
              <a:avLst/>
              <a:gdLst/>
              <a:ahLst/>
              <a:cxnLst/>
              <a:rect l="l" t="t" r="r" b="b"/>
              <a:pathLst>
                <a:path w="1316990" h="1344930">
                  <a:moveTo>
                    <a:pt x="1316989" y="1344675"/>
                  </a:moveTo>
                  <a:lnTo>
                    <a:pt x="0" y="1344675"/>
                  </a:lnTo>
                  <a:lnTo>
                    <a:pt x="0" y="0"/>
                  </a:lnTo>
                  <a:lnTo>
                    <a:pt x="1316989" y="0"/>
                  </a:lnTo>
                  <a:lnTo>
                    <a:pt x="1316989" y="1344675"/>
                  </a:lnTo>
                  <a:close/>
                </a:path>
              </a:pathLst>
            </a:custGeom>
            <a:solidFill>
              <a:srgbClr val="BE7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505102" y="866039"/>
              <a:ext cx="868680" cy="887094"/>
            </a:xfrm>
            <a:custGeom>
              <a:avLst/>
              <a:gdLst/>
              <a:ahLst/>
              <a:cxnLst/>
              <a:rect l="l" t="t" r="r" b="b"/>
              <a:pathLst>
                <a:path w="868680" h="887094">
                  <a:moveTo>
                    <a:pt x="868299" y="886586"/>
                  </a:moveTo>
                  <a:lnTo>
                    <a:pt x="0" y="886586"/>
                  </a:lnTo>
                  <a:lnTo>
                    <a:pt x="0" y="0"/>
                  </a:lnTo>
                  <a:lnTo>
                    <a:pt x="868299" y="0"/>
                  </a:lnTo>
                  <a:lnTo>
                    <a:pt x="868299" y="886586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4505103" y="7391512"/>
            <a:ext cx="1751330" cy="1753235"/>
            <a:chOff x="14505103" y="7391512"/>
            <a:chExt cx="1751330" cy="1753235"/>
          </a:xfrm>
        </p:grpSpPr>
        <p:sp>
          <p:nvSpPr>
            <p:cNvPr id="10" name="object 10"/>
            <p:cNvSpPr/>
            <p:nvPr/>
          </p:nvSpPr>
          <p:spPr>
            <a:xfrm>
              <a:off x="14939260" y="7799463"/>
              <a:ext cx="1316990" cy="1344930"/>
            </a:xfrm>
            <a:custGeom>
              <a:avLst/>
              <a:gdLst/>
              <a:ahLst/>
              <a:cxnLst/>
              <a:rect l="l" t="t" r="r" b="b"/>
              <a:pathLst>
                <a:path w="1316990" h="1344929">
                  <a:moveTo>
                    <a:pt x="1316989" y="1344676"/>
                  </a:moveTo>
                  <a:lnTo>
                    <a:pt x="0" y="1344676"/>
                  </a:lnTo>
                  <a:lnTo>
                    <a:pt x="0" y="0"/>
                  </a:lnTo>
                  <a:lnTo>
                    <a:pt x="1316989" y="0"/>
                  </a:lnTo>
                  <a:lnTo>
                    <a:pt x="1316989" y="1344676"/>
                  </a:lnTo>
                  <a:close/>
                </a:path>
              </a:pathLst>
            </a:custGeom>
            <a:solidFill>
              <a:srgbClr val="BE7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505103" y="7391512"/>
              <a:ext cx="868680" cy="887094"/>
            </a:xfrm>
            <a:custGeom>
              <a:avLst/>
              <a:gdLst/>
              <a:ahLst/>
              <a:cxnLst/>
              <a:rect l="l" t="t" r="r" b="b"/>
              <a:pathLst>
                <a:path w="868680" h="887095">
                  <a:moveTo>
                    <a:pt x="868298" y="886586"/>
                  </a:moveTo>
                  <a:lnTo>
                    <a:pt x="0" y="886586"/>
                  </a:lnTo>
                  <a:lnTo>
                    <a:pt x="0" y="0"/>
                  </a:lnTo>
                  <a:lnTo>
                    <a:pt x="868298" y="0"/>
                  </a:lnTo>
                  <a:lnTo>
                    <a:pt x="868298" y="886586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0523" rIns="0" bIns="0" rtlCol="0">
            <a:spAutoFit/>
          </a:bodyPr>
          <a:lstStyle/>
          <a:p>
            <a:pPr marL="3340100">
              <a:lnSpc>
                <a:spcPct val="100000"/>
              </a:lnSpc>
              <a:spcBef>
                <a:spcPts val="110"/>
              </a:spcBef>
            </a:pPr>
            <a:r>
              <a:rPr sz="8000" spc="-830" dirty="0"/>
              <a:t>B</a:t>
            </a:r>
            <a:r>
              <a:rPr sz="8000" spc="-450" dirty="0"/>
              <a:t>i</a:t>
            </a:r>
            <a:r>
              <a:rPr sz="8000" spc="-600" dirty="0"/>
              <a:t>r</a:t>
            </a:r>
            <a:r>
              <a:rPr sz="8000" spc="-250" dirty="0"/>
              <a:t>d</a:t>
            </a:r>
            <a:r>
              <a:rPr sz="8000" spc="-1080" dirty="0"/>
              <a:t> </a:t>
            </a:r>
            <a:r>
              <a:rPr sz="8000" spc="-1045" dirty="0"/>
              <a:t>M</a:t>
            </a:r>
            <a:r>
              <a:rPr sz="8000" spc="-385" dirty="0"/>
              <a:t>i</a:t>
            </a:r>
            <a:r>
              <a:rPr sz="8000" spc="-640" dirty="0"/>
              <a:t>g</a:t>
            </a:r>
            <a:r>
              <a:rPr sz="8000" spc="-535" dirty="0"/>
              <a:t>r</a:t>
            </a:r>
            <a:r>
              <a:rPr sz="8000" spc="-715" dirty="0"/>
              <a:t>a</a:t>
            </a:r>
            <a:r>
              <a:rPr sz="8000" spc="-590" dirty="0"/>
              <a:t>t</a:t>
            </a:r>
            <a:r>
              <a:rPr sz="8000" spc="-385" dirty="0"/>
              <a:t>i</a:t>
            </a:r>
            <a:r>
              <a:rPr sz="8000" spc="-700" dirty="0"/>
              <a:t>o</a:t>
            </a:r>
            <a:r>
              <a:rPr sz="8000" spc="-185" dirty="0"/>
              <a:t>n</a:t>
            </a:r>
            <a:r>
              <a:rPr sz="8000" spc="-1050" dirty="0"/>
              <a:t> </a:t>
            </a:r>
            <a:r>
              <a:rPr sz="8000" spc="-1100" dirty="0"/>
              <a:t>P</a:t>
            </a:r>
            <a:r>
              <a:rPr sz="8000" spc="-1215" dirty="0"/>
              <a:t>P</a:t>
            </a:r>
            <a:r>
              <a:rPr sz="8000" spc="-585" dirty="0"/>
              <a:t>T</a:t>
            </a:r>
            <a:endParaRPr sz="8000"/>
          </a:p>
        </p:txBody>
      </p:sp>
      <p:sp>
        <p:nvSpPr>
          <p:cNvPr id="13" name="object 13"/>
          <p:cNvSpPr txBox="1"/>
          <p:nvPr/>
        </p:nvSpPr>
        <p:spPr>
          <a:xfrm>
            <a:off x="8356600" y="5372100"/>
            <a:ext cx="5956935" cy="87376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-8890" algn="ctr">
              <a:lnSpc>
                <a:spcPts val="2200"/>
              </a:lnSpc>
              <a:spcBef>
                <a:spcPts val="240"/>
              </a:spcBef>
            </a:pPr>
            <a:r>
              <a:rPr sz="1900" spc="-45" dirty="0">
                <a:solidFill>
                  <a:srgbClr val="FFFFFF"/>
                </a:solidFill>
                <a:latin typeface="Roboto"/>
                <a:cs typeface="Roboto"/>
              </a:rPr>
              <a:t>"Birds</a:t>
            </a:r>
            <a:r>
              <a:rPr sz="1900" spc="-1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dirty="0">
                <a:solidFill>
                  <a:srgbClr val="FFFFFF"/>
                </a:solidFill>
                <a:latin typeface="Roboto"/>
                <a:cs typeface="Roboto"/>
              </a:rPr>
              <a:t>are</a:t>
            </a:r>
            <a:r>
              <a:rPr sz="1900" spc="-6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1900" spc="-1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Roboto"/>
                <a:cs typeface="Roboto"/>
              </a:rPr>
              <a:t>miracle</a:t>
            </a:r>
            <a:r>
              <a:rPr sz="1900" spc="-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Roboto"/>
                <a:cs typeface="Roboto"/>
              </a:rPr>
              <a:t>because</a:t>
            </a:r>
            <a:r>
              <a:rPr sz="1900" spc="-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spc="-55" dirty="0">
                <a:solidFill>
                  <a:srgbClr val="FFFFFF"/>
                </a:solidFill>
                <a:latin typeface="Roboto"/>
                <a:cs typeface="Roboto"/>
              </a:rPr>
              <a:t>they</a:t>
            </a:r>
            <a:r>
              <a:rPr sz="19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Roboto"/>
                <a:cs typeface="Roboto"/>
              </a:rPr>
              <a:t>prove</a:t>
            </a:r>
            <a:r>
              <a:rPr sz="19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1900" spc="-16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dirty="0">
                <a:solidFill>
                  <a:srgbClr val="FFFFFF"/>
                </a:solidFill>
                <a:latin typeface="Roboto"/>
                <a:cs typeface="Roboto"/>
              </a:rPr>
              <a:t>us</a:t>
            </a:r>
            <a:r>
              <a:rPr sz="1900" spc="-1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spc="-50" dirty="0">
                <a:solidFill>
                  <a:srgbClr val="FFFFFF"/>
                </a:solidFill>
                <a:latin typeface="Roboto"/>
                <a:cs typeface="Roboto"/>
              </a:rPr>
              <a:t>there</a:t>
            </a:r>
            <a:r>
              <a:rPr sz="1900" spc="-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dirty="0">
                <a:solidFill>
                  <a:srgbClr val="FFFFFF"/>
                </a:solidFill>
                <a:latin typeface="Roboto"/>
                <a:cs typeface="Roboto"/>
              </a:rPr>
              <a:t>is</a:t>
            </a:r>
            <a:r>
              <a:rPr sz="1900" spc="-6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spc="-50" dirty="0">
                <a:solidFill>
                  <a:srgbClr val="FFFFFF"/>
                </a:solidFill>
                <a:latin typeface="Roboto"/>
                <a:cs typeface="Roboto"/>
              </a:rPr>
              <a:t>a finer, </a:t>
            </a:r>
            <a:r>
              <a:rPr sz="1900" spc="-40" dirty="0">
                <a:solidFill>
                  <a:srgbClr val="FFFFFF"/>
                </a:solidFill>
                <a:latin typeface="Roboto"/>
                <a:cs typeface="Roboto"/>
              </a:rPr>
              <a:t>simpler</a:t>
            </a:r>
            <a:r>
              <a:rPr sz="19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spc="-50" dirty="0">
                <a:solidFill>
                  <a:srgbClr val="FFFFFF"/>
                </a:solidFill>
                <a:latin typeface="Roboto"/>
                <a:cs typeface="Roboto"/>
              </a:rPr>
              <a:t>state</a:t>
            </a:r>
            <a:r>
              <a:rPr sz="1900" spc="-7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19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spc="-55" dirty="0">
                <a:solidFill>
                  <a:srgbClr val="FFFFFF"/>
                </a:solidFill>
                <a:latin typeface="Roboto"/>
                <a:cs typeface="Roboto"/>
              </a:rPr>
              <a:t>being</a:t>
            </a:r>
            <a:r>
              <a:rPr sz="19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spc="-45" dirty="0">
                <a:solidFill>
                  <a:srgbClr val="FFFFFF"/>
                </a:solidFill>
                <a:latin typeface="Roboto"/>
                <a:cs typeface="Roboto"/>
              </a:rPr>
              <a:t>which</a:t>
            </a:r>
            <a:r>
              <a:rPr sz="19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Roboto"/>
                <a:cs typeface="Roboto"/>
              </a:rPr>
              <a:t>we</a:t>
            </a:r>
            <a:r>
              <a:rPr sz="1900" spc="-7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spc="-70" dirty="0">
                <a:solidFill>
                  <a:srgbClr val="FFFFFF"/>
                </a:solidFill>
                <a:latin typeface="Roboto"/>
                <a:cs typeface="Roboto"/>
              </a:rPr>
              <a:t>may</a:t>
            </a:r>
            <a:r>
              <a:rPr sz="1900" spc="-7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spc="-50" dirty="0">
                <a:solidFill>
                  <a:srgbClr val="FFFFFF"/>
                </a:solidFill>
                <a:latin typeface="Roboto"/>
                <a:cs typeface="Roboto"/>
              </a:rPr>
              <a:t>strive</a:t>
            </a:r>
            <a:r>
              <a:rPr sz="1900" spc="-7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1900" spc="-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Roboto"/>
                <a:cs typeface="Roboto"/>
              </a:rPr>
              <a:t>attain. </a:t>
            </a:r>
            <a:r>
              <a:rPr sz="1900" spc="-50" dirty="0">
                <a:solidFill>
                  <a:srgbClr val="FFFFFF"/>
                </a:solidFill>
                <a:latin typeface="Roboto"/>
                <a:cs typeface="Roboto"/>
              </a:rPr>
              <a:t>"</a:t>
            </a:r>
            <a:endParaRPr sz="1900">
              <a:latin typeface="Roboto"/>
              <a:cs typeface="Robo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335299" y="3142298"/>
            <a:ext cx="76200" cy="2860040"/>
          </a:xfrm>
          <a:custGeom>
            <a:avLst/>
            <a:gdLst/>
            <a:ahLst/>
            <a:cxnLst/>
            <a:rect l="l" t="t" r="r" b="b"/>
            <a:pathLst>
              <a:path w="76200" h="2860040">
                <a:moveTo>
                  <a:pt x="76200" y="2859532"/>
                </a:moveTo>
                <a:lnTo>
                  <a:pt x="0" y="2859532"/>
                </a:lnTo>
                <a:lnTo>
                  <a:pt x="0" y="0"/>
                </a:lnTo>
                <a:lnTo>
                  <a:pt x="76200" y="0"/>
                </a:lnTo>
                <a:lnTo>
                  <a:pt x="76200" y="2859532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75600" y="2997245"/>
            <a:ext cx="8281034" cy="6147435"/>
            <a:chOff x="7975600" y="2997245"/>
            <a:chExt cx="8281034" cy="6147435"/>
          </a:xfrm>
        </p:grpSpPr>
        <p:sp>
          <p:nvSpPr>
            <p:cNvPr id="3" name="object 3"/>
            <p:cNvSpPr/>
            <p:nvPr/>
          </p:nvSpPr>
          <p:spPr>
            <a:xfrm>
              <a:off x="11862046" y="2997245"/>
              <a:ext cx="4394200" cy="6147435"/>
            </a:xfrm>
            <a:custGeom>
              <a:avLst/>
              <a:gdLst/>
              <a:ahLst/>
              <a:cxnLst/>
              <a:rect l="l" t="t" r="r" b="b"/>
              <a:pathLst>
                <a:path w="4394200" h="6147434">
                  <a:moveTo>
                    <a:pt x="4394199" y="6146927"/>
                  </a:moveTo>
                  <a:lnTo>
                    <a:pt x="0" y="6146927"/>
                  </a:lnTo>
                  <a:lnTo>
                    <a:pt x="0" y="0"/>
                  </a:lnTo>
                  <a:lnTo>
                    <a:pt x="4394199" y="0"/>
                  </a:lnTo>
                  <a:lnTo>
                    <a:pt x="4394199" y="6146927"/>
                  </a:lnTo>
                  <a:close/>
                </a:path>
              </a:pathLst>
            </a:custGeom>
            <a:solidFill>
              <a:srgbClr val="BE7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75600" y="4572000"/>
              <a:ext cx="8280400" cy="3619500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-711" y="711"/>
            <a:ext cx="1753235" cy="1751330"/>
            <a:chOff x="-711" y="711"/>
            <a:chExt cx="1753235" cy="1751330"/>
          </a:xfrm>
        </p:grpSpPr>
        <p:sp>
          <p:nvSpPr>
            <p:cNvPr id="6" name="object 6"/>
            <p:cNvSpPr/>
            <p:nvPr/>
          </p:nvSpPr>
          <p:spPr>
            <a:xfrm>
              <a:off x="-711" y="711"/>
              <a:ext cx="1344930" cy="1316990"/>
            </a:xfrm>
            <a:custGeom>
              <a:avLst/>
              <a:gdLst/>
              <a:ahLst/>
              <a:cxnLst/>
              <a:rect l="l" t="t" r="r" b="b"/>
              <a:pathLst>
                <a:path w="1344930" h="1316990">
                  <a:moveTo>
                    <a:pt x="1344675" y="1316989"/>
                  </a:moveTo>
                  <a:lnTo>
                    <a:pt x="0" y="1316989"/>
                  </a:lnTo>
                  <a:lnTo>
                    <a:pt x="0" y="0"/>
                  </a:lnTo>
                  <a:lnTo>
                    <a:pt x="1344675" y="0"/>
                  </a:lnTo>
                  <a:lnTo>
                    <a:pt x="1344675" y="1316989"/>
                  </a:lnTo>
                  <a:close/>
                </a:path>
              </a:pathLst>
            </a:custGeom>
            <a:solidFill>
              <a:srgbClr val="BE7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65327" y="883558"/>
              <a:ext cx="887094" cy="868680"/>
            </a:xfrm>
            <a:custGeom>
              <a:avLst/>
              <a:gdLst/>
              <a:ahLst/>
              <a:cxnLst/>
              <a:rect l="l" t="t" r="r" b="b"/>
              <a:pathLst>
                <a:path w="887094" h="868680">
                  <a:moveTo>
                    <a:pt x="886586" y="868299"/>
                  </a:moveTo>
                  <a:lnTo>
                    <a:pt x="0" y="868298"/>
                  </a:lnTo>
                  <a:lnTo>
                    <a:pt x="0" y="0"/>
                  </a:lnTo>
                  <a:lnTo>
                    <a:pt x="886586" y="0"/>
                  </a:lnTo>
                  <a:lnTo>
                    <a:pt x="886586" y="868299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0" y="7392283"/>
            <a:ext cx="1753235" cy="1751330"/>
            <a:chOff x="0" y="7392283"/>
            <a:chExt cx="1753235" cy="1751330"/>
          </a:xfrm>
        </p:grpSpPr>
        <p:sp>
          <p:nvSpPr>
            <p:cNvPr id="9" name="object 9"/>
            <p:cNvSpPr/>
            <p:nvPr/>
          </p:nvSpPr>
          <p:spPr>
            <a:xfrm>
              <a:off x="0" y="7826438"/>
              <a:ext cx="1344930" cy="1316990"/>
            </a:xfrm>
            <a:custGeom>
              <a:avLst/>
              <a:gdLst/>
              <a:ahLst/>
              <a:cxnLst/>
              <a:rect l="l" t="t" r="r" b="b"/>
              <a:pathLst>
                <a:path w="1344930" h="1316990">
                  <a:moveTo>
                    <a:pt x="1344676" y="1316990"/>
                  </a:moveTo>
                  <a:lnTo>
                    <a:pt x="0" y="1316990"/>
                  </a:lnTo>
                  <a:lnTo>
                    <a:pt x="0" y="0"/>
                  </a:lnTo>
                  <a:lnTo>
                    <a:pt x="1344676" y="0"/>
                  </a:lnTo>
                  <a:lnTo>
                    <a:pt x="1344676" y="1316990"/>
                  </a:lnTo>
                  <a:close/>
                </a:path>
              </a:pathLst>
            </a:custGeom>
            <a:solidFill>
              <a:srgbClr val="BE7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66039" y="7392283"/>
              <a:ext cx="887094" cy="868680"/>
            </a:xfrm>
            <a:custGeom>
              <a:avLst/>
              <a:gdLst/>
              <a:ahLst/>
              <a:cxnLst/>
              <a:rect l="l" t="t" r="r" b="b"/>
              <a:pathLst>
                <a:path w="887094" h="868679">
                  <a:moveTo>
                    <a:pt x="886586" y="868298"/>
                  </a:moveTo>
                  <a:lnTo>
                    <a:pt x="0" y="868298"/>
                  </a:lnTo>
                  <a:lnTo>
                    <a:pt x="0" y="0"/>
                  </a:lnTo>
                  <a:lnTo>
                    <a:pt x="886586" y="0"/>
                  </a:lnTo>
                  <a:lnTo>
                    <a:pt x="886586" y="868298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57200" y="4099559"/>
            <a:ext cx="6537325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5800"/>
              </a:lnSpc>
              <a:spcBef>
                <a:spcPts val="100"/>
              </a:spcBef>
            </a:pP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Migration</a:t>
            </a:r>
            <a:r>
              <a:rPr sz="2400" spc="-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poses</a:t>
            </a:r>
            <a:r>
              <a:rPr sz="2400" spc="-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Roboto"/>
                <a:cs typeface="Roboto"/>
              </a:rPr>
              <a:t>various</a:t>
            </a:r>
            <a:r>
              <a:rPr sz="2400" spc="-1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challenges</a:t>
            </a:r>
            <a:r>
              <a:rPr sz="2400" spc="-1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for</a:t>
            </a:r>
            <a:r>
              <a:rPr sz="2400" spc="-1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birds, 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such</a:t>
            </a:r>
            <a:r>
              <a:rPr sz="2400" spc="-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as</a:t>
            </a:r>
            <a:r>
              <a:rPr sz="2400" spc="-9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predation,</a:t>
            </a:r>
            <a:r>
              <a:rPr sz="2400" spc="-114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weather</a:t>
            </a:r>
            <a:r>
              <a:rPr sz="2400" spc="-6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Roboto"/>
                <a:cs typeface="Roboto"/>
              </a:rPr>
              <a:t>extremes,</a:t>
            </a:r>
            <a:r>
              <a:rPr sz="2400" spc="-1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exhaustion,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2400" spc="-1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Roboto"/>
                <a:cs typeface="Roboto"/>
              </a:rPr>
              <a:t>navigating</a:t>
            </a:r>
            <a:r>
              <a:rPr sz="2400" spc="-10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unfamiliar</a:t>
            </a:r>
            <a:r>
              <a:rPr sz="2400" spc="-1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Roboto"/>
                <a:cs typeface="Roboto"/>
              </a:rPr>
              <a:t>territories,</a:t>
            </a:r>
            <a:r>
              <a:rPr sz="2400" spc="-10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making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it</a:t>
            </a:r>
            <a:r>
              <a:rPr sz="2400" spc="-6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Roboto"/>
                <a:cs typeface="Roboto"/>
              </a:rPr>
              <a:t>a </a:t>
            </a:r>
            <a:r>
              <a:rPr sz="2400" spc="-55" dirty="0">
                <a:solidFill>
                  <a:srgbClr val="FFFFFF"/>
                </a:solidFill>
                <a:latin typeface="Roboto"/>
                <a:cs typeface="Roboto"/>
              </a:rPr>
              <a:t>risky</a:t>
            </a:r>
            <a:r>
              <a:rPr sz="2400" spc="-7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endeavor.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032500" y="1460976"/>
            <a:ext cx="3771900" cy="172466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 marR="5080">
              <a:lnSpc>
                <a:spcPts val="6300"/>
              </a:lnSpc>
              <a:spcBef>
                <a:spcPts val="955"/>
              </a:spcBef>
            </a:pPr>
            <a:r>
              <a:rPr spc="-750" dirty="0"/>
              <a:t>Cha</a:t>
            </a:r>
            <a:r>
              <a:rPr spc="-765" dirty="0"/>
              <a:t> </a:t>
            </a:r>
            <a:r>
              <a:rPr b="1" spc="-545" dirty="0">
                <a:latin typeface="Comic Sans MS"/>
                <a:cs typeface="Comic Sans MS"/>
              </a:rPr>
              <a:t>l</a:t>
            </a:r>
            <a:r>
              <a:rPr spc="-545" dirty="0"/>
              <a:t>enges</a:t>
            </a:r>
            <a:r>
              <a:rPr spc="-750" dirty="0"/>
              <a:t> </a:t>
            </a:r>
            <a:r>
              <a:rPr spc="-135" dirty="0"/>
              <a:t>of </a:t>
            </a:r>
            <a:r>
              <a:rPr spc="-730" dirty="0"/>
              <a:t>M</a:t>
            </a:r>
            <a:r>
              <a:rPr spc="-250" dirty="0"/>
              <a:t>i</a:t>
            </a:r>
            <a:r>
              <a:rPr spc="-509" dirty="0"/>
              <a:t>g</a:t>
            </a:r>
            <a:r>
              <a:rPr spc="-400" dirty="0"/>
              <a:t>r</a:t>
            </a:r>
            <a:r>
              <a:rPr spc="-550" dirty="0"/>
              <a:t>a</a:t>
            </a:r>
            <a:r>
              <a:rPr spc="-425" dirty="0"/>
              <a:t>t</a:t>
            </a:r>
            <a:r>
              <a:rPr spc="-250" dirty="0"/>
              <a:t>i</a:t>
            </a:r>
            <a:r>
              <a:rPr spc="-475" dirty="0"/>
              <a:t>o</a:t>
            </a:r>
            <a:r>
              <a:rPr spc="-150" dirty="0"/>
              <a:t>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728200" y="0"/>
            <a:ext cx="6528434" cy="9144635"/>
            <a:chOff x="9728200" y="0"/>
            <a:chExt cx="6528434" cy="9144635"/>
          </a:xfrm>
        </p:grpSpPr>
        <p:sp>
          <p:nvSpPr>
            <p:cNvPr id="3" name="object 3"/>
            <p:cNvSpPr/>
            <p:nvPr/>
          </p:nvSpPr>
          <p:spPr>
            <a:xfrm>
              <a:off x="12928841" y="0"/>
              <a:ext cx="3327400" cy="9144635"/>
            </a:xfrm>
            <a:custGeom>
              <a:avLst/>
              <a:gdLst/>
              <a:ahLst/>
              <a:cxnLst/>
              <a:rect l="l" t="t" r="r" b="b"/>
              <a:pathLst>
                <a:path w="3327400" h="9144635">
                  <a:moveTo>
                    <a:pt x="3327400" y="9144127"/>
                  </a:moveTo>
                  <a:lnTo>
                    <a:pt x="0" y="9144127"/>
                  </a:lnTo>
                  <a:lnTo>
                    <a:pt x="0" y="0"/>
                  </a:lnTo>
                  <a:lnTo>
                    <a:pt x="3327400" y="0"/>
                  </a:lnTo>
                  <a:lnTo>
                    <a:pt x="3327400" y="9144127"/>
                  </a:lnTo>
                  <a:close/>
                </a:path>
              </a:pathLst>
            </a:custGeom>
            <a:solidFill>
              <a:srgbClr val="BE7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28200" y="2400300"/>
              <a:ext cx="6527800" cy="4356100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-711" y="711"/>
            <a:ext cx="1753235" cy="1751330"/>
            <a:chOff x="-711" y="711"/>
            <a:chExt cx="1753235" cy="1751330"/>
          </a:xfrm>
        </p:grpSpPr>
        <p:sp>
          <p:nvSpPr>
            <p:cNvPr id="6" name="object 6"/>
            <p:cNvSpPr/>
            <p:nvPr/>
          </p:nvSpPr>
          <p:spPr>
            <a:xfrm>
              <a:off x="-711" y="711"/>
              <a:ext cx="1344930" cy="1316990"/>
            </a:xfrm>
            <a:custGeom>
              <a:avLst/>
              <a:gdLst/>
              <a:ahLst/>
              <a:cxnLst/>
              <a:rect l="l" t="t" r="r" b="b"/>
              <a:pathLst>
                <a:path w="1344930" h="1316990">
                  <a:moveTo>
                    <a:pt x="1344675" y="1316989"/>
                  </a:moveTo>
                  <a:lnTo>
                    <a:pt x="0" y="1316989"/>
                  </a:lnTo>
                  <a:lnTo>
                    <a:pt x="0" y="0"/>
                  </a:lnTo>
                  <a:lnTo>
                    <a:pt x="1344675" y="0"/>
                  </a:lnTo>
                  <a:lnTo>
                    <a:pt x="1344675" y="1316989"/>
                  </a:lnTo>
                  <a:close/>
                </a:path>
              </a:pathLst>
            </a:custGeom>
            <a:solidFill>
              <a:srgbClr val="BE7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65327" y="883558"/>
              <a:ext cx="887094" cy="868680"/>
            </a:xfrm>
            <a:custGeom>
              <a:avLst/>
              <a:gdLst/>
              <a:ahLst/>
              <a:cxnLst/>
              <a:rect l="l" t="t" r="r" b="b"/>
              <a:pathLst>
                <a:path w="887094" h="868680">
                  <a:moveTo>
                    <a:pt x="886586" y="868299"/>
                  </a:moveTo>
                  <a:lnTo>
                    <a:pt x="0" y="868298"/>
                  </a:lnTo>
                  <a:lnTo>
                    <a:pt x="0" y="0"/>
                  </a:lnTo>
                  <a:lnTo>
                    <a:pt x="886586" y="0"/>
                  </a:lnTo>
                  <a:lnTo>
                    <a:pt x="886586" y="868299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0" y="7392283"/>
            <a:ext cx="1753235" cy="1751330"/>
            <a:chOff x="0" y="7392283"/>
            <a:chExt cx="1753235" cy="1751330"/>
          </a:xfrm>
        </p:grpSpPr>
        <p:sp>
          <p:nvSpPr>
            <p:cNvPr id="9" name="object 9"/>
            <p:cNvSpPr/>
            <p:nvPr/>
          </p:nvSpPr>
          <p:spPr>
            <a:xfrm>
              <a:off x="0" y="7826438"/>
              <a:ext cx="1344930" cy="1316990"/>
            </a:xfrm>
            <a:custGeom>
              <a:avLst/>
              <a:gdLst/>
              <a:ahLst/>
              <a:cxnLst/>
              <a:rect l="l" t="t" r="r" b="b"/>
              <a:pathLst>
                <a:path w="1344930" h="1316990">
                  <a:moveTo>
                    <a:pt x="1344676" y="1316990"/>
                  </a:moveTo>
                  <a:lnTo>
                    <a:pt x="0" y="1316990"/>
                  </a:lnTo>
                  <a:lnTo>
                    <a:pt x="0" y="0"/>
                  </a:lnTo>
                  <a:lnTo>
                    <a:pt x="1344676" y="0"/>
                  </a:lnTo>
                  <a:lnTo>
                    <a:pt x="1344676" y="1316990"/>
                  </a:lnTo>
                  <a:close/>
                </a:path>
              </a:pathLst>
            </a:custGeom>
            <a:solidFill>
              <a:srgbClr val="BE7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66039" y="7392283"/>
              <a:ext cx="887094" cy="868680"/>
            </a:xfrm>
            <a:custGeom>
              <a:avLst/>
              <a:gdLst/>
              <a:ahLst/>
              <a:cxnLst/>
              <a:rect l="l" t="t" r="r" b="b"/>
              <a:pathLst>
                <a:path w="887094" h="868679">
                  <a:moveTo>
                    <a:pt x="886586" y="868298"/>
                  </a:moveTo>
                  <a:lnTo>
                    <a:pt x="0" y="868298"/>
                  </a:lnTo>
                  <a:lnTo>
                    <a:pt x="0" y="0"/>
                  </a:lnTo>
                  <a:lnTo>
                    <a:pt x="886586" y="0"/>
                  </a:lnTo>
                  <a:lnTo>
                    <a:pt x="886586" y="868298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231900" y="3134360"/>
            <a:ext cx="6672580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5800"/>
              </a:lnSpc>
              <a:spcBef>
                <a:spcPts val="100"/>
              </a:spcBef>
            </a:pP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Birds</a:t>
            </a:r>
            <a:r>
              <a:rPr sz="2400" spc="-1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65" dirty="0">
                <a:solidFill>
                  <a:srgbClr val="FFFFFF"/>
                </a:solidFill>
                <a:latin typeface="Roboto"/>
                <a:cs typeface="Roboto"/>
              </a:rPr>
              <a:t>rely 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on</a:t>
            </a:r>
            <a:r>
              <a:rPr sz="2400" spc="-1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Roboto"/>
                <a:cs typeface="Roboto"/>
              </a:rPr>
              <a:t>strategically</a:t>
            </a:r>
            <a:r>
              <a:rPr sz="2400" spc="-6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located</a:t>
            </a:r>
            <a:r>
              <a:rPr sz="2400" spc="-7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Roboto"/>
                <a:cs typeface="Roboto"/>
              </a:rPr>
              <a:t>stopover</a:t>
            </a:r>
            <a:r>
              <a:rPr sz="2400" spc="-1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sites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along</a:t>
            </a:r>
            <a:r>
              <a:rPr sz="2400" spc="-9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their</a:t>
            </a:r>
            <a:r>
              <a:rPr sz="2400" spc="-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Roboto"/>
                <a:cs typeface="Roboto"/>
              </a:rPr>
              <a:t>migration</a:t>
            </a:r>
            <a:r>
              <a:rPr sz="2400" spc="-7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Roboto"/>
                <a:cs typeface="Roboto"/>
              </a:rPr>
              <a:t>routes,</a:t>
            </a:r>
            <a:r>
              <a:rPr sz="2400" spc="-10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Roboto"/>
                <a:cs typeface="Roboto"/>
              </a:rPr>
              <a:t>where</a:t>
            </a:r>
            <a:r>
              <a:rPr sz="2400" spc="-1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Roboto"/>
                <a:cs typeface="Roboto"/>
              </a:rPr>
              <a:t>they</a:t>
            </a:r>
            <a:r>
              <a:rPr sz="2400" spc="-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rest, </a:t>
            </a:r>
            <a:r>
              <a:rPr sz="2400" spc="-40" dirty="0">
                <a:solidFill>
                  <a:srgbClr val="FFFFFF"/>
                </a:solidFill>
                <a:latin typeface="Roboto"/>
                <a:cs typeface="Roboto"/>
              </a:rPr>
              <a:t>replenish</a:t>
            </a:r>
            <a:r>
              <a:rPr sz="2400" spc="-1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Roboto"/>
                <a:cs typeface="Roboto"/>
              </a:rPr>
              <a:t>energy</a:t>
            </a:r>
            <a:r>
              <a:rPr sz="2400" spc="-1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reserves,</a:t>
            </a:r>
            <a:r>
              <a:rPr sz="2400" spc="-9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2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engage</a:t>
            </a:r>
            <a:r>
              <a:rPr sz="2400" spc="-114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in</a:t>
            </a:r>
            <a:r>
              <a:rPr sz="2400" spc="-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activities 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like</a:t>
            </a:r>
            <a:r>
              <a:rPr sz="2400" spc="-1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feeding</a:t>
            </a:r>
            <a:r>
              <a:rPr sz="2400" spc="-9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2400" spc="-9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socializing.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40400" y="7429975"/>
            <a:ext cx="4003675" cy="924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900" spc="-545" dirty="0">
                <a:solidFill>
                  <a:srgbClr val="FFFFFF"/>
                </a:solidFill>
                <a:latin typeface="Arial MT"/>
                <a:cs typeface="Arial MT"/>
              </a:rPr>
              <a:t>Stopover</a:t>
            </a:r>
            <a:r>
              <a:rPr sz="5900" spc="-6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5900" spc="-785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5900" spc="-31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5900" spc="-49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5900" spc="-52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5900" spc="-215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endParaRPr sz="5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642100" cy="9144635"/>
            <a:chOff x="0" y="0"/>
            <a:chExt cx="6642100" cy="9144635"/>
          </a:xfrm>
        </p:grpSpPr>
        <p:sp>
          <p:nvSpPr>
            <p:cNvPr id="3" name="object 3"/>
            <p:cNvSpPr/>
            <p:nvPr/>
          </p:nvSpPr>
          <p:spPr>
            <a:xfrm>
              <a:off x="44" y="0"/>
              <a:ext cx="3327400" cy="9144635"/>
            </a:xfrm>
            <a:custGeom>
              <a:avLst/>
              <a:gdLst/>
              <a:ahLst/>
              <a:cxnLst/>
              <a:rect l="l" t="t" r="r" b="b"/>
              <a:pathLst>
                <a:path w="3327400" h="9144635">
                  <a:moveTo>
                    <a:pt x="3327444" y="9144127"/>
                  </a:moveTo>
                  <a:lnTo>
                    <a:pt x="44" y="9144127"/>
                  </a:lnTo>
                  <a:lnTo>
                    <a:pt x="44" y="0"/>
                  </a:lnTo>
                  <a:lnTo>
                    <a:pt x="3327444" y="0"/>
                  </a:lnTo>
                  <a:lnTo>
                    <a:pt x="3327444" y="9144127"/>
                  </a:lnTo>
                  <a:close/>
                </a:path>
              </a:pathLst>
            </a:custGeom>
            <a:solidFill>
              <a:srgbClr val="BE7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733800"/>
              <a:ext cx="6642100" cy="5410200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14505102" y="0"/>
            <a:ext cx="1751330" cy="1753235"/>
            <a:chOff x="14505102" y="0"/>
            <a:chExt cx="1751330" cy="1753235"/>
          </a:xfrm>
        </p:grpSpPr>
        <p:sp>
          <p:nvSpPr>
            <p:cNvPr id="6" name="object 6"/>
            <p:cNvSpPr/>
            <p:nvPr/>
          </p:nvSpPr>
          <p:spPr>
            <a:xfrm>
              <a:off x="14939255" y="0"/>
              <a:ext cx="1316990" cy="1344930"/>
            </a:xfrm>
            <a:custGeom>
              <a:avLst/>
              <a:gdLst/>
              <a:ahLst/>
              <a:cxnLst/>
              <a:rect l="l" t="t" r="r" b="b"/>
              <a:pathLst>
                <a:path w="1316990" h="1344930">
                  <a:moveTo>
                    <a:pt x="1316989" y="1344675"/>
                  </a:moveTo>
                  <a:lnTo>
                    <a:pt x="0" y="1344675"/>
                  </a:lnTo>
                  <a:lnTo>
                    <a:pt x="0" y="0"/>
                  </a:lnTo>
                  <a:lnTo>
                    <a:pt x="1316989" y="0"/>
                  </a:lnTo>
                  <a:lnTo>
                    <a:pt x="1316989" y="1344675"/>
                  </a:lnTo>
                  <a:close/>
                </a:path>
              </a:pathLst>
            </a:custGeom>
            <a:solidFill>
              <a:srgbClr val="BE7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505102" y="866039"/>
              <a:ext cx="868680" cy="887094"/>
            </a:xfrm>
            <a:custGeom>
              <a:avLst/>
              <a:gdLst/>
              <a:ahLst/>
              <a:cxnLst/>
              <a:rect l="l" t="t" r="r" b="b"/>
              <a:pathLst>
                <a:path w="868680" h="887094">
                  <a:moveTo>
                    <a:pt x="868299" y="886586"/>
                  </a:moveTo>
                  <a:lnTo>
                    <a:pt x="0" y="886586"/>
                  </a:lnTo>
                  <a:lnTo>
                    <a:pt x="0" y="0"/>
                  </a:lnTo>
                  <a:lnTo>
                    <a:pt x="868299" y="0"/>
                  </a:lnTo>
                  <a:lnTo>
                    <a:pt x="868299" y="886586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4505103" y="7391512"/>
            <a:ext cx="1751330" cy="1753235"/>
            <a:chOff x="14505103" y="7391512"/>
            <a:chExt cx="1751330" cy="1753235"/>
          </a:xfrm>
        </p:grpSpPr>
        <p:sp>
          <p:nvSpPr>
            <p:cNvPr id="9" name="object 9"/>
            <p:cNvSpPr/>
            <p:nvPr/>
          </p:nvSpPr>
          <p:spPr>
            <a:xfrm>
              <a:off x="14939260" y="7799463"/>
              <a:ext cx="1316990" cy="1344930"/>
            </a:xfrm>
            <a:custGeom>
              <a:avLst/>
              <a:gdLst/>
              <a:ahLst/>
              <a:cxnLst/>
              <a:rect l="l" t="t" r="r" b="b"/>
              <a:pathLst>
                <a:path w="1316990" h="1344929">
                  <a:moveTo>
                    <a:pt x="1316989" y="1344676"/>
                  </a:moveTo>
                  <a:lnTo>
                    <a:pt x="0" y="1344676"/>
                  </a:lnTo>
                  <a:lnTo>
                    <a:pt x="0" y="0"/>
                  </a:lnTo>
                  <a:lnTo>
                    <a:pt x="1316989" y="0"/>
                  </a:lnTo>
                  <a:lnTo>
                    <a:pt x="1316989" y="1344676"/>
                  </a:lnTo>
                  <a:close/>
                </a:path>
              </a:pathLst>
            </a:custGeom>
            <a:solidFill>
              <a:srgbClr val="BE7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505103" y="7391512"/>
              <a:ext cx="868680" cy="887094"/>
            </a:xfrm>
            <a:custGeom>
              <a:avLst/>
              <a:gdLst/>
              <a:ahLst/>
              <a:cxnLst/>
              <a:rect l="l" t="t" r="r" b="b"/>
              <a:pathLst>
                <a:path w="868680" h="887095">
                  <a:moveTo>
                    <a:pt x="868298" y="886586"/>
                  </a:moveTo>
                  <a:lnTo>
                    <a:pt x="0" y="886586"/>
                  </a:lnTo>
                  <a:lnTo>
                    <a:pt x="0" y="0"/>
                  </a:lnTo>
                  <a:lnTo>
                    <a:pt x="868298" y="0"/>
                  </a:lnTo>
                  <a:lnTo>
                    <a:pt x="868298" y="886586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15335299" y="3142298"/>
            <a:ext cx="76200" cy="2860040"/>
          </a:xfrm>
          <a:custGeom>
            <a:avLst/>
            <a:gdLst/>
            <a:ahLst/>
            <a:cxnLst/>
            <a:rect l="l" t="t" r="r" b="b"/>
            <a:pathLst>
              <a:path w="76200" h="2860040">
                <a:moveTo>
                  <a:pt x="76200" y="2859532"/>
                </a:moveTo>
                <a:lnTo>
                  <a:pt x="0" y="2859532"/>
                </a:lnTo>
                <a:lnTo>
                  <a:pt x="0" y="0"/>
                </a:lnTo>
                <a:lnTo>
                  <a:pt x="76200" y="0"/>
                </a:lnTo>
                <a:lnTo>
                  <a:pt x="76200" y="2859532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581900" y="4086859"/>
            <a:ext cx="6313805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45800"/>
              </a:lnSpc>
              <a:spcBef>
                <a:spcPts val="100"/>
              </a:spcBef>
            </a:pP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Migration</a:t>
            </a:r>
            <a:r>
              <a:rPr sz="2400" spc="-9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enables</a:t>
            </a:r>
            <a:r>
              <a:rPr sz="2400" spc="-10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birds</a:t>
            </a:r>
            <a:r>
              <a:rPr sz="2400" spc="-10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2400" spc="-1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reach</a:t>
            </a:r>
            <a:r>
              <a:rPr sz="2400" spc="-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their</a:t>
            </a:r>
            <a:r>
              <a:rPr sz="2400" spc="-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preferred 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breeding</a:t>
            </a:r>
            <a:r>
              <a:rPr sz="2400" spc="-114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Roboto"/>
                <a:cs typeface="Roboto"/>
              </a:rPr>
              <a:t>grounds,</a:t>
            </a:r>
            <a:r>
              <a:rPr sz="2400" spc="-1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where</a:t>
            </a:r>
            <a:r>
              <a:rPr sz="2400" spc="-1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80" dirty="0">
                <a:solidFill>
                  <a:srgbClr val="FFFFFF"/>
                </a:solidFill>
                <a:latin typeface="Roboto"/>
                <a:cs typeface="Roboto"/>
              </a:rPr>
              <a:t>they</a:t>
            </a:r>
            <a:r>
              <a:rPr sz="2400" spc="-7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can</a:t>
            </a:r>
            <a:r>
              <a:rPr sz="2400" spc="-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find</a:t>
            </a:r>
            <a:r>
              <a:rPr sz="2400" spc="-1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suitable </a:t>
            </a:r>
            <a:r>
              <a:rPr sz="2400" spc="-40" dirty="0">
                <a:solidFill>
                  <a:srgbClr val="FFFFFF"/>
                </a:solidFill>
                <a:latin typeface="Roboto"/>
                <a:cs typeface="Roboto"/>
              </a:rPr>
              <a:t>nesting</a:t>
            </a:r>
            <a:r>
              <a:rPr sz="2400" spc="-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sites,</a:t>
            </a:r>
            <a:r>
              <a:rPr sz="2400" spc="-10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mates,</a:t>
            </a:r>
            <a:r>
              <a:rPr sz="2400" spc="-10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2400" spc="-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optimal</a:t>
            </a:r>
            <a:r>
              <a:rPr sz="2400" spc="-1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conditions</a:t>
            </a:r>
            <a:r>
              <a:rPr sz="2400" spc="-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for 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successful</a:t>
            </a:r>
            <a:r>
              <a:rPr sz="2400" spc="-6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reproduction.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521200" y="1016476"/>
            <a:ext cx="3808095" cy="172466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 marR="5080">
              <a:lnSpc>
                <a:spcPts val="6300"/>
              </a:lnSpc>
              <a:spcBef>
                <a:spcPts val="955"/>
              </a:spcBef>
            </a:pPr>
            <a:r>
              <a:rPr spc="-720" dirty="0"/>
              <a:t>M</a:t>
            </a:r>
            <a:r>
              <a:rPr spc="-240" dirty="0"/>
              <a:t>i</a:t>
            </a:r>
            <a:r>
              <a:rPr spc="-500" dirty="0"/>
              <a:t>g</a:t>
            </a:r>
            <a:r>
              <a:rPr spc="-390" dirty="0"/>
              <a:t>r</a:t>
            </a:r>
            <a:r>
              <a:rPr spc="-540" dirty="0"/>
              <a:t>a</a:t>
            </a:r>
            <a:r>
              <a:rPr spc="-415" dirty="0"/>
              <a:t>t</a:t>
            </a:r>
            <a:r>
              <a:rPr spc="-240" dirty="0"/>
              <a:t>i</a:t>
            </a:r>
            <a:r>
              <a:rPr spc="-465" dirty="0"/>
              <a:t>o</a:t>
            </a:r>
            <a:r>
              <a:rPr spc="-140" dirty="0"/>
              <a:t>n</a:t>
            </a:r>
            <a:r>
              <a:rPr spc="-785" dirty="0"/>
              <a:t> </a:t>
            </a:r>
            <a:r>
              <a:rPr spc="-605" dirty="0"/>
              <a:t>and </a:t>
            </a:r>
            <a:r>
              <a:rPr spc="-540" dirty="0"/>
              <a:t>Breeding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3477259"/>
            <a:ext cx="6623684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5800"/>
              </a:lnSpc>
              <a:spcBef>
                <a:spcPts val="100"/>
              </a:spcBef>
            </a:pPr>
            <a:r>
              <a:rPr sz="2400" dirty="0">
                <a:latin typeface="Roboto"/>
                <a:cs typeface="Roboto"/>
              </a:rPr>
              <a:t>Bird</a:t>
            </a:r>
            <a:r>
              <a:rPr sz="2400" spc="-95" dirty="0">
                <a:latin typeface="Roboto"/>
                <a:cs typeface="Roboto"/>
              </a:rPr>
              <a:t> </a:t>
            </a:r>
            <a:r>
              <a:rPr sz="2400" spc="-40" dirty="0">
                <a:latin typeface="Roboto"/>
                <a:cs typeface="Roboto"/>
              </a:rPr>
              <a:t>migration</a:t>
            </a:r>
            <a:r>
              <a:rPr sz="2400" spc="-95" dirty="0">
                <a:latin typeface="Roboto"/>
                <a:cs typeface="Roboto"/>
              </a:rPr>
              <a:t> </a:t>
            </a:r>
            <a:r>
              <a:rPr sz="2400" spc="-45" dirty="0">
                <a:latin typeface="Roboto"/>
                <a:cs typeface="Roboto"/>
              </a:rPr>
              <a:t>showcases</a:t>
            </a:r>
            <a:r>
              <a:rPr sz="2400" spc="-140" dirty="0">
                <a:latin typeface="Roboto"/>
                <a:cs typeface="Roboto"/>
              </a:rPr>
              <a:t> </a:t>
            </a:r>
            <a:r>
              <a:rPr sz="2400" spc="-25" dirty="0">
                <a:latin typeface="Roboto"/>
                <a:cs typeface="Roboto"/>
              </a:rPr>
              <a:t>seasonal</a:t>
            </a:r>
            <a:r>
              <a:rPr sz="2400" spc="-65" dirty="0">
                <a:latin typeface="Roboto"/>
                <a:cs typeface="Roboto"/>
              </a:rPr>
              <a:t> </a:t>
            </a:r>
            <a:r>
              <a:rPr sz="2400" spc="-10" dirty="0">
                <a:latin typeface="Roboto"/>
                <a:cs typeface="Roboto"/>
              </a:rPr>
              <a:t>variation, </a:t>
            </a:r>
            <a:r>
              <a:rPr sz="2400" spc="-20" dirty="0">
                <a:latin typeface="Roboto"/>
                <a:cs typeface="Roboto"/>
              </a:rPr>
              <a:t>with</a:t>
            </a:r>
            <a:r>
              <a:rPr sz="2400" spc="-100" dirty="0">
                <a:latin typeface="Roboto"/>
                <a:cs typeface="Roboto"/>
              </a:rPr>
              <a:t> </a:t>
            </a:r>
            <a:r>
              <a:rPr sz="2400" spc="-30" dirty="0">
                <a:latin typeface="Roboto"/>
                <a:cs typeface="Roboto"/>
              </a:rPr>
              <a:t>different</a:t>
            </a:r>
            <a:r>
              <a:rPr sz="2400" spc="-120" dirty="0">
                <a:latin typeface="Roboto"/>
                <a:cs typeface="Roboto"/>
              </a:rPr>
              <a:t> </a:t>
            </a:r>
            <a:r>
              <a:rPr sz="2400" spc="-10" dirty="0">
                <a:latin typeface="Roboto"/>
                <a:cs typeface="Roboto"/>
              </a:rPr>
              <a:t>species</a:t>
            </a:r>
            <a:r>
              <a:rPr sz="2400" spc="-100" dirty="0">
                <a:latin typeface="Roboto"/>
                <a:cs typeface="Roboto"/>
              </a:rPr>
              <a:t> </a:t>
            </a:r>
            <a:r>
              <a:rPr sz="2400" spc="-40" dirty="0">
                <a:latin typeface="Roboto"/>
                <a:cs typeface="Roboto"/>
              </a:rPr>
              <a:t>migrating</a:t>
            </a:r>
            <a:r>
              <a:rPr sz="2400" spc="-105" dirty="0">
                <a:latin typeface="Roboto"/>
                <a:cs typeface="Roboto"/>
              </a:rPr>
              <a:t> </a:t>
            </a:r>
            <a:r>
              <a:rPr sz="2400" spc="-35" dirty="0">
                <a:latin typeface="Roboto"/>
                <a:cs typeface="Roboto"/>
              </a:rPr>
              <a:t>during</a:t>
            </a:r>
            <a:r>
              <a:rPr sz="2400" spc="-100" dirty="0">
                <a:latin typeface="Roboto"/>
                <a:cs typeface="Roboto"/>
              </a:rPr>
              <a:t> </a:t>
            </a:r>
            <a:r>
              <a:rPr sz="2400" spc="-35" dirty="0">
                <a:latin typeface="Roboto"/>
                <a:cs typeface="Roboto"/>
              </a:rPr>
              <a:t>spring</a:t>
            </a:r>
            <a:r>
              <a:rPr sz="2400" spc="-105" dirty="0">
                <a:latin typeface="Roboto"/>
                <a:cs typeface="Roboto"/>
              </a:rPr>
              <a:t> </a:t>
            </a:r>
            <a:r>
              <a:rPr sz="2400" spc="-25" dirty="0">
                <a:latin typeface="Roboto"/>
                <a:cs typeface="Roboto"/>
              </a:rPr>
              <a:t>and </a:t>
            </a:r>
            <a:r>
              <a:rPr sz="2400" spc="-50" dirty="0">
                <a:latin typeface="Roboto"/>
                <a:cs typeface="Roboto"/>
              </a:rPr>
              <a:t>autumn,</a:t>
            </a:r>
            <a:r>
              <a:rPr sz="2400" spc="-100" dirty="0">
                <a:latin typeface="Roboto"/>
                <a:cs typeface="Roboto"/>
              </a:rPr>
              <a:t> </a:t>
            </a:r>
            <a:r>
              <a:rPr sz="2400" spc="-10" dirty="0">
                <a:latin typeface="Roboto"/>
                <a:cs typeface="Roboto"/>
              </a:rPr>
              <a:t>while</a:t>
            </a:r>
            <a:r>
              <a:rPr sz="2400" spc="-75" dirty="0">
                <a:latin typeface="Roboto"/>
                <a:cs typeface="Roboto"/>
              </a:rPr>
              <a:t> </a:t>
            </a:r>
            <a:r>
              <a:rPr sz="2400" spc="-20" dirty="0">
                <a:latin typeface="Roboto"/>
                <a:cs typeface="Roboto"/>
              </a:rPr>
              <a:t>some</a:t>
            </a:r>
            <a:r>
              <a:rPr sz="2400" spc="-125" dirty="0">
                <a:latin typeface="Roboto"/>
                <a:cs typeface="Roboto"/>
              </a:rPr>
              <a:t> </a:t>
            </a:r>
            <a:r>
              <a:rPr sz="2400" spc="-45" dirty="0">
                <a:latin typeface="Roboto"/>
                <a:cs typeface="Roboto"/>
              </a:rPr>
              <a:t>undertake</a:t>
            </a:r>
            <a:r>
              <a:rPr sz="2400" spc="-105" dirty="0">
                <a:latin typeface="Roboto"/>
                <a:cs typeface="Roboto"/>
              </a:rPr>
              <a:t> </a:t>
            </a:r>
            <a:r>
              <a:rPr sz="2400" spc="-10" dirty="0">
                <a:latin typeface="Roboto"/>
                <a:cs typeface="Roboto"/>
              </a:rPr>
              <a:t>nomadic </a:t>
            </a:r>
            <a:r>
              <a:rPr sz="2400" spc="-35" dirty="0">
                <a:latin typeface="Roboto"/>
                <a:cs typeface="Roboto"/>
              </a:rPr>
              <a:t>movements</a:t>
            </a:r>
            <a:r>
              <a:rPr sz="2400" spc="-110" dirty="0">
                <a:latin typeface="Roboto"/>
                <a:cs typeface="Roboto"/>
              </a:rPr>
              <a:t> </a:t>
            </a:r>
            <a:r>
              <a:rPr sz="2400" spc="-50" dirty="0">
                <a:latin typeface="Roboto"/>
                <a:cs typeface="Roboto"/>
              </a:rPr>
              <a:t>throughout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55" dirty="0">
                <a:latin typeface="Roboto"/>
                <a:cs typeface="Roboto"/>
              </a:rPr>
              <a:t>the</a:t>
            </a:r>
            <a:r>
              <a:rPr sz="2400" spc="-95" dirty="0">
                <a:latin typeface="Roboto"/>
                <a:cs typeface="Roboto"/>
              </a:rPr>
              <a:t> </a:t>
            </a:r>
            <a:r>
              <a:rPr sz="2400" spc="-10" dirty="0">
                <a:latin typeface="Roboto"/>
                <a:cs typeface="Roboto"/>
              </a:rPr>
              <a:t>year.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85300" y="5486876"/>
            <a:ext cx="2524125" cy="172466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25400" marR="5080" indent="-12700">
              <a:lnSpc>
                <a:spcPts val="6300"/>
              </a:lnSpc>
              <a:spcBef>
                <a:spcPts val="955"/>
              </a:spcBef>
            </a:pPr>
            <a:r>
              <a:rPr sz="5900" spc="-655" dirty="0">
                <a:solidFill>
                  <a:srgbClr val="FFFFFF"/>
                </a:solidFill>
                <a:latin typeface="Arial MT"/>
                <a:cs typeface="Arial MT"/>
              </a:rPr>
              <a:t>Seasonal </a:t>
            </a:r>
            <a:r>
              <a:rPr sz="5900" spc="-440" dirty="0">
                <a:solidFill>
                  <a:srgbClr val="FFFFFF"/>
                </a:solidFill>
                <a:latin typeface="Arial MT"/>
                <a:cs typeface="Arial MT"/>
              </a:rPr>
              <a:t>Variation</a:t>
            </a:r>
            <a:endParaRPr sz="59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505103" y="7391512"/>
            <a:ext cx="1751330" cy="1753235"/>
            <a:chOff x="14505103" y="7391512"/>
            <a:chExt cx="1751330" cy="1753235"/>
          </a:xfrm>
        </p:grpSpPr>
        <p:sp>
          <p:nvSpPr>
            <p:cNvPr id="5" name="object 5"/>
            <p:cNvSpPr/>
            <p:nvPr/>
          </p:nvSpPr>
          <p:spPr>
            <a:xfrm>
              <a:off x="14939260" y="7799463"/>
              <a:ext cx="1316990" cy="1344930"/>
            </a:xfrm>
            <a:custGeom>
              <a:avLst/>
              <a:gdLst/>
              <a:ahLst/>
              <a:cxnLst/>
              <a:rect l="l" t="t" r="r" b="b"/>
              <a:pathLst>
                <a:path w="1316990" h="1344929">
                  <a:moveTo>
                    <a:pt x="1316989" y="1344676"/>
                  </a:moveTo>
                  <a:lnTo>
                    <a:pt x="0" y="1344676"/>
                  </a:lnTo>
                  <a:lnTo>
                    <a:pt x="0" y="0"/>
                  </a:lnTo>
                  <a:lnTo>
                    <a:pt x="1316989" y="0"/>
                  </a:lnTo>
                  <a:lnTo>
                    <a:pt x="1316989" y="1344676"/>
                  </a:lnTo>
                  <a:close/>
                </a:path>
              </a:pathLst>
            </a:custGeom>
            <a:solidFill>
              <a:srgbClr val="BE7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505103" y="7391512"/>
              <a:ext cx="868680" cy="887094"/>
            </a:xfrm>
            <a:custGeom>
              <a:avLst/>
              <a:gdLst/>
              <a:ahLst/>
              <a:cxnLst/>
              <a:rect l="l" t="t" r="r" b="b"/>
              <a:pathLst>
                <a:path w="868680" h="887095">
                  <a:moveTo>
                    <a:pt x="868298" y="886586"/>
                  </a:moveTo>
                  <a:lnTo>
                    <a:pt x="0" y="886586"/>
                  </a:lnTo>
                  <a:lnTo>
                    <a:pt x="0" y="0"/>
                  </a:lnTo>
                  <a:lnTo>
                    <a:pt x="868298" y="0"/>
                  </a:lnTo>
                  <a:lnTo>
                    <a:pt x="868298" y="886586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71182" y="1854200"/>
            <a:ext cx="6985000" cy="7290434"/>
            <a:chOff x="9271182" y="1854200"/>
            <a:chExt cx="6985000" cy="7290434"/>
          </a:xfrm>
        </p:grpSpPr>
        <p:sp>
          <p:nvSpPr>
            <p:cNvPr id="3" name="object 3"/>
            <p:cNvSpPr/>
            <p:nvPr/>
          </p:nvSpPr>
          <p:spPr>
            <a:xfrm>
              <a:off x="9271182" y="4775272"/>
              <a:ext cx="3327400" cy="4369435"/>
            </a:xfrm>
            <a:custGeom>
              <a:avLst/>
              <a:gdLst/>
              <a:ahLst/>
              <a:cxnLst/>
              <a:rect l="l" t="t" r="r" b="b"/>
              <a:pathLst>
                <a:path w="3327400" h="4369434">
                  <a:moveTo>
                    <a:pt x="3327400" y="4368927"/>
                  </a:moveTo>
                  <a:lnTo>
                    <a:pt x="0" y="4368927"/>
                  </a:lnTo>
                  <a:lnTo>
                    <a:pt x="0" y="0"/>
                  </a:lnTo>
                  <a:lnTo>
                    <a:pt x="3327400" y="0"/>
                  </a:lnTo>
                  <a:lnTo>
                    <a:pt x="3327400" y="4368927"/>
                  </a:lnTo>
                  <a:close/>
                </a:path>
              </a:pathLst>
            </a:custGeom>
            <a:solidFill>
              <a:srgbClr val="BE7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77500" y="1854200"/>
              <a:ext cx="5778500" cy="4622800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-711" y="711"/>
            <a:ext cx="1753235" cy="1751330"/>
            <a:chOff x="-711" y="711"/>
            <a:chExt cx="1753235" cy="1751330"/>
          </a:xfrm>
        </p:grpSpPr>
        <p:sp>
          <p:nvSpPr>
            <p:cNvPr id="6" name="object 6"/>
            <p:cNvSpPr/>
            <p:nvPr/>
          </p:nvSpPr>
          <p:spPr>
            <a:xfrm>
              <a:off x="-711" y="711"/>
              <a:ext cx="1344930" cy="1316990"/>
            </a:xfrm>
            <a:custGeom>
              <a:avLst/>
              <a:gdLst/>
              <a:ahLst/>
              <a:cxnLst/>
              <a:rect l="l" t="t" r="r" b="b"/>
              <a:pathLst>
                <a:path w="1344930" h="1316990">
                  <a:moveTo>
                    <a:pt x="1344675" y="1316989"/>
                  </a:moveTo>
                  <a:lnTo>
                    <a:pt x="0" y="1316989"/>
                  </a:lnTo>
                  <a:lnTo>
                    <a:pt x="0" y="0"/>
                  </a:lnTo>
                  <a:lnTo>
                    <a:pt x="1344675" y="0"/>
                  </a:lnTo>
                  <a:lnTo>
                    <a:pt x="1344675" y="1316989"/>
                  </a:lnTo>
                  <a:close/>
                </a:path>
              </a:pathLst>
            </a:custGeom>
            <a:solidFill>
              <a:srgbClr val="BE7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65327" y="883558"/>
              <a:ext cx="887094" cy="868680"/>
            </a:xfrm>
            <a:custGeom>
              <a:avLst/>
              <a:gdLst/>
              <a:ahLst/>
              <a:cxnLst/>
              <a:rect l="l" t="t" r="r" b="b"/>
              <a:pathLst>
                <a:path w="887094" h="868680">
                  <a:moveTo>
                    <a:pt x="886586" y="868299"/>
                  </a:moveTo>
                  <a:lnTo>
                    <a:pt x="0" y="868298"/>
                  </a:lnTo>
                  <a:lnTo>
                    <a:pt x="0" y="0"/>
                  </a:lnTo>
                  <a:lnTo>
                    <a:pt x="886586" y="0"/>
                  </a:lnTo>
                  <a:lnTo>
                    <a:pt x="886586" y="868299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92200" y="4607559"/>
            <a:ext cx="6461125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5800"/>
              </a:lnSpc>
              <a:spcBef>
                <a:spcPts val="100"/>
              </a:spcBef>
            </a:pPr>
            <a:r>
              <a:rPr sz="2400" spc="-40" dirty="0">
                <a:solidFill>
                  <a:srgbClr val="FFFFFF"/>
                </a:solidFill>
                <a:latin typeface="Roboto"/>
                <a:cs typeface="Roboto"/>
              </a:rPr>
              <a:t>Protecting</a:t>
            </a:r>
            <a:r>
              <a:rPr sz="2400" spc="-10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critical</a:t>
            </a:r>
            <a:r>
              <a:rPr sz="2400" spc="-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Roboto"/>
                <a:cs typeface="Roboto"/>
              </a:rPr>
              <a:t>habitats,</a:t>
            </a:r>
            <a:r>
              <a:rPr sz="2400" spc="-10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Roboto"/>
                <a:cs typeface="Roboto"/>
              </a:rPr>
              <a:t>preserving</a:t>
            </a:r>
            <a:r>
              <a:rPr sz="2400" spc="-9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stopover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sites,</a:t>
            </a:r>
            <a:r>
              <a:rPr sz="2400" spc="-1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reducing</a:t>
            </a:r>
            <a:r>
              <a:rPr sz="2400" spc="-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Roboto"/>
                <a:cs typeface="Roboto"/>
              </a:rPr>
              <a:t>threats</a:t>
            </a:r>
            <a:r>
              <a:rPr sz="2400" spc="-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like</a:t>
            </a:r>
            <a:r>
              <a:rPr sz="2400" spc="-1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habitat</a:t>
            </a:r>
            <a:r>
              <a:rPr sz="2400" spc="-114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loss,</a:t>
            </a:r>
            <a:r>
              <a:rPr sz="2400" spc="-10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pollution,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2400" spc="-1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illegal</a:t>
            </a:r>
            <a:r>
              <a:rPr sz="2400" spc="-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Roboto"/>
                <a:cs typeface="Roboto"/>
              </a:rPr>
              <a:t>hunting</a:t>
            </a:r>
            <a:r>
              <a:rPr sz="2400" spc="-9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are</a:t>
            </a:r>
            <a:r>
              <a:rPr sz="2400" spc="-1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essential</a:t>
            </a:r>
            <a:r>
              <a:rPr sz="2400" spc="-6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for</a:t>
            </a:r>
            <a:r>
              <a:rPr sz="2400" spc="-1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the </a:t>
            </a:r>
            <a:r>
              <a:rPr sz="2400" spc="-45" dirty="0">
                <a:solidFill>
                  <a:srgbClr val="FFFFFF"/>
                </a:solidFill>
                <a:latin typeface="Roboto"/>
                <a:cs typeface="Roboto"/>
              </a:rPr>
              <a:t>conservation</a:t>
            </a:r>
            <a:r>
              <a:rPr sz="2400" spc="-1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2400" spc="-1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migratory</a:t>
            </a:r>
            <a:r>
              <a:rPr sz="2400" spc="-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bird</a:t>
            </a:r>
            <a:r>
              <a:rPr sz="2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populations.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92200" y="2527776"/>
            <a:ext cx="4343400" cy="172466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 marR="5080">
              <a:lnSpc>
                <a:spcPts val="6300"/>
              </a:lnSpc>
              <a:spcBef>
                <a:spcPts val="955"/>
              </a:spcBef>
            </a:pPr>
            <a:r>
              <a:rPr spc="-540" dirty="0"/>
              <a:t>Conservation</a:t>
            </a:r>
            <a:r>
              <a:rPr spc="-710" dirty="0"/>
              <a:t> </a:t>
            </a:r>
            <a:r>
              <a:rPr spc="-114" dirty="0"/>
              <a:t>of </a:t>
            </a:r>
            <a:r>
              <a:rPr spc="-735" dirty="0"/>
              <a:t>M</a:t>
            </a:r>
            <a:r>
              <a:rPr spc="-254" dirty="0"/>
              <a:t>i</a:t>
            </a:r>
            <a:r>
              <a:rPr spc="-515" dirty="0"/>
              <a:t>g</a:t>
            </a:r>
            <a:r>
              <a:rPr spc="-405" dirty="0"/>
              <a:t>r</a:t>
            </a:r>
            <a:r>
              <a:rPr spc="-555" dirty="0"/>
              <a:t>a</a:t>
            </a:r>
            <a:r>
              <a:rPr spc="-430" dirty="0"/>
              <a:t>t</a:t>
            </a:r>
            <a:r>
              <a:rPr spc="-480" dirty="0"/>
              <a:t>o</a:t>
            </a:r>
            <a:r>
              <a:rPr spc="-405" dirty="0"/>
              <a:t>r</a:t>
            </a:r>
            <a:r>
              <a:rPr spc="-155" dirty="0"/>
              <a:t>y</a:t>
            </a:r>
            <a:r>
              <a:rPr spc="-625" dirty="0"/>
              <a:t> </a:t>
            </a:r>
            <a:r>
              <a:rPr spc="-455" dirty="0"/>
              <a:t>Birds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03300"/>
            <a:ext cx="4660900" cy="71374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40300" y="4572000"/>
            <a:ext cx="5016500" cy="35687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4505102" y="0"/>
            <a:ext cx="1751330" cy="1753235"/>
            <a:chOff x="14505102" y="0"/>
            <a:chExt cx="1751330" cy="1753235"/>
          </a:xfrm>
        </p:grpSpPr>
        <p:sp>
          <p:nvSpPr>
            <p:cNvPr id="5" name="object 5"/>
            <p:cNvSpPr/>
            <p:nvPr/>
          </p:nvSpPr>
          <p:spPr>
            <a:xfrm>
              <a:off x="14939255" y="0"/>
              <a:ext cx="1316990" cy="1344930"/>
            </a:xfrm>
            <a:custGeom>
              <a:avLst/>
              <a:gdLst/>
              <a:ahLst/>
              <a:cxnLst/>
              <a:rect l="l" t="t" r="r" b="b"/>
              <a:pathLst>
                <a:path w="1316990" h="1344930">
                  <a:moveTo>
                    <a:pt x="1316989" y="1344675"/>
                  </a:moveTo>
                  <a:lnTo>
                    <a:pt x="0" y="1344675"/>
                  </a:lnTo>
                  <a:lnTo>
                    <a:pt x="0" y="0"/>
                  </a:lnTo>
                  <a:lnTo>
                    <a:pt x="1316989" y="0"/>
                  </a:lnTo>
                  <a:lnTo>
                    <a:pt x="1316989" y="1344675"/>
                  </a:lnTo>
                  <a:close/>
                </a:path>
              </a:pathLst>
            </a:custGeom>
            <a:solidFill>
              <a:srgbClr val="BE7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505102" y="866039"/>
              <a:ext cx="868680" cy="887094"/>
            </a:xfrm>
            <a:custGeom>
              <a:avLst/>
              <a:gdLst/>
              <a:ahLst/>
              <a:cxnLst/>
              <a:rect l="l" t="t" r="r" b="b"/>
              <a:pathLst>
                <a:path w="868680" h="887094">
                  <a:moveTo>
                    <a:pt x="868299" y="886586"/>
                  </a:moveTo>
                  <a:lnTo>
                    <a:pt x="0" y="886586"/>
                  </a:lnTo>
                  <a:lnTo>
                    <a:pt x="0" y="0"/>
                  </a:lnTo>
                  <a:lnTo>
                    <a:pt x="868299" y="0"/>
                  </a:lnTo>
                  <a:lnTo>
                    <a:pt x="868299" y="886586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4505103" y="7391512"/>
            <a:ext cx="1751330" cy="1753235"/>
            <a:chOff x="14505103" y="7391512"/>
            <a:chExt cx="1751330" cy="1753235"/>
          </a:xfrm>
        </p:grpSpPr>
        <p:sp>
          <p:nvSpPr>
            <p:cNvPr id="8" name="object 8"/>
            <p:cNvSpPr/>
            <p:nvPr/>
          </p:nvSpPr>
          <p:spPr>
            <a:xfrm>
              <a:off x="14939260" y="7799463"/>
              <a:ext cx="1316990" cy="1344930"/>
            </a:xfrm>
            <a:custGeom>
              <a:avLst/>
              <a:gdLst/>
              <a:ahLst/>
              <a:cxnLst/>
              <a:rect l="l" t="t" r="r" b="b"/>
              <a:pathLst>
                <a:path w="1316990" h="1344929">
                  <a:moveTo>
                    <a:pt x="1316989" y="1344676"/>
                  </a:moveTo>
                  <a:lnTo>
                    <a:pt x="0" y="1344676"/>
                  </a:lnTo>
                  <a:lnTo>
                    <a:pt x="0" y="0"/>
                  </a:lnTo>
                  <a:lnTo>
                    <a:pt x="1316989" y="0"/>
                  </a:lnTo>
                  <a:lnTo>
                    <a:pt x="1316989" y="1344676"/>
                  </a:lnTo>
                  <a:close/>
                </a:path>
              </a:pathLst>
            </a:custGeom>
            <a:solidFill>
              <a:srgbClr val="BE7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505103" y="7391512"/>
              <a:ext cx="868680" cy="887094"/>
            </a:xfrm>
            <a:custGeom>
              <a:avLst/>
              <a:gdLst/>
              <a:ahLst/>
              <a:cxnLst/>
              <a:rect l="l" t="t" r="r" b="b"/>
              <a:pathLst>
                <a:path w="868680" h="887095">
                  <a:moveTo>
                    <a:pt x="868298" y="886586"/>
                  </a:moveTo>
                  <a:lnTo>
                    <a:pt x="0" y="886586"/>
                  </a:lnTo>
                  <a:lnTo>
                    <a:pt x="0" y="0"/>
                  </a:lnTo>
                  <a:lnTo>
                    <a:pt x="868298" y="0"/>
                  </a:lnTo>
                  <a:lnTo>
                    <a:pt x="868298" y="886586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5800"/>
              </a:lnSpc>
              <a:spcBef>
                <a:spcPts val="100"/>
              </a:spcBef>
            </a:pPr>
            <a:r>
              <a:rPr sz="2400" spc="-25" dirty="0">
                <a:latin typeface="Roboto"/>
                <a:cs typeface="Roboto"/>
              </a:rPr>
              <a:t>Climate</a:t>
            </a:r>
            <a:r>
              <a:rPr sz="2400" spc="-105" dirty="0">
                <a:latin typeface="Roboto"/>
                <a:cs typeface="Roboto"/>
              </a:rPr>
              <a:t> </a:t>
            </a:r>
            <a:r>
              <a:rPr sz="2400" spc="-30" dirty="0">
                <a:latin typeface="Roboto"/>
                <a:cs typeface="Roboto"/>
              </a:rPr>
              <a:t>change</a:t>
            </a:r>
            <a:r>
              <a:rPr sz="2400" spc="-85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poses</a:t>
            </a:r>
            <a:r>
              <a:rPr sz="2400" spc="-55" dirty="0">
                <a:latin typeface="Roboto"/>
                <a:cs typeface="Roboto"/>
              </a:rPr>
              <a:t> </a:t>
            </a:r>
            <a:r>
              <a:rPr sz="2400" spc="-40" dirty="0">
                <a:latin typeface="Roboto"/>
                <a:cs typeface="Roboto"/>
              </a:rPr>
              <a:t>significant</a:t>
            </a:r>
            <a:r>
              <a:rPr sz="2400" spc="-100" dirty="0">
                <a:latin typeface="Roboto"/>
                <a:cs typeface="Roboto"/>
              </a:rPr>
              <a:t> </a:t>
            </a:r>
            <a:r>
              <a:rPr sz="2400" spc="-35" dirty="0">
                <a:latin typeface="Roboto"/>
                <a:cs typeface="Roboto"/>
              </a:rPr>
              <a:t>challenges</a:t>
            </a:r>
            <a:r>
              <a:rPr sz="2400" spc="-140" dirty="0">
                <a:latin typeface="Roboto"/>
                <a:cs typeface="Roboto"/>
              </a:rPr>
              <a:t> </a:t>
            </a:r>
            <a:r>
              <a:rPr sz="2400" spc="-25" dirty="0">
                <a:latin typeface="Roboto"/>
                <a:cs typeface="Roboto"/>
              </a:rPr>
              <a:t>to </a:t>
            </a:r>
            <a:r>
              <a:rPr sz="2400" spc="-20" dirty="0">
                <a:latin typeface="Roboto"/>
                <a:cs typeface="Roboto"/>
              </a:rPr>
              <a:t>bird</a:t>
            </a:r>
            <a:r>
              <a:rPr sz="2400" spc="-130" dirty="0">
                <a:latin typeface="Roboto"/>
                <a:cs typeface="Roboto"/>
              </a:rPr>
              <a:t> </a:t>
            </a:r>
            <a:r>
              <a:rPr sz="2400" spc="-45" dirty="0">
                <a:latin typeface="Roboto"/>
                <a:cs typeface="Roboto"/>
              </a:rPr>
              <a:t>migration,</a:t>
            </a:r>
            <a:r>
              <a:rPr sz="2400" spc="-105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as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spc="-30" dirty="0">
                <a:latin typeface="Roboto"/>
                <a:cs typeface="Roboto"/>
              </a:rPr>
              <a:t>altering</a:t>
            </a:r>
            <a:r>
              <a:rPr sz="2400" spc="10" dirty="0">
                <a:latin typeface="Roboto"/>
                <a:cs typeface="Roboto"/>
              </a:rPr>
              <a:t> </a:t>
            </a:r>
            <a:r>
              <a:rPr sz="2400" spc="-50" dirty="0">
                <a:latin typeface="Roboto"/>
                <a:cs typeface="Roboto"/>
              </a:rPr>
              <a:t>weather</a:t>
            </a:r>
            <a:r>
              <a:rPr sz="2400" spc="-110" dirty="0">
                <a:latin typeface="Roboto"/>
                <a:cs typeface="Roboto"/>
              </a:rPr>
              <a:t> </a:t>
            </a:r>
            <a:r>
              <a:rPr sz="2400" spc="-10" dirty="0">
                <a:latin typeface="Roboto"/>
                <a:cs typeface="Roboto"/>
              </a:rPr>
              <a:t>patterns, </a:t>
            </a:r>
            <a:r>
              <a:rPr sz="2400" spc="-35" dirty="0">
                <a:latin typeface="Roboto"/>
                <a:cs typeface="Roboto"/>
              </a:rPr>
              <a:t>shifting</a:t>
            </a:r>
            <a:r>
              <a:rPr sz="2400" spc="-65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food</a:t>
            </a:r>
            <a:r>
              <a:rPr sz="2400" spc="-70" dirty="0">
                <a:latin typeface="Roboto"/>
                <a:cs typeface="Roboto"/>
              </a:rPr>
              <a:t> </a:t>
            </a:r>
            <a:r>
              <a:rPr sz="2400" spc="-45" dirty="0">
                <a:latin typeface="Roboto"/>
                <a:cs typeface="Roboto"/>
              </a:rPr>
              <a:t>availability,</a:t>
            </a:r>
            <a:r>
              <a:rPr sz="2400" spc="-90" dirty="0">
                <a:latin typeface="Roboto"/>
                <a:cs typeface="Roboto"/>
              </a:rPr>
              <a:t> </a:t>
            </a:r>
            <a:r>
              <a:rPr sz="2400" spc="-20" dirty="0">
                <a:latin typeface="Roboto"/>
                <a:cs typeface="Roboto"/>
              </a:rPr>
              <a:t>and</a:t>
            </a:r>
            <a:r>
              <a:rPr sz="2400" spc="-70" dirty="0">
                <a:latin typeface="Roboto"/>
                <a:cs typeface="Roboto"/>
              </a:rPr>
              <a:t> </a:t>
            </a:r>
            <a:r>
              <a:rPr sz="2400" spc="-35" dirty="0">
                <a:latin typeface="Roboto"/>
                <a:cs typeface="Roboto"/>
              </a:rPr>
              <a:t>habitat</a:t>
            </a:r>
            <a:r>
              <a:rPr sz="2400" spc="-100" dirty="0">
                <a:latin typeface="Roboto"/>
                <a:cs typeface="Roboto"/>
              </a:rPr>
              <a:t> </a:t>
            </a:r>
            <a:r>
              <a:rPr sz="2400" spc="-10" dirty="0">
                <a:latin typeface="Roboto"/>
                <a:cs typeface="Roboto"/>
              </a:rPr>
              <a:t>changes </a:t>
            </a:r>
            <a:r>
              <a:rPr sz="2400" spc="-20" dirty="0">
                <a:latin typeface="Roboto"/>
                <a:cs typeface="Roboto"/>
              </a:rPr>
              <a:t>can</a:t>
            </a:r>
            <a:r>
              <a:rPr sz="2400" spc="-100" dirty="0">
                <a:latin typeface="Roboto"/>
                <a:cs typeface="Roboto"/>
              </a:rPr>
              <a:t> </a:t>
            </a:r>
            <a:r>
              <a:rPr sz="2400" spc="-35" dirty="0">
                <a:latin typeface="Roboto"/>
                <a:cs typeface="Roboto"/>
              </a:rPr>
              <a:t>disrupt</a:t>
            </a:r>
            <a:r>
              <a:rPr sz="2400" spc="-70" dirty="0">
                <a:latin typeface="Roboto"/>
                <a:cs typeface="Roboto"/>
              </a:rPr>
              <a:t> </a:t>
            </a:r>
            <a:r>
              <a:rPr sz="2400" spc="-35" dirty="0">
                <a:latin typeface="Roboto"/>
                <a:cs typeface="Roboto"/>
              </a:rPr>
              <a:t>established</a:t>
            </a:r>
            <a:r>
              <a:rPr sz="2400" spc="-30" dirty="0">
                <a:latin typeface="Roboto"/>
                <a:cs typeface="Roboto"/>
              </a:rPr>
              <a:t> </a:t>
            </a:r>
            <a:r>
              <a:rPr sz="2400" spc="-40" dirty="0">
                <a:latin typeface="Roboto"/>
                <a:cs typeface="Roboto"/>
              </a:rPr>
              <a:t>migration</a:t>
            </a:r>
            <a:r>
              <a:rPr sz="2400" spc="-100" dirty="0">
                <a:latin typeface="Roboto"/>
                <a:cs typeface="Roboto"/>
              </a:rPr>
              <a:t> </a:t>
            </a:r>
            <a:r>
              <a:rPr sz="2400" spc="-10" dirty="0">
                <a:latin typeface="Roboto"/>
                <a:cs typeface="Roboto"/>
              </a:rPr>
              <a:t>patterns.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502900" y="4699476"/>
            <a:ext cx="4338955" cy="172466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 marR="5080">
              <a:lnSpc>
                <a:spcPts val="6300"/>
              </a:lnSpc>
              <a:spcBef>
                <a:spcPts val="955"/>
              </a:spcBef>
            </a:pPr>
            <a:r>
              <a:rPr sz="5900" spc="-484" dirty="0">
                <a:solidFill>
                  <a:srgbClr val="FFFFFF"/>
                </a:solidFill>
                <a:latin typeface="Arial MT"/>
                <a:cs typeface="Arial MT"/>
              </a:rPr>
              <a:t>Impacts</a:t>
            </a:r>
            <a:r>
              <a:rPr sz="5900" spc="-8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5900" spc="-25" dirty="0">
                <a:solidFill>
                  <a:srgbClr val="FFFFFF"/>
                </a:solidFill>
                <a:latin typeface="Arial MT"/>
                <a:cs typeface="Arial MT"/>
              </a:rPr>
              <a:t>of </a:t>
            </a:r>
            <a:r>
              <a:rPr sz="5900" spc="-68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5900" spc="-420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5900" spc="-32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5900" spc="-76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5900" spc="-62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5900" spc="-5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5900" spc="-22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5900" spc="-6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5900" spc="-99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5900" spc="-705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5900" spc="-80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5900" spc="-71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5900" spc="-765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5900" spc="-40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endParaRPr sz="5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3686" y="2470187"/>
            <a:ext cx="4319905" cy="4204335"/>
          </a:xfrm>
          <a:custGeom>
            <a:avLst/>
            <a:gdLst/>
            <a:ahLst/>
            <a:cxnLst/>
            <a:rect l="l" t="t" r="r" b="b"/>
            <a:pathLst>
              <a:path w="4319905" h="4204334">
                <a:moveTo>
                  <a:pt x="4319524" y="4203827"/>
                </a:moveTo>
                <a:lnTo>
                  <a:pt x="0" y="4203827"/>
                </a:lnTo>
                <a:lnTo>
                  <a:pt x="0" y="0"/>
                </a:lnTo>
                <a:lnTo>
                  <a:pt x="4319524" y="0"/>
                </a:lnTo>
                <a:lnTo>
                  <a:pt x="4319524" y="4203827"/>
                </a:lnTo>
                <a:close/>
              </a:path>
            </a:pathLst>
          </a:custGeom>
          <a:solidFill>
            <a:srgbClr val="BE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4505102" y="0"/>
            <a:ext cx="1751330" cy="1753235"/>
            <a:chOff x="14505102" y="0"/>
            <a:chExt cx="1751330" cy="1753235"/>
          </a:xfrm>
        </p:grpSpPr>
        <p:sp>
          <p:nvSpPr>
            <p:cNvPr id="4" name="object 4"/>
            <p:cNvSpPr/>
            <p:nvPr/>
          </p:nvSpPr>
          <p:spPr>
            <a:xfrm>
              <a:off x="14939255" y="0"/>
              <a:ext cx="1316990" cy="1344930"/>
            </a:xfrm>
            <a:custGeom>
              <a:avLst/>
              <a:gdLst/>
              <a:ahLst/>
              <a:cxnLst/>
              <a:rect l="l" t="t" r="r" b="b"/>
              <a:pathLst>
                <a:path w="1316990" h="1344930">
                  <a:moveTo>
                    <a:pt x="1316989" y="1344675"/>
                  </a:moveTo>
                  <a:lnTo>
                    <a:pt x="0" y="1344675"/>
                  </a:lnTo>
                  <a:lnTo>
                    <a:pt x="0" y="0"/>
                  </a:lnTo>
                  <a:lnTo>
                    <a:pt x="1316989" y="0"/>
                  </a:lnTo>
                  <a:lnTo>
                    <a:pt x="1316989" y="1344675"/>
                  </a:lnTo>
                  <a:close/>
                </a:path>
              </a:pathLst>
            </a:custGeom>
            <a:solidFill>
              <a:srgbClr val="BE7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505102" y="866039"/>
              <a:ext cx="868680" cy="887094"/>
            </a:xfrm>
            <a:custGeom>
              <a:avLst/>
              <a:gdLst/>
              <a:ahLst/>
              <a:cxnLst/>
              <a:rect l="l" t="t" r="r" b="b"/>
              <a:pathLst>
                <a:path w="868680" h="887094">
                  <a:moveTo>
                    <a:pt x="868299" y="886586"/>
                  </a:moveTo>
                  <a:lnTo>
                    <a:pt x="0" y="886586"/>
                  </a:lnTo>
                  <a:lnTo>
                    <a:pt x="0" y="0"/>
                  </a:lnTo>
                  <a:lnTo>
                    <a:pt x="868299" y="0"/>
                  </a:lnTo>
                  <a:lnTo>
                    <a:pt x="868299" y="886586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4505103" y="7391512"/>
            <a:ext cx="1751330" cy="1753235"/>
            <a:chOff x="14505103" y="7391512"/>
            <a:chExt cx="1751330" cy="1753235"/>
          </a:xfrm>
        </p:grpSpPr>
        <p:sp>
          <p:nvSpPr>
            <p:cNvPr id="7" name="object 7"/>
            <p:cNvSpPr/>
            <p:nvPr/>
          </p:nvSpPr>
          <p:spPr>
            <a:xfrm>
              <a:off x="14939260" y="7799463"/>
              <a:ext cx="1316990" cy="1344930"/>
            </a:xfrm>
            <a:custGeom>
              <a:avLst/>
              <a:gdLst/>
              <a:ahLst/>
              <a:cxnLst/>
              <a:rect l="l" t="t" r="r" b="b"/>
              <a:pathLst>
                <a:path w="1316990" h="1344929">
                  <a:moveTo>
                    <a:pt x="1316989" y="1344676"/>
                  </a:moveTo>
                  <a:lnTo>
                    <a:pt x="0" y="1344676"/>
                  </a:lnTo>
                  <a:lnTo>
                    <a:pt x="0" y="0"/>
                  </a:lnTo>
                  <a:lnTo>
                    <a:pt x="1316989" y="0"/>
                  </a:lnTo>
                  <a:lnTo>
                    <a:pt x="1316989" y="1344676"/>
                  </a:lnTo>
                  <a:close/>
                </a:path>
              </a:pathLst>
            </a:custGeom>
            <a:solidFill>
              <a:srgbClr val="BE7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505103" y="7391512"/>
              <a:ext cx="868680" cy="887094"/>
            </a:xfrm>
            <a:custGeom>
              <a:avLst/>
              <a:gdLst/>
              <a:ahLst/>
              <a:cxnLst/>
              <a:rect l="l" t="t" r="r" b="b"/>
              <a:pathLst>
                <a:path w="868680" h="887095">
                  <a:moveTo>
                    <a:pt x="868298" y="886586"/>
                  </a:moveTo>
                  <a:lnTo>
                    <a:pt x="0" y="886586"/>
                  </a:lnTo>
                  <a:lnTo>
                    <a:pt x="0" y="0"/>
                  </a:lnTo>
                  <a:lnTo>
                    <a:pt x="868298" y="0"/>
                  </a:lnTo>
                  <a:lnTo>
                    <a:pt x="868298" y="886586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9000" y="0"/>
            <a:ext cx="4318000" cy="42037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40100" y="4673600"/>
            <a:ext cx="4508500" cy="299720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705600" y="2235676"/>
            <a:ext cx="5293995" cy="172466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 marR="5080">
              <a:lnSpc>
                <a:spcPts val="6300"/>
              </a:lnSpc>
              <a:spcBef>
                <a:spcPts val="955"/>
              </a:spcBef>
            </a:pPr>
            <a:r>
              <a:rPr spc="-400" dirty="0"/>
              <a:t>Introduction</a:t>
            </a:r>
            <a:r>
              <a:rPr spc="-680" dirty="0"/>
              <a:t> </a:t>
            </a:r>
            <a:r>
              <a:rPr spc="-229" dirty="0"/>
              <a:t>to</a:t>
            </a:r>
            <a:r>
              <a:rPr spc="-800" dirty="0"/>
              <a:t> </a:t>
            </a:r>
            <a:r>
              <a:rPr spc="-425" dirty="0"/>
              <a:t>Bird </a:t>
            </a:r>
            <a:r>
              <a:rPr spc="-730" dirty="0"/>
              <a:t>M</a:t>
            </a:r>
            <a:r>
              <a:rPr spc="-250" dirty="0"/>
              <a:t>i</a:t>
            </a:r>
            <a:r>
              <a:rPr spc="-509" dirty="0"/>
              <a:t>g</a:t>
            </a:r>
            <a:r>
              <a:rPr spc="-400" dirty="0"/>
              <a:t>r</a:t>
            </a:r>
            <a:r>
              <a:rPr spc="-550" dirty="0"/>
              <a:t>a</a:t>
            </a:r>
            <a:r>
              <a:rPr spc="-425" dirty="0"/>
              <a:t>t</a:t>
            </a:r>
            <a:r>
              <a:rPr spc="-250" dirty="0"/>
              <a:t>i</a:t>
            </a:r>
            <a:r>
              <a:rPr spc="-475" dirty="0"/>
              <a:t>o</a:t>
            </a:r>
            <a:r>
              <a:rPr spc="-150" dirty="0"/>
              <a:t>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750300" y="4531359"/>
            <a:ext cx="5953125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58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Bird</a:t>
            </a:r>
            <a:r>
              <a:rPr sz="2400" spc="-7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Roboto"/>
                <a:cs typeface="Roboto"/>
              </a:rPr>
              <a:t>migration</a:t>
            </a:r>
            <a:r>
              <a:rPr sz="2400" spc="-1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refers</a:t>
            </a:r>
            <a:r>
              <a:rPr sz="2400" spc="-1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2400" spc="-1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2400" spc="-6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seasonal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movement</a:t>
            </a:r>
            <a:r>
              <a:rPr sz="2400" spc="-10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2400" spc="-9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birds</a:t>
            </a:r>
            <a:r>
              <a:rPr sz="2400" spc="-1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between</a:t>
            </a:r>
            <a:r>
              <a:rPr sz="2400" spc="-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Roboto"/>
                <a:cs typeface="Roboto"/>
              </a:rPr>
              <a:t>their</a:t>
            </a:r>
            <a:r>
              <a:rPr sz="2400" spc="-1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breeding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2400" spc="-1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60" dirty="0">
                <a:solidFill>
                  <a:srgbClr val="FFFFFF"/>
                </a:solidFill>
                <a:latin typeface="Roboto"/>
                <a:cs typeface="Roboto"/>
              </a:rPr>
              <a:t>non-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breeding</a:t>
            </a:r>
            <a:r>
              <a:rPr sz="2400" spc="-10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grounds.</a:t>
            </a:r>
            <a:r>
              <a:rPr sz="2400" spc="-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It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is</a:t>
            </a:r>
            <a:r>
              <a:rPr sz="2400" spc="-1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2400" spc="-6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remarkable 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phenomenon</a:t>
            </a:r>
            <a:r>
              <a:rPr sz="2400" spc="-9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observed</a:t>
            </a:r>
            <a:r>
              <a:rPr sz="2400" spc="-10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worldwide.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335299" y="3142298"/>
            <a:ext cx="76200" cy="2860040"/>
          </a:xfrm>
          <a:custGeom>
            <a:avLst/>
            <a:gdLst/>
            <a:ahLst/>
            <a:cxnLst/>
            <a:rect l="l" t="t" r="r" b="b"/>
            <a:pathLst>
              <a:path w="76200" h="2860040">
                <a:moveTo>
                  <a:pt x="76200" y="2859532"/>
                </a:moveTo>
                <a:lnTo>
                  <a:pt x="0" y="2859532"/>
                </a:lnTo>
                <a:lnTo>
                  <a:pt x="0" y="0"/>
                </a:lnTo>
                <a:lnTo>
                  <a:pt x="76200" y="0"/>
                </a:lnTo>
                <a:lnTo>
                  <a:pt x="76200" y="2859532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712" y="712"/>
            <a:ext cx="1753235" cy="1751330"/>
            <a:chOff x="-712" y="712"/>
            <a:chExt cx="1753235" cy="1751330"/>
          </a:xfrm>
        </p:grpSpPr>
        <p:sp>
          <p:nvSpPr>
            <p:cNvPr id="3" name="object 3"/>
            <p:cNvSpPr/>
            <p:nvPr/>
          </p:nvSpPr>
          <p:spPr>
            <a:xfrm>
              <a:off x="-712" y="712"/>
              <a:ext cx="1344930" cy="1316990"/>
            </a:xfrm>
            <a:custGeom>
              <a:avLst/>
              <a:gdLst/>
              <a:ahLst/>
              <a:cxnLst/>
              <a:rect l="l" t="t" r="r" b="b"/>
              <a:pathLst>
                <a:path w="1344930" h="1316990">
                  <a:moveTo>
                    <a:pt x="1344675" y="1316989"/>
                  </a:moveTo>
                  <a:lnTo>
                    <a:pt x="0" y="1316989"/>
                  </a:lnTo>
                  <a:lnTo>
                    <a:pt x="0" y="0"/>
                  </a:lnTo>
                  <a:lnTo>
                    <a:pt x="1344675" y="0"/>
                  </a:lnTo>
                  <a:lnTo>
                    <a:pt x="1344675" y="1316989"/>
                  </a:lnTo>
                  <a:close/>
                </a:path>
              </a:pathLst>
            </a:custGeom>
            <a:solidFill>
              <a:srgbClr val="BE7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65327" y="883558"/>
              <a:ext cx="887094" cy="868680"/>
            </a:xfrm>
            <a:custGeom>
              <a:avLst/>
              <a:gdLst/>
              <a:ahLst/>
              <a:cxnLst/>
              <a:rect l="l" t="t" r="r" b="b"/>
              <a:pathLst>
                <a:path w="887094" h="868680">
                  <a:moveTo>
                    <a:pt x="886586" y="868299"/>
                  </a:moveTo>
                  <a:lnTo>
                    <a:pt x="0" y="868298"/>
                  </a:lnTo>
                  <a:lnTo>
                    <a:pt x="0" y="0"/>
                  </a:lnTo>
                  <a:lnTo>
                    <a:pt x="886586" y="0"/>
                  </a:lnTo>
                  <a:lnTo>
                    <a:pt x="886586" y="868299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8534400" y="0"/>
            <a:ext cx="7722234" cy="9144000"/>
            <a:chOff x="8534400" y="0"/>
            <a:chExt cx="7722234" cy="9144000"/>
          </a:xfrm>
        </p:grpSpPr>
        <p:sp>
          <p:nvSpPr>
            <p:cNvPr id="6" name="object 6"/>
            <p:cNvSpPr/>
            <p:nvPr/>
          </p:nvSpPr>
          <p:spPr>
            <a:xfrm>
              <a:off x="12573193" y="2028947"/>
              <a:ext cx="3683000" cy="5086350"/>
            </a:xfrm>
            <a:custGeom>
              <a:avLst/>
              <a:gdLst/>
              <a:ahLst/>
              <a:cxnLst/>
              <a:rect l="l" t="t" r="r" b="b"/>
              <a:pathLst>
                <a:path w="3683000" h="5086350">
                  <a:moveTo>
                    <a:pt x="3682999" y="5086223"/>
                  </a:moveTo>
                  <a:lnTo>
                    <a:pt x="0" y="5086222"/>
                  </a:lnTo>
                  <a:lnTo>
                    <a:pt x="0" y="0"/>
                  </a:lnTo>
                  <a:lnTo>
                    <a:pt x="3682999" y="0"/>
                  </a:lnTo>
                  <a:lnTo>
                    <a:pt x="3682999" y="5086223"/>
                  </a:lnTo>
                  <a:close/>
                </a:path>
              </a:pathLst>
            </a:custGeom>
            <a:solidFill>
              <a:srgbClr val="BE7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31600" y="0"/>
              <a:ext cx="3683000" cy="59182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4400" y="6172200"/>
              <a:ext cx="6680200" cy="297180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74700" y="4061459"/>
            <a:ext cx="7070725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5800"/>
              </a:lnSpc>
              <a:spcBef>
                <a:spcPts val="100"/>
              </a:spcBef>
            </a:pP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Birds</a:t>
            </a:r>
            <a:r>
              <a:rPr sz="2400" spc="-9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migrate</a:t>
            </a:r>
            <a:r>
              <a:rPr sz="2400" spc="-1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2400" spc="-10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find</a:t>
            </a:r>
            <a:r>
              <a:rPr sz="2400" spc="-9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Roboto"/>
                <a:cs typeface="Roboto"/>
              </a:rPr>
              <a:t>abundant</a:t>
            </a:r>
            <a:r>
              <a:rPr sz="2400" spc="-10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food</a:t>
            </a:r>
            <a:r>
              <a:rPr sz="2400" spc="-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Roboto"/>
                <a:cs typeface="Roboto"/>
              </a:rPr>
              <a:t>sources,</a:t>
            </a:r>
            <a:r>
              <a:rPr sz="2400" spc="-1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suitable 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breeding</a:t>
            </a:r>
            <a:r>
              <a:rPr sz="2400" spc="-7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habitats,</a:t>
            </a:r>
            <a:r>
              <a:rPr sz="2400" spc="-1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2400" spc="-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favorable</a:t>
            </a:r>
            <a:r>
              <a:rPr sz="2400" spc="-9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climate</a:t>
            </a:r>
            <a:r>
              <a:rPr sz="2400" spc="-1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conditions.</a:t>
            </a:r>
            <a:endParaRPr sz="2400">
              <a:latin typeface="Roboto"/>
              <a:cs typeface="Roboto"/>
            </a:endParaRPr>
          </a:p>
          <a:p>
            <a:pPr marL="12700" marR="121285">
              <a:lnSpc>
                <a:spcPct val="145800"/>
              </a:lnSpc>
            </a:pP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Migration</a:t>
            </a:r>
            <a:r>
              <a:rPr sz="2400" spc="-114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also</a:t>
            </a:r>
            <a:r>
              <a:rPr sz="2400" spc="-1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helps</a:t>
            </a:r>
            <a:r>
              <a:rPr sz="2400" spc="-1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them</a:t>
            </a:r>
            <a:r>
              <a:rPr sz="2400" spc="-1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escape</a:t>
            </a:r>
            <a:r>
              <a:rPr sz="2400" spc="-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60" dirty="0">
                <a:solidFill>
                  <a:srgbClr val="FFFFFF"/>
                </a:solidFill>
                <a:latin typeface="Roboto"/>
                <a:cs typeface="Roboto"/>
              </a:rPr>
              <a:t>harsh</a:t>
            </a:r>
            <a:r>
              <a:rPr sz="2400" spc="-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Roboto"/>
                <a:cs typeface="Roboto"/>
              </a:rPr>
              <a:t>winters</a:t>
            </a:r>
            <a:r>
              <a:rPr sz="2400" spc="-9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and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avoid</a:t>
            </a:r>
            <a:r>
              <a:rPr sz="2400" spc="-10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resource</a:t>
            </a:r>
            <a:r>
              <a:rPr sz="2400" spc="-1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competition.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00100" y="2845276"/>
            <a:ext cx="6042025" cy="924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85" dirty="0"/>
              <a:t>Reasons</a:t>
            </a:r>
            <a:r>
              <a:rPr spc="-750" dirty="0"/>
              <a:t> </a:t>
            </a:r>
            <a:r>
              <a:rPr spc="-235" dirty="0"/>
              <a:t>for</a:t>
            </a:r>
            <a:r>
              <a:rPr spc="-665" dirty="0"/>
              <a:t> </a:t>
            </a:r>
            <a:r>
              <a:rPr spc="-725" dirty="0"/>
              <a:t>M</a:t>
            </a:r>
            <a:r>
              <a:rPr spc="-245" dirty="0"/>
              <a:t>i</a:t>
            </a:r>
            <a:r>
              <a:rPr spc="-505" dirty="0"/>
              <a:t>g</a:t>
            </a:r>
            <a:r>
              <a:rPr spc="-395" dirty="0"/>
              <a:t>r</a:t>
            </a:r>
            <a:r>
              <a:rPr spc="-545" dirty="0"/>
              <a:t>a</a:t>
            </a:r>
            <a:r>
              <a:rPr spc="-420" dirty="0"/>
              <a:t>t</a:t>
            </a:r>
            <a:r>
              <a:rPr spc="-245" dirty="0"/>
              <a:t>i</a:t>
            </a:r>
            <a:r>
              <a:rPr spc="-580" dirty="0"/>
              <a:t>o</a:t>
            </a:r>
            <a:r>
              <a:rPr spc="-145" dirty="0"/>
              <a:t>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65438" y="0"/>
            <a:ext cx="3835400" cy="3327400"/>
          </a:xfrm>
          <a:custGeom>
            <a:avLst/>
            <a:gdLst/>
            <a:ahLst/>
            <a:cxnLst/>
            <a:rect l="l" t="t" r="r" b="b"/>
            <a:pathLst>
              <a:path w="3835400" h="3327400">
                <a:moveTo>
                  <a:pt x="3835400" y="3327400"/>
                </a:moveTo>
                <a:lnTo>
                  <a:pt x="0" y="3327400"/>
                </a:lnTo>
                <a:lnTo>
                  <a:pt x="0" y="0"/>
                </a:lnTo>
                <a:lnTo>
                  <a:pt x="3835400" y="0"/>
                </a:lnTo>
                <a:lnTo>
                  <a:pt x="3835400" y="3327400"/>
                </a:lnTo>
                <a:close/>
              </a:path>
            </a:pathLst>
          </a:custGeom>
          <a:solidFill>
            <a:srgbClr val="BE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4505102" y="0"/>
            <a:ext cx="1751330" cy="1753235"/>
            <a:chOff x="14505102" y="0"/>
            <a:chExt cx="1751330" cy="1753235"/>
          </a:xfrm>
        </p:grpSpPr>
        <p:sp>
          <p:nvSpPr>
            <p:cNvPr id="4" name="object 4"/>
            <p:cNvSpPr/>
            <p:nvPr/>
          </p:nvSpPr>
          <p:spPr>
            <a:xfrm>
              <a:off x="14939255" y="0"/>
              <a:ext cx="1316990" cy="1344930"/>
            </a:xfrm>
            <a:custGeom>
              <a:avLst/>
              <a:gdLst/>
              <a:ahLst/>
              <a:cxnLst/>
              <a:rect l="l" t="t" r="r" b="b"/>
              <a:pathLst>
                <a:path w="1316990" h="1344930">
                  <a:moveTo>
                    <a:pt x="1316989" y="1344675"/>
                  </a:moveTo>
                  <a:lnTo>
                    <a:pt x="0" y="1344675"/>
                  </a:lnTo>
                  <a:lnTo>
                    <a:pt x="0" y="0"/>
                  </a:lnTo>
                  <a:lnTo>
                    <a:pt x="1316989" y="0"/>
                  </a:lnTo>
                  <a:lnTo>
                    <a:pt x="1316989" y="1344675"/>
                  </a:lnTo>
                  <a:close/>
                </a:path>
              </a:pathLst>
            </a:custGeom>
            <a:solidFill>
              <a:srgbClr val="BE7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505102" y="866039"/>
              <a:ext cx="868680" cy="887094"/>
            </a:xfrm>
            <a:custGeom>
              <a:avLst/>
              <a:gdLst/>
              <a:ahLst/>
              <a:cxnLst/>
              <a:rect l="l" t="t" r="r" b="b"/>
              <a:pathLst>
                <a:path w="868680" h="887094">
                  <a:moveTo>
                    <a:pt x="868299" y="886586"/>
                  </a:moveTo>
                  <a:lnTo>
                    <a:pt x="0" y="886586"/>
                  </a:lnTo>
                  <a:lnTo>
                    <a:pt x="0" y="0"/>
                  </a:lnTo>
                  <a:lnTo>
                    <a:pt x="868299" y="0"/>
                  </a:lnTo>
                  <a:lnTo>
                    <a:pt x="868299" y="886586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4505103" y="7391512"/>
            <a:ext cx="1751330" cy="1753235"/>
            <a:chOff x="14505103" y="7391512"/>
            <a:chExt cx="1751330" cy="1753235"/>
          </a:xfrm>
        </p:grpSpPr>
        <p:sp>
          <p:nvSpPr>
            <p:cNvPr id="7" name="object 7"/>
            <p:cNvSpPr/>
            <p:nvPr/>
          </p:nvSpPr>
          <p:spPr>
            <a:xfrm>
              <a:off x="14939260" y="7799463"/>
              <a:ext cx="1316990" cy="1344930"/>
            </a:xfrm>
            <a:custGeom>
              <a:avLst/>
              <a:gdLst/>
              <a:ahLst/>
              <a:cxnLst/>
              <a:rect l="l" t="t" r="r" b="b"/>
              <a:pathLst>
                <a:path w="1316990" h="1344929">
                  <a:moveTo>
                    <a:pt x="1316989" y="1344676"/>
                  </a:moveTo>
                  <a:lnTo>
                    <a:pt x="0" y="1344676"/>
                  </a:lnTo>
                  <a:lnTo>
                    <a:pt x="0" y="0"/>
                  </a:lnTo>
                  <a:lnTo>
                    <a:pt x="1316989" y="0"/>
                  </a:lnTo>
                  <a:lnTo>
                    <a:pt x="1316989" y="1344676"/>
                  </a:lnTo>
                  <a:close/>
                </a:path>
              </a:pathLst>
            </a:custGeom>
            <a:solidFill>
              <a:srgbClr val="BE7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505103" y="7391512"/>
              <a:ext cx="868680" cy="887094"/>
            </a:xfrm>
            <a:custGeom>
              <a:avLst/>
              <a:gdLst/>
              <a:ahLst/>
              <a:cxnLst/>
              <a:rect l="l" t="t" r="r" b="b"/>
              <a:pathLst>
                <a:path w="868680" h="887095">
                  <a:moveTo>
                    <a:pt x="868298" y="886586"/>
                  </a:moveTo>
                  <a:lnTo>
                    <a:pt x="0" y="886586"/>
                  </a:lnTo>
                  <a:lnTo>
                    <a:pt x="0" y="0"/>
                  </a:lnTo>
                  <a:lnTo>
                    <a:pt x="868298" y="0"/>
                  </a:lnTo>
                  <a:lnTo>
                    <a:pt x="868298" y="886586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689100"/>
            <a:ext cx="4419600" cy="37084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8000" y="5740400"/>
            <a:ext cx="5892800" cy="340360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pc="-20" dirty="0"/>
              <a:t>Birds</a:t>
            </a:r>
            <a:r>
              <a:rPr spc="-65" dirty="0"/>
              <a:t> </a:t>
            </a:r>
            <a:r>
              <a:rPr spc="-45" dirty="0"/>
              <a:t>undertake</a:t>
            </a:r>
            <a:r>
              <a:rPr spc="-95" dirty="0"/>
              <a:t> </a:t>
            </a:r>
            <a:r>
              <a:rPr spc="-30" dirty="0"/>
              <a:t>either</a:t>
            </a:r>
            <a:r>
              <a:rPr spc="-35" dirty="0"/>
              <a:t> </a:t>
            </a:r>
            <a:r>
              <a:rPr spc="-135" dirty="0"/>
              <a:t>short-</a:t>
            </a:r>
            <a:r>
              <a:rPr spc="-40" dirty="0"/>
              <a:t>distance</a:t>
            </a:r>
            <a:r>
              <a:rPr spc="-95" dirty="0"/>
              <a:t> </a:t>
            </a:r>
            <a:r>
              <a:rPr spc="-25" dirty="0"/>
              <a:t>or</a:t>
            </a:r>
          </a:p>
          <a:p>
            <a:pPr marL="12700" marR="5080">
              <a:lnSpc>
                <a:spcPct val="145800"/>
              </a:lnSpc>
            </a:pPr>
            <a:r>
              <a:rPr spc="-130" dirty="0"/>
              <a:t>long-</a:t>
            </a:r>
            <a:r>
              <a:rPr spc="-40" dirty="0"/>
              <a:t>distance</a:t>
            </a:r>
            <a:r>
              <a:rPr spc="-65" dirty="0"/>
              <a:t> </a:t>
            </a:r>
            <a:r>
              <a:rPr spc="-30" dirty="0"/>
              <a:t>migration.</a:t>
            </a:r>
            <a:r>
              <a:rPr spc="-20" dirty="0"/>
              <a:t> </a:t>
            </a:r>
            <a:r>
              <a:rPr spc="-135" dirty="0"/>
              <a:t>Short-</a:t>
            </a:r>
            <a:r>
              <a:rPr spc="-40" dirty="0"/>
              <a:t>distance</a:t>
            </a:r>
            <a:r>
              <a:rPr spc="-65" dirty="0"/>
              <a:t> </a:t>
            </a:r>
            <a:r>
              <a:rPr spc="-10" dirty="0"/>
              <a:t>migration </a:t>
            </a:r>
            <a:r>
              <a:rPr spc="-40" dirty="0"/>
              <a:t>involves</a:t>
            </a:r>
            <a:r>
              <a:rPr spc="-110" dirty="0"/>
              <a:t> </a:t>
            </a:r>
            <a:r>
              <a:rPr spc="-40" dirty="0"/>
              <a:t>traveling</a:t>
            </a:r>
            <a:r>
              <a:rPr spc="-110" dirty="0"/>
              <a:t> </a:t>
            </a:r>
            <a:r>
              <a:rPr spc="-30" dirty="0"/>
              <a:t>within</a:t>
            </a:r>
            <a:r>
              <a:rPr spc="-120" dirty="0"/>
              <a:t> </a:t>
            </a:r>
            <a:r>
              <a:rPr spc="-10" dirty="0"/>
              <a:t>the</a:t>
            </a:r>
            <a:r>
              <a:rPr spc="-110" dirty="0"/>
              <a:t> </a:t>
            </a:r>
            <a:r>
              <a:rPr spc="-10" dirty="0"/>
              <a:t>same</a:t>
            </a:r>
            <a:r>
              <a:rPr spc="-55" dirty="0"/>
              <a:t> </a:t>
            </a:r>
            <a:r>
              <a:rPr spc="-50" dirty="0"/>
              <a:t>continent,</a:t>
            </a:r>
            <a:r>
              <a:rPr spc="-100" dirty="0"/>
              <a:t> </a:t>
            </a:r>
            <a:r>
              <a:rPr spc="-10" dirty="0"/>
              <a:t>while </a:t>
            </a:r>
            <a:r>
              <a:rPr spc="-130" dirty="0"/>
              <a:t>long-</a:t>
            </a:r>
            <a:r>
              <a:rPr spc="-40" dirty="0"/>
              <a:t>distance</a:t>
            </a:r>
            <a:r>
              <a:rPr spc="-70" dirty="0"/>
              <a:t> </a:t>
            </a:r>
            <a:r>
              <a:rPr spc="-40" dirty="0"/>
              <a:t>migration</a:t>
            </a:r>
            <a:r>
              <a:rPr spc="-120" dirty="0"/>
              <a:t> </a:t>
            </a:r>
            <a:r>
              <a:rPr spc="-20" dirty="0"/>
              <a:t>covers</a:t>
            </a:r>
            <a:r>
              <a:rPr spc="-40" dirty="0"/>
              <a:t> </a:t>
            </a:r>
            <a:r>
              <a:rPr spc="-10" dirty="0"/>
              <a:t>intercontinental journeys.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7086600" y="1981676"/>
            <a:ext cx="3642995" cy="172466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 marR="5080">
              <a:lnSpc>
                <a:spcPts val="6300"/>
              </a:lnSpc>
              <a:spcBef>
                <a:spcPts val="955"/>
              </a:spcBef>
            </a:pPr>
            <a:r>
              <a:rPr spc="-565" dirty="0"/>
              <a:t>Types</a:t>
            </a:r>
            <a:r>
              <a:rPr spc="-855" dirty="0"/>
              <a:t> </a:t>
            </a:r>
            <a:r>
              <a:rPr spc="-180" dirty="0"/>
              <a:t>of</a:t>
            </a:r>
            <a:r>
              <a:rPr spc="-730" dirty="0"/>
              <a:t> </a:t>
            </a:r>
            <a:r>
              <a:rPr spc="-450" dirty="0"/>
              <a:t>Bird </a:t>
            </a:r>
            <a:r>
              <a:rPr spc="-730" dirty="0"/>
              <a:t>M</a:t>
            </a:r>
            <a:r>
              <a:rPr spc="-250" dirty="0"/>
              <a:t>i</a:t>
            </a:r>
            <a:r>
              <a:rPr spc="-509" dirty="0"/>
              <a:t>g</a:t>
            </a:r>
            <a:r>
              <a:rPr spc="-400" dirty="0"/>
              <a:t>r</a:t>
            </a:r>
            <a:r>
              <a:rPr spc="-550" dirty="0"/>
              <a:t>a</a:t>
            </a:r>
            <a:r>
              <a:rPr spc="-425" dirty="0"/>
              <a:t>t</a:t>
            </a:r>
            <a:r>
              <a:rPr spc="-250" dirty="0"/>
              <a:t>i</a:t>
            </a:r>
            <a:r>
              <a:rPr spc="-475" dirty="0"/>
              <a:t>o</a:t>
            </a:r>
            <a:r>
              <a:rPr spc="-150" dirty="0"/>
              <a:t>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711" y="711"/>
            <a:ext cx="1753235" cy="1751330"/>
            <a:chOff x="-711" y="711"/>
            <a:chExt cx="1753235" cy="1751330"/>
          </a:xfrm>
        </p:grpSpPr>
        <p:sp>
          <p:nvSpPr>
            <p:cNvPr id="3" name="object 3"/>
            <p:cNvSpPr/>
            <p:nvPr/>
          </p:nvSpPr>
          <p:spPr>
            <a:xfrm>
              <a:off x="-711" y="711"/>
              <a:ext cx="1344930" cy="1316990"/>
            </a:xfrm>
            <a:custGeom>
              <a:avLst/>
              <a:gdLst/>
              <a:ahLst/>
              <a:cxnLst/>
              <a:rect l="l" t="t" r="r" b="b"/>
              <a:pathLst>
                <a:path w="1344930" h="1316990">
                  <a:moveTo>
                    <a:pt x="1344675" y="1316989"/>
                  </a:moveTo>
                  <a:lnTo>
                    <a:pt x="0" y="1316989"/>
                  </a:lnTo>
                  <a:lnTo>
                    <a:pt x="0" y="0"/>
                  </a:lnTo>
                  <a:lnTo>
                    <a:pt x="1344675" y="0"/>
                  </a:lnTo>
                  <a:lnTo>
                    <a:pt x="1344675" y="1316989"/>
                  </a:lnTo>
                  <a:close/>
                </a:path>
              </a:pathLst>
            </a:custGeom>
            <a:solidFill>
              <a:srgbClr val="BE7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65327" y="883558"/>
              <a:ext cx="887094" cy="868680"/>
            </a:xfrm>
            <a:custGeom>
              <a:avLst/>
              <a:gdLst/>
              <a:ahLst/>
              <a:cxnLst/>
              <a:rect l="l" t="t" r="r" b="b"/>
              <a:pathLst>
                <a:path w="887094" h="868680">
                  <a:moveTo>
                    <a:pt x="886586" y="868299"/>
                  </a:moveTo>
                  <a:lnTo>
                    <a:pt x="0" y="868298"/>
                  </a:lnTo>
                  <a:lnTo>
                    <a:pt x="0" y="0"/>
                  </a:lnTo>
                  <a:lnTo>
                    <a:pt x="886586" y="0"/>
                  </a:lnTo>
                  <a:lnTo>
                    <a:pt x="886586" y="868299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4505102" y="0"/>
            <a:ext cx="1751330" cy="1753235"/>
            <a:chOff x="14505102" y="0"/>
            <a:chExt cx="1751330" cy="1753235"/>
          </a:xfrm>
        </p:grpSpPr>
        <p:sp>
          <p:nvSpPr>
            <p:cNvPr id="6" name="object 6"/>
            <p:cNvSpPr/>
            <p:nvPr/>
          </p:nvSpPr>
          <p:spPr>
            <a:xfrm>
              <a:off x="14939255" y="0"/>
              <a:ext cx="1316990" cy="1344930"/>
            </a:xfrm>
            <a:custGeom>
              <a:avLst/>
              <a:gdLst/>
              <a:ahLst/>
              <a:cxnLst/>
              <a:rect l="l" t="t" r="r" b="b"/>
              <a:pathLst>
                <a:path w="1316990" h="1344930">
                  <a:moveTo>
                    <a:pt x="1316989" y="1344675"/>
                  </a:moveTo>
                  <a:lnTo>
                    <a:pt x="0" y="1344675"/>
                  </a:lnTo>
                  <a:lnTo>
                    <a:pt x="0" y="0"/>
                  </a:lnTo>
                  <a:lnTo>
                    <a:pt x="1316989" y="0"/>
                  </a:lnTo>
                  <a:lnTo>
                    <a:pt x="1316989" y="1344675"/>
                  </a:lnTo>
                  <a:close/>
                </a:path>
              </a:pathLst>
            </a:custGeom>
            <a:solidFill>
              <a:srgbClr val="BE7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505102" y="866039"/>
              <a:ext cx="868680" cy="887094"/>
            </a:xfrm>
            <a:custGeom>
              <a:avLst/>
              <a:gdLst/>
              <a:ahLst/>
              <a:cxnLst/>
              <a:rect l="l" t="t" r="r" b="b"/>
              <a:pathLst>
                <a:path w="868680" h="887094">
                  <a:moveTo>
                    <a:pt x="868299" y="886586"/>
                  </a:moveTo>
                  <a:lnTo>
                    <a:pt x="0" y="886586"/>
                  </a:lnTo>
                  <a:lnTo>
                    <a:pt x="0" y="0"/>
                  </a:lnTo>
                  <a:lnTo>
                    <a:pt x="868299" y="0"/>
                  </a:lnTo>
                  <a:lnTo>
                    <a:pt x="868299" y="886586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8900" y="5130800"/>
            <a:ext cx="13627100" cy="4013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128130" y="3200452"/>
            <a:ext cx="8128634" cy="4361815"/>
          </a:xfrm>
          <a:prstGeom prst="rect">
            <a:avLst/>
          </a:prstGeom>
          <a:solidFill>
            <a:srgbClr val="BE72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60"/>
              </a:spcBef>
            </a:pPr>
            <a:endParaRPr sz="2400">
              <a:latin typeface="Times New Roman"/>
              <a:cs typeface="Times New Roman"/>
            </a:endParaRPr>
          </a:p>
          <a:p>
            <a:pPr marL="774065" marR="1028700">
              <a:lnSpc>
                <a:spcPct val="145800"/>
              </a:lnSpc>
            </a:pP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Birds</a:t>
            </a:r>
            <a:r>
              <a:rPr sz="2400" spc="-114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use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2400" spc="-1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combination</a:t>
            </a:r>
            <a:r>
              <a:rPr sz="2400" spc="-7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2400" spc="-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celestial</a:t>
            </a:r>
            <a:r>
              <a:rPr sz="2400" spc="-1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cues, </a:t>
            </a:r>
            <a:r>
              <a:rPr sz="2400" spc="-45" dirty="0">
                <a:solidFill>
                  <a:srgbClr val="FFFFFF"/>
                </a:solidFill>
                <a:latin typeface="Roboto"/>
                <a:cs typeface="Roboto"/>
              </a:rPr>
              <a:t>landmarks,</a:t>
            </a:r>
            <a:r>
              <a:rPr sz="2400" spc="-10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magnetic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fields,</a:t>
            </a:r>
            <a:r>
              <a:rPr sz="2400" spc="-1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2400" spc="-1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innate</a:t>
            </a:r>
            <a:r>
              <a:rPr sz="2400" spc="-1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instincts 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2400" spc="-1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Roboto"/>
                <a:cs typeface="Roboto"/>
              </a:rPr>
              <a:t>navigate</a:t>
            </a:r>
            <a:r>
              <a:rPr sz="2400" spc="-9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2400" spc="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Roboto"/>
                <a:cs typeface="Roboto"/>
              </a:rPr>
              <a:t>orient</a:t>
            </a:r>
            <a:r>
              <a:rPr sz="2400" spc="-9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Roboto"/>
                <a:cs typeface="Roboto"/>
              </a:rPr>
              <a:t>themselves</a:t>
            </a:r>
            <a:r>
              <a:rPr sz="2400" spc="-6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during migration.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209800" y="2362676"/>
            <a:ext cx="4112895" cy="172466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 marR="5080">
              <a:lnSpc>
                <a:spcPts val="6300"/>
              </a:lnSpc>
              <a:spcBef>
                <a:spcPts val="955"/>
              </a:spcBef>
            </a:pPr>
            <a:r>
              <a:rPr spc="-490" dirty="0"/>
              <a:t>Navigation</a:t>
            </a:r>
            <a:r>
              <a:rPr spc="-780" dirty="0"/>
              <a:t> </a:t>
            </a:r>
            <a:r>
              <a:rPr spc="-605" dirty="0"/>
              <a:t>and </a:t>
            </a:r>
            <a:r>
              <a:rPr spc="-470" dirty="0"/>
              <a:t>Orientation</a:t>
            </a:r>
          </a:p>
        </p:txBody>
      </p:sp>
      <p:sp>
        <p:nvSpPr>
          <p:cNvPr id="11" name="object 11"/>
          <p:cNvSpPr/>
          <p:nvPr/>
        </p:nvSpPr>
        <p:spPr>
          <a:xfrm>
            <a:off x="2625648" y="2182893"/>
            <a:ext cx="3653154" cy="60960"/>
          </a:xfrm>
          <a:custGeom>
            <a:avLst/>
            <a:gdLst/>
            <a:ahLst/>
            <a:cxnLst/>
            <a:rect l="l" t="t" r="r" b="b"/>
            <a:pathLst>
              <a:path w="3653154" h="60960">
                <a:moveTo>
                  <a:pt x="3652647" y="60960"/>
                </a:moveTo>
                <a:lnTo>
                  <a:pt x="0" y="60960"/>
                </a:lnTo>
                <a:lnTo>
                  <a:pt x="0" y="0"/>
                </a:lnTo>
                <a:lnTo>
                  <a:pt x="3652647" y="0"/>
                </a:lnTo>
                <a:lnTo>
                  <a:pt x="3652647" y="6096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6256635" cy="9144635"/>
            <a:chOff x="0" y="0"/>
            <a:chExt cx="16256635" cy="9144635"/>
          </a:xfrm>
        </p:grpSpPr>
        <p:sp>
          <p:nvSpPr>
            <p:cNvPr id="3" name="object 3"/>
            <p:cNvSpPr/>
            <p:nvPr/>
          </p:nvSpPr>
          <p:spPr>
            <a:xfrm>
              <a:off x="5" y="6019895"/>
              <a:ext cx="16256635" cy="3124200"/>
            </a:xfrm>
            <a:custGeom>
              <a:avLst/>
              <a:gdLst/>
              <a:ahLst/>
              <a:cxnLst/>
              <a:rect l="l" t="t" r="r" b="b"/>
              <a:pathLst>
                <a:path w="16256635" h="3124200">
                  <a:moveTo>
                    <a:pt x="16256253" y="3124200"/>
                  </a:moveTo>
                  <a:lnTo>
                    <a:pt x="0" y="3124200"/>
                  </a:lnTo>
                  <a:lnTo>
                    <a:pt x="0" y="0"/>
                  </a:lnTo>
                  <a:lnTo>
                    <a:pt x="16256254" y="0"/>
                  </a:lnTo>
                  <a:lnTo>
                    <a:pt x="16256253" y="3124200"/>
                  </a:lnTo>
                  <a:close/>
                </a:path>
              </a:pathLst>
            </a:custGeom>
            <a:solidFill>
              <a:srgbClr val="BE7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292600" cy="8051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84700" y="6324600"/>
              <a:ext cx="6515100" cy="2819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04600" y="4622800"/>
              <a:ext cx="4851400" cy="45212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939255" y="0"/>
              <a:ext cx="1316990" cy="1344930"/>
            </a:xfrm>
            <a:custGeom>
              <a:avLst/>
              <a:gdLst/>
              <a:ahLst/>
              <a:cxnLst/>
              <a:rect l="l" t="t" r="r" b="b"/>
              <a:pathLst>
                <a:path w="1316990" h="1344930">
                  <a:moveTo>
                    <a:pt x="1316989" y="1344675"/>
                  </a:moveTo>
                  <a:lnTo>
                    <a:pt x="0" y="1344675"/>
                  </a:lnTo>
                  <a:lnTo>
                    <a:pt x="0" y="0"/>
                  </a:lnTo>
                  <a:lnTo>
                    <a:pt x="1316989" y="0"/>
                  </a:lnTo>
                  <a:lnTo>
                    <a:pt x="1316989" y="1344675"/>
                  </a:lnTo>
                  <a:close/>
                </a:path>
              </a:pathLst>
            </a:custGeom>
            <a:solidFill>
              <a:srgbClr val="BE7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505102" y="866039"/>
              <a:ext cx="868680" cy="887094"/>
            </a:xfrm>
            <a:custGeom>
              <a:avLst/>
              <a:gdLst/>
              <a:ahLst/>
              <a:cxnLst/>
              <a:rect l="l" t="t" r="r" b="b"/>
              <a:pathLst>
                <a:path w="868680" h="887094">
                  <a:moveTo>
                    <a:pt x="868299" y="886586"/>
                  </a:moveTo>
                  <a:lnTo>
                    <a:pt x="0" y="886586"/>
                  </a:lnTo>
                  <a:lnTo>
                    <a:pt x="0" y="0"/>
                  </a:lnTo>
                  <a:lnTo>
                    <a:pt x="868299" y="0"/>
                  </a:lnTo>
                  <a:lnTo>
                    <a:pt x="868299" y="886586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219700" y="1089660"/>
            <a:ext cx="7836534" cy="162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5800"/>
              </a:lnSpc>
              <a:spcBef>
                <a:spcPts val="100"/>
              </a:spcBef>
            </a:pPr>
            <a:r>
              <a:rPr sz="2400" spc="-55" dirty="0">
                <a:solidFill>
                  <a:srgbClr val="FFFFFF"/>
                </a:solidFill>
                <a:latin typeface="Roboto"/>
                <a:cs typeface="Roboto"/>
              </a:rPr>
              <a:t>Flyways</a:t>
            </a:r>
            <a:r>
              <a:rPr sz="2400" spc="-1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are</a:t>
            </a:r>
            <a:r>
              <a:rPr sz="2400" spc="-114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established</a:t>
            </a:r>
            <a:r>
              <a:rPr sz="2400" spc="-7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Roboto"/>
                <a:cs typeface="Roboto"/>
              </a:rPr>
              <a:t>migration</a:t>
            </a:r>
            <a:r>
              <a:rPr sz="2400" spc="-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Roboto"/>
                <a:cs typeface="Roboto"/>
              </a:rPr>
              <a:t>routes</a:t>
            </a:r>
            <a:r>
              <a:rPr sz="2400" spc="-6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Roboto"/>
                <a:cs typeface="Roboto"/>
              </a:rPr>
              <a:t>that</a:t>
            </a:r>
            <a:r>
              <a:rPr sz="2400" spc="-1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birds</a:t>
            </a:r>
            <a:r>
              <a:rPr sz="2400" spc="-6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follow,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often</a:t>
            </a:r>
            <a:r>
              <a:rPr sz="2400" spc="-1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along</a:t>
            </a:r>
            <a:r>
              <a:rPr sz="2400" spc="-10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Roboto"/>
                <a:cs typeface="Roboto"/>
              </a:rPr>
              <a:t>coastlines,</a:t>
            </a:r>
            <a:r>
              <a:rPr sz="2400" spc="-1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Roboto"/>
                <a:cs typeface="Roboto"/>
              </a:rPr>
              <a:t>mountains,</a:t>
            </a:r>
            <a:r>
              <a:rPr sz="2400" spc="-1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or</a:t>
            </a:r>
            <a:r>
              <a:rPr sz="2400" spc="-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Roboto"/>
                <a:cs typeface="Roboto"/>
              </a:rPr>
              <a:t>rivers,</a:t>
            </a:r>
            <a:r>
              <a:rPr sz="2400" spc="-1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Roboto"/>
                <a:cs typeface="Roboto"/>
              </a:rPr>
              <a:t>providing</a:t>
            </a:r>
            <a:r>
              <a:rPr sz="2400" spc="-7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them with</a:t>
            </a:r>
            <a:r>
              <a:rPr sz="2400" spc="-1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suitable</a:t>
            </a:r>
            <a:r>
              <a:rPr sz="2400" spc="-1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Roboto"/>
                <a:cs typeface="Roboto"/>
              </a:rPr>
              <a:t>stopover</a:t>
            </a:r>
            <a:r>
              <a:rPr sz="2400" spc="-1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sites</a:t>
            </a:r>
            <a:r>
              <a:rPr sz="2400" spc="-114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for</a:t>
            </a:r>
            <a:r>
              <a:rPr sz="2400" spc="-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Roboto"/>
                <a:cs typeface="Roboto"/>
              </a:rPr>
              <a:t>rest</a:t>
            </a:r>
            <a:r>
              <a:rPr sz="2400" spc="-1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refueling.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19700" y="4394676"/>
            <a:ext cx="2225675" cy="924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900" spc="-595" dirty="0">
                <a:solidFill>
                  <a:srgbClr val="FFFFFF"/>
                </a:solidFill>
                <a:latin typeface="Arial MT"/>
                <a:cs typeface="Arial MT"/>
              </a:rPr>
              <a:t>Flyways</a:t>
            </a:r>
            <a:endParaRPr sz="5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616700" cy="4572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4505102" y="0"/>
            <a:ext cx="1751330" cy="1753235"/>
            <a:chOff x="14505102" y="0"/>
            <a:chExt cx="1751330" cy="1753235"/>
          </a:xfrm>
        </p:grpSpPr>
        <p:sp>
          <p:nvSpPr>
            <p:cNvPr id="4" name="object 4"/>
            <p:cNvSpPr/>
            <p:nvPr/>
          </p:nvSpPr>
          <p:spPr>
            <a:xfrm>
              <a:off x="14939255" y="0"/>
              <a:ext cx="1316990" cy="1344930"/>
            </a:xfrm>
            <a:custGeom>
              <a:avLst/>
              <a:gdLst/>
              <a:ahLst/>
              <a:cxnLst/>
              <a:rect l="l" t="t" r="r" b="b"/>
              <a:pathLst>
                <a:path w="1316990" h="1344930">
                  <a:moveTo>
                    <a:pt x="1316989" y="1344675"/>
                  </a:moveTo>
                  <a:lnTo>
                    <a:pt x="0" y="1344675"/>
                  </a:lnTo>
                  <a:lnTo>
                    <a:pt x="0" y="0"/>
                  </a:lnTo>
                  <a:lnTo>
                    <a:pt x="1316989" y="0"/>
                  </a:lnTo>
                  <a:lnTo>
                    <a:pt x="1316989" y="1344675"/>
                  </a:lnTo>
                  <a:close/>
                </a:path>
              </a:pathLst>
            </a:custGeom>
            <a:solidFill>
              <a:srgbClr val="BE7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505102" y="866039"/>
              <a:ext cx="868680" cy="887094"/>
            </a:xfrm>
            <a:custGeom>
              <a:avLst/>
              <a:gdLst/>
              <a:ahLst/>
              <a:cxnLst/>
              <a:rect l="l" t="t" r="r" b="b"/>
              <a:pathLst>
                <a:path w="868680" h="887094">
                  <a:moveTo>
                    <a:pt x="868299" y="886586"/>
                  </a:moveTo>
                  <a:lnTo>
                    <a:pt x="0" y="886586"/>
                  </a:lnTo>
                  <a:lnTo>
                    <a:pt x="0" y="0"/>
                  </a:lnTo>
                  <a:lnTo>
                    <a:pt x="868299" y="0"/>
                  </a:lnTo>
                  <a:lnTo>
                    <a:pt x="868299" y="886586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10" y="4572000"/>
            <a:ext cx="16256635" cy="4572635"/>
            <a:chOff x="-10" y="4572000"/>
            <a:chExt cx="16256635" cy="4572635"/>
          </a:xfrm>
        </p:grpSpPr>
        <p:sp>
          <p:nvSpPr>
            <p:cNvPr id="7" name="object 7"/>
            <p:cNvSpPr/>
            <p:nvPr/>
          </p:nvSpPr>
          <p:spPr>
            <a:xfrm>
              <a:off x="-10" y="4572069"/>
              <a:ext cx="16256635" cy="4572635"/>
            </a:xfrm>
            <a:custGeom>
              <a:avLst/>
              <a:gdLst/>
              <a:ahLst/>
              <a:cxnLst/>
              <a:rect l="l" t="t" r="r" b="b"/>
              <a:pathLst>
                <a:path w="16256635" h="4572634">
                  <a:moveTo>
                    <a:pt x="16256254" y="4572127"/>
                  </a:moveTo>
                  <a:lnTo>
                    <a:pt x="0" y="4572127"/>
                  </a:lnTo>
                  <a:lnTo>
                    <a:pt x="0" y="0"/>
                  </a:lnTo>
                  <a:lnTo>
                    <a:pt x="16256254" y="0"/>
                  </a:lnTo>
                  <a:lnTo>
                    <a:pt x="16256254" y="4572127"/>
                  </a:lnTo>
                  <a:close/>
                </a:path>
              </a:pathLst>
            </a:custGeom>
            <a:solidFill>
              <a:srgbClr val="BE7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58600" y="4572000"/>
              <a:ext cx="4597400" cy="457200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854200" y="5699759"/>
            <a:ext cx="7919084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5800"/>
              </a:lnSpc>
              <a:spcBef>
                <a:spcPts val="100"/>
              </a:spcBef>
            </a:pP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Birds</a:t>
            </a:r>
            <a:r>
              <a:rPr sz="2400" spc="-10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time</a:t>
            </a:r>
            <a:r>
              <a:rPr sz="2400" spc="-9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Roboto"/>
                <a:cs typeface="Roboto"/>
              </a:rPr>
              <a:t>their</a:t>
            </a:r>
            <a:r>
              <a:rPr sz="2400" spc="-1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Roboto"/>
                <a:cs typeface="Roboto"/>
              </a:rPr>
              <a:t>migration</a:t>
            </a:r>
            <a:r>
              <a:rPr sz="2400" spc="-1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based</a:t>
            </a:r>
            <a:r>
              <a:rPr sz="2400" spc="-7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on</a:t>
            </a:r>
            <a:r>
              <a:rPr sz="2400" spc="-1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various</a:t>
            </a:r>
            <a:r>
              <a:rPr sz="2400" spc="-6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factors, </a:t>
            </a:r>
            <a:r>
              <a:rPr sz="2400" spc="-40" dirty="0">
                <a:solidFill>
                  <a:srgbClr val="FFFFFF"/>
                </a:solidFill>
                <a:latin typeface="Roboto"/>
                <a:cs typeface="Roboto"/>
              </a:rPr>
              <a:t>including</a:t>
            </a:r>
            <a:r>
              <a:rPr sz="2400" spc="-1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changes</a:t>
            </a:r>
            <a:r>
              <a:rPr sz="2400" spc="-1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in</a:t>
            </a:r>
            <a:r>
              <a:rPr sz="2400" spc="-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Roboto"/>
                <a:cs typeface="Roboto"/>
              </a:rPr>
              <a:t>daylight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Roboto"/>
                <a:cs typeface="Roboto"/>
              </a:rPr>
              <a:t>duration,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food</a:t>
            </a:r>
            <a:r>
              <a:rPr sz="2400" spc="-9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Roboto"/>
                <a:cs typeface="Roboto"/>
              </a:rPr>
              <a:t>availability,</a:t>
            </a:r>
            <a:r>
              <a:rPr sz="2400" spc="-10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and 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weather</a:t>
            </a:r>
            <a:r>
              <a:rPr sz="2400" spc="-10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Roboto"/>
                <a:cs typeface="Roboto"/>
              </a:rPr>
              <a:t>conditions</a:t>
            </a:r>
            <a:r>
              <a:rPr sz="2400" spc="-1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in</a:t>
            </a:r>
            <a:r>
              <a:rPr sz="2400" spc="-6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Roboto"/>
                <a:cs typeface="Roboto"/>
              </a:rPr>
              <a:t>their</a:t>
            </a:r>
            <a:r>
              <a:rPr sz="2400" spc="-1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breeding</a:t>
            </a:r>
            <a:r>
              <a:rPr sz="2400" spc="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2400" spc="-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85" dirty="0">
                <a:solidFill>
                  <a:srgbClr val="FFFFFF"/>
                </a:solidFill>
                <a:latin typeface="Roboto"/>
                <a:cs typeface="Roboto"/>
              </a:rPr>
              <a:t>non-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breeding areas.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28065" rIns="0" bIns="0" rtlCol="0">
            <a:spAutoFit/>
          </a:bodyPr>
          <a:lstStyle/>
          <a:p>
            <a:pPr marL="2641600">
              <a:lnSpc>
                <a:spcPct val="100000"/>
              </a:lnSpc>
              <a:spcBef>
                <a:spcPts val="95"/>
              </a:spcBef>
            </a:pPr>
            <a:r>
              <a:rPr spc="-425" dirty="0"/>
              <a:t>Timing</a:t>
            </a:r>
            <a:r>
              <a:rPr spc="-860" dirty="0"/>
              <a:t> </a:t>
            </a:r>
            <a:r>
              <a:rPr spc="-180" dirty="0"/>
              <a:t>of</a:t>
            </a:r>
            <a:r>
              <a:rPr spc="-730" dirty="0"/>
              <a:t> M</a:t>
            </a:r>
            <a:r>
              <a:rPr spc="-250" dirty="0"/>
              <a:t>i</a:t>
            </a:r>
            <a:r>
              <a:rPr spc="-509" dirty="0"/>
              <a:t>g</a:t>
            </a:r>
            <a:r>
              <a:rPr spc="-400" dirty="0"/>
              <a:t>r</a:t>
            </a:r>
            <a:r>
              <a:rPr spc="-550" dirty="0"/>
              <a:t>a</a:t>
            </a:r>
            <a:r>
              <a:rPr spc="-425" dirty="0"/>
              <a:t>t</a:t>
            </a:r>
            <a:r>
              <a:rPr spc="-250" dirty="0"/>
              <a:t>i</a:t>
            </a:r>
            <a:r>
              <a:rPr spc="-475" dirty="0"/>
              <a:t>o</a:t>
            </a:r>
            <a:r>
              <a:rPr spc="-150" dirty="0"/>
              <a:t>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97800" y="0"/>
            <a:ext cx="8458835" cy="9144000"/>
            <a:chOff x="7797800" y="0"/>
            <a:chExt cx="8458835" cy="9144000"/>
          </a:xfrm>
        </p:grpSpPr>
        <p:sp>
          <p:nvSpPr>
            <p:cNvPr id="3" name="object 3"/>
            <p:cNvSpPr/>
            <p:nvPr/>
          </p:nvSpPr>
          <p:spPr>
            <a:xfrm>
              <a:off x="11862046" y="0"/>
              <a:ext cx="4394200" cy="4648835"/>
            </a:xfrm>
            <a:custGeom>
              <a:avLst/>
              <a:gdLst/>
              <a:ahLst/>
              <a:cxnLst/>
              <a:rect l="l" t="t" r="r" b="b"/>
              <a:pathLst>
                <a:path w="4394200" h="4648835">
                  <a:moveTo>
                    <a:pt x="4394199" y="4648327"/>
                  </a:moveTo>
                  <a:lnTo>
                    <a:pt x="0" y="4648327"/>
                  </a:lnTo>
                  <a:lnTo>
                    <a:pt x="0" y="0"/>
                  </a:lnTo>
                  <a:lnTo>
                    <a:pt x="4394199" y="0"/>
                  </a:lnTo>
                  <a:lnTo>
                    <a:pt x="4394199" y="4648327"/>
                  </a:lnTo>
                  <a:close/>
                </a:path>
              </a:pathLst>
            </a:custGeom>
            <a:solidFill>
              <a:srgbClr val="BE7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61800" y="4648200"/>
              <a:ext cx="4394200" cy="4495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97800" y="0"/>
              <a:ext cx="4064000" cy="45720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-711" y="711"/>
            <a:ext cx="1753235" cy="1751330"/>
            <a:chOff x="-711" y="711"/>
            <a:chExt cx="1753235" cy="1751330"/>
          </a:xfrm>
        </p:grpSpPr>
        <p:sp>
          <p:nvSpPr>
            <p:cNvPr id="7" name="object 7"/>
            <p:cNvSpPr/>
            <p:nvPr/>
          </p:nvSpPr>
          <p:spPr>
            <a:xfrm>
              <a:off x="-711" y="711"/>
              <a:ext cx="1344930" cy="1316990"/>
            </a:xfrm>
            <a:custGeom>
              <a:avLst/>
              <a:gdLst/>
              <a:ahLst/>
              <a:cxnLst/>
              <a:rect l="l" t="t" r="r" b="b"/>
              <a:pathLst>
                <a:path w="1344930" h="1316990">
                  <a:moveTo>
                    <a:pt x="1344675" y="1316989"/>
                  </a:moveTo>
                  <a:lnTo>
                    <a:pt x="0" y="1316989"/>
                  </a:lnTo>
                  <a:lnTo>
                    <a:pt x="0" y="0"/>
                  </a:lnTo>
                  <a:lnTo>
                    <a:pt x="1344675" y="0"/>
                  </a:lnTo>
                  <a:lnTo>
                    <a:pt x="1344675" y="1316989"/>
                  </a:lnTo>
                  <a:close/>
                </a:path>
              </a:pathLst>
            </a:custGeom>
            <a:solidFill>
              <a:srgbClr val="BE7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65327" y="883558"/>
              <a:ext cx="887094" cy="868680"/>
            </a:xfrm>
            <a:custGeom>
              <a:avLst/>
              <a:gdLst/>
              <a:ahLst/>
              <a:cxnLst/>
              <a:rect l="l" t="t" r="r" b="b"/>
              <a:pathLst>
                <a:path w="887094" h="868680">
                  <a:moveTo>
                    <a:pt x="886586" y="868299"/>
                  </a:moveTo>
                  <a:lnTo>
                    <a:pt x="0" y="868298"/>
                  </a:lnTo>
                  <a:lnTo>
                    <a:pt x="0" y="0"/>
                  </a:lnTo>
                  <a:lnTo>
                    <a:pt x="886586" y="0"/>
                  </a:lnTo>
                  <a:lnTo>
                    <a:pt x="886586" y="868299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378200" y="5509259"/>
            <a:ext cx="6380480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5800"/>
              </a:lnSpc>
              <a:spcBef>
                <a:spcPts val="100"/>
              </a:spcBef>
            </a:pP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Birds</a:t>
            </a:r>
            <a:r>
              <a:rPr sz="2400" spc="-10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Roboto"/>
                <a:cs typeface="Roboto"/>
              </a:rPr>
              <a:t>exhibit 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diverse</a:t>
            </a:r>
            <a:r>
              <a:rPr sz="2400" spc="-114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Roboto"/>
                <a:cs typeface="Roboto"/>
              </a:rPr>
              <a:t>migration</a:t>
            </a:r>
            <a:r>
              <a:rPr sz="2400" spc="-7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Roboto"/>
                <a:cs typeface="Roboto"/>
              </a:rPr>
              <a:t>patterns,</a:t>
            </a:r>
            <a:r>
              <a:rPr sz="2400" spc="-10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such</a:t>
            </a:r>
            <a:r>
              <a:rPr sz="2400" spc="-7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as </a:t>
            </a:r>
            <a:r>
              <a:rPr sz="2400" spc="-135" dirty="0">
                <a:solidFill>
                  <a:srgbClr val="FFFFFF"/>
                </a:solidFill>
                <a:latin typeface="Roboto"/>
                <a:cs typeface="Roboto"/>
              </a:rPr>
              <a:t>north-</a:t>
            </a:r>
            <a:r>
              <a:rPr sz="2400" spc="-50" dirty="0">
                <a:solidFill>
                  <a:srgbClr val="FFFFFF"/>
                </a:solidFill>
                <a:latin typeface="Roboto"/>
                <a:cs typeface="Roboto"/>
              </a:rPr>
              <a:t>south,</a:t>
            </a:r>
            <a:r>
              <a:rPr sz="2400" spc="-6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45" dirty="0">
                <a:solidFill>
                  <a:srgbClr val="FFFFFF"/>
                </a:solidFill>
                <a:latin typeface="Roboto"/>
                <a:cs typeface="Roboto"/>
              </a:rPr>
              <a:t>east-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west,</a:t>
            </a:r>
            <a:r>
              <a:rPr sz="2400" spc="-6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Roboto"/>
                <a:cs typeface="Roboto"/>
              </a:rPr>
              <a:t>altitudinal,</a:t>
            </a:r>
            <a:r>
              <a:rPr sz="2400" spc="-6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2400" spc="-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circular </a:t>
            </a:r>
            <a:r>
              <a:rPr sz="2400" spc="-45" dirty="0">
                <a:solidFill>
                  <a:srgbClr val="FFFFFF"/>
                </a:solidFill>
                <a:latin typeface="Roboto"/>
                <a:cs typeface="Roboto"/>
              </a:rPr>
              <a:t>migrations,</a:t>
            </a:r>
            <a:r>
              <a:rPr sz="2400" spc="-10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depending</a:t>
            </a:r>
            <a:r>
              <a:rPr sz="2400" spc="-7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on</a:t>
            </a:r>
            <a:r>
              <a:rPr sz="2400" spc="-7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Roboto"/>
                <a:cs typeface="Roboto"/>
              </a:rPr>
              <a:t>their</a:t>
            </a:r>
            <a:r>
              <a:rPr sz="2400" spc="-1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species</a:t>
            </a:r>
            <a:r>
              <a:rPr sz="2400" spc="-1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and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geographic</a:t>
            </a:r>
            <a:r>
              <a:rPr sz="2400" spc="-9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distribution.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663700" y="2311876"/>
            <a:ext cx="5095875" cy="924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20" dirty="0"/>
              <a:t>M</a:t>
            </a:r>
            <a:r>
              <a:rPr spc="-240" dirty="0"/>
              <a:t>i</a:t>
            </a:r>
            <a:r>
              <a:rPr spc="-500" dirty="0"/>
              <a:t>g</a:t>
            </a:r>
            <a:r>
              <a:rPr spc="-390" dirty="0"/>
              <a:t>r</a:t>
            </a:r>
            <a:r>
              <a:rPr spc="-540" dirty="0"/>
              <a:t>a</a:t>
            </a:r>
            <a:r>
              <a:rPr spc="-415" dirty="0"/>
              <a:t>t</a:t>
            </a:r>
            <a:r>
              <a:rPr spc="-240" dirty="0"/>
              <a:t>i</a:t>
            </a:r>
            <a:r>
              <a:rPr spc="-465" dirty="0"/>
              <a:t>o</a:t>
            </a:r>
            <a:r>
              <a:rPr spc="-140" dirty="0"/>
              <a:t>n</a:t>
            </a:r>
            <a:r>
              <a:rPr spc="-785" dirty="0"/>
              <a:t> </a:t>
            </a:r>
            <a:r>
              <a:rPr spc="-484" dirty="0"/>
              <a:t>Patterns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149340" cy="9144000"/>
            <a:chOff x="0" y="0"/>
            <a:chExt cx="6149340" cy="9144000"/>
          </a:xfrm>
        </p:grpSpPr>
        <p:sp>
          <p:nvSpPr>
            <p:cNvPr id="3" name="object 3"/>
            <p:cNvSpPr/>
            <p:nvPr/>
          </p:nvSpPr>
          <p:spPr>
            <a:xfrm>
              <a:off x="1754915" y="2247934"/>
              <a:ext cx="4394200" cy="4648835"/>
            </a:xfrm>
            <a:custGeom>
              <a:avLst/>
              <a:gdLst/>
              <a:ahLst/>
              <a:cxnLst/>
              <a:rect l="l" t="t" r="r" b="b"/>
              <a:pathLst>
                <a:path w="4394200" h="4648834">
                  <a:moveTo>
                    <a:pt x="4394200" y="4648327"/>
                  </a:moveTo>
                  <a:lnTo>
                    <a:pt x="0" y="4648327"/>
                  </a:lnTo>
                  <a:lnTo>
                    <a:pt x="0" y="0"/>
                  </a:lnTo>
                  <a:lnTo>
                    <a:pt x="4394200" y="0"/>
                  </a:lnTo>
                  <a:lnTo>
                    <a:pt x="4394200" y="4648327"/>
                  </a:lnTo>
                  <a:close/>
                </a:path>
              </a:pathLst>
            </a:custGeom>
            <a:solidFill>
              <a:srgbClr val="BE7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5181600" cy="35052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860800"/>
              <a:ext cx="4191000" cy="52832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4505102" y="0"/>
            <a:ext cx="1751330" cy="1753235"/>
            <a:chOff x="14505102" y="0"/>
            <a:chExt cx="1751330" cy="1753235"/>
          </a:xfrm>
        </p:grpSpPr>
        <p:sp>
          <p:nvSpPr>
            <p:cNvPr id="7" name="object 7"/>
            <p:cNvSpPr/>
            <p:nvPr/>
          </p:nvSpPr>
          <p:spPr>
            <a:xfrm>
              <a:off x="14939255" y="0"/>
              <a:ext cx="1316990" cy="1344930"/>
            </a:xfrm>
            <a:custGeom>
              <a:avLst/>
              <a:gdLst/>
              <a:ahLst/>
              <a:cxnLst/>
              <a:rect l="l" t="t" r="r" b="b"/>
              <a:pathLst>
                <a:path w="1316990" h="1344930">
                  <a:moveTo>
                    <a:pt x="1316989" y="1344675"/>
                  </a:moveTo>
                  <a:lnTo>
                    <a:pt x="0" y="1344675"/>
                  </a:lnTo>
                  <a:lnTo>
                    <a:pt x="0" y="0"/>
                  </a:lnTo>
                  <a:lnTo>
                    <a:pt x="1316989" y="0"/>
                  </a:lnTo>
                  <a:lnTo>
                    <a:pt x="1316989" y="1344675"/>
                  </a:lnTo>
                  <a:close/>
                </a:path>
              </a:pathLst>
            </a:custGeom>
            <a:solidFill>
              <a:srgbClr val="BE7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505102" y="866039"/>
              <a:ext cx="868680" cy="887094"/>
            </a:xfrm>
            <a:custGeom>
              <a:avLst/>
              <a:gdLst/>
              <a:ahLst/>
              <a:cxnLst/>
              <a:rect l="l" t="t" r="r" b="b"/>
              <a:pathLst>
                <a:path w="868680" h="887094">
                  <a:moveTo>
                    <a:pt x="868299" y="886586"/>
                  </a:moveTo>
                  <a:lnTo>
                    <a:pt x="0" y="886586"/>
                  </a:lnTo>
                  <a:lnTo>
                    <a:pt x="0" y="0"/>
                  </a:lnTo>
                  <a:lnTo>
                    <a:pt x="868299" y="0"/>
                  </a:lnTo>
                  <a:lnTo>
                    <a:pt x="868299" y="886586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4505103" y="7391512"/>
            <a:ext cx="1751330" cy="1753235"/>
            <a:chOff x="14505103" y="7391512"/>
            <a:chExt cx="1751330" cy="1753235"/>
          </a:xfrm>
        </p:grpSpPr>
        <p:sp>
          <p:nvSpPr>
            <p:cNvPr id="10" name="object 10"/>
            <p:cNvSpPr/>
            <p:nvPr/>
          </p:nvSpPr>
          <p:spPr>
            <a:xfrm>
              <a:off x="14939260" y="7799463"/>
              <a:ext cx="1316990" cy="1344930"/>
            </a:xfrm>
            <a:custGeom>
              <a:avLst/>
              <a:gdLst/>
              <a:ahLst/>
              <a:cxnLst/>
              <a:rect l="l" t="t" r="r" b="b"/>
              <a:pathLst>
                <a:path w="1316990" h="1344929">
                  <a:moveTo>
                    <a:pt x="1316989" y="1344676"/>
                  </a:moveTo>
                  <a:lnTo>
                    <a:pt x="0" y="1344676"/>
                  </a:lnTo>
                  <a:lnTo>
                    <a:pt x="0" y="0"/>
                  </a:lnTo>
                  <a:lnTo>
                    <a:pt x="1316989" y="0"/>
                  </a:lnTo>
                  <a:lnTo>
                    <a:pt x="1316989" y="1344676"/>
                  </a:lnTo>
                  <a:close/>
                </a:path>
              </a:pathLst>
            </a:custGeom>
            <a:solidFill>
              <a:srgbClr val="BE7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505103" y="7391512"/>
              <a:ext cx="868680" cy="887094"/>
            </a:xfrm>
            <a:custGeom>
              <a:avLst/>
              <a:gdLst/>
              <a:ahLst/>
              <a:cxnLst/>
              <a:rect l="l" t="t" r="r" b="b"/>
              <a:pathLst>
                <a:path w="868680" h="887095">
                  <a:moveTo>
                    <a:pt x="868298" y="886586"/>
                  </a:moveTo>
                  <a:lnTo>
                    <a:pt x="0" y="886586"/>
                  </a:lnTo>
                  <a:lnTo>
                    <a:pt x="0" y="0"/>
                  </a:lnTo>
                  <a:lnTo>
                    <a:pt x="868298" y="0"/>
                  </a:lnTo>
                  <a:lnTo>
                    <a:pt x="868298" y="886586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15335299" y="3142298"/>
            <a:ext cx="76200" cy="2860040"/>
          </a:xfrm>
          <a:custGeom>
            <a:avLst/>
            <a:gdLst/>
            <a:ahLst/>
            <a:cxnLst/>
            <a:rect l="l" t="t" r="r" b="b"/>
            <a:pathLst>
              <a:path w="76200" h="2860040">
                <a:moveTo>
                  <a:pt x="76200" y="2859532"/>
                </a:moveTo>
                <a:lnTo>
                  <a:pt x="0" y="2859532"/>
                </a:lnTo>
                <a:lnTo>
                  <a:pt x="0" y="0"/>
                </a:lnTo>
                <a:lnTo>
                  <a:pt x="76200" y="0"/>
                </a:lnTo>
                <a:lnTo>
                  <a:pt x="76200" y="2859532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429500" y="4099559"/>
            <a:ext cx="6306185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5800"/>
              </a:lnSpc>
              <a:spcBef>
                <a:spcPts val="100"/>
              </a:spcBef>
            </a:pP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Birds</a:t>
            </a:r>
            <a:r>
              <a:rPr sz="2400" spc="-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Roboto"/>
                <a:cs typeface="Roboto"/>
              </a:rPr>
              <a:t>employ</a:t>
            </a:r>
            <a:r>
              <a:rPr sz="2400" spc="-7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different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Roboto"/>
                <a:cs typeface="Roboto"/>
              </a:rPr>
              <a:t>strategies</a:t>
            </a:r>
            <a:r>
              <a:rPr sz="2400" spc="-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during </a:t>
            </a:r>
            <a:r>
              <a:rPr sz="2400" spc="-45" dirty="0">
                <a:solidFill>
                  <a:srgbClr val="FFFFFF"/>
                </a:solidFill>
                <a:latin typeface="Roboto"/>
                <a:cs typeface="Roboto"/>
              </a:rPr>
              <a:t>migration,</a:t>
            </a:r>
            <a:r>
              <a:rPr sz="2400" spc="-10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including</a:t>
            </a:r>
            <a:r>
              <a:rPr sz="2400" spc="-1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Roboto"/>
                <a:cs typeface="Roboto"/>
              </a:rPr>
              <a:t>soaring,</a:t>
            </a:r>
            <a:r>
              <a:rPr sz="2400" spc="-1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flapping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flight,</a:t>
            </a:r>
            <a:r>
              <a:rPr sz="2400" spc="-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Roboto"/>
                <a:cs typeface="Roboto"/>
              </a:rPr>
              <a:t>and </a:t>
            </a:r>
            <a:r>
              <a:rPr sz="2400" spc="-40" dirty="0">
                <a:solidFill>
                  <a:srgbClr val="FFFFFF"/>
                </a:solidFill>
                <a:latin typeface="Roboto"/>
                <a:cs typeface="Roboto"/>
              </a:rPr>
              <a:t>utilizing</a:t>
            </a:r>
            <a:r>
              <a:rPr sz="2400" spc="-9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favorable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Roboto"/>
                <a:cs typeface="Roboto"/>
              </a:rPr>
              <a:t>wind</a:t>
            </a:r>
            <a:r>
              <a:rPr sz="2400" spc="-1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Roboto"/>
                <a:cs typeface="Roboto"/>
              </a:rPr>
              <a:t>patterns</a:t>
            </a:r>
            <a:r>
              <a:rPr sz="2400" spc="-9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2400" spc="-114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conserve </a:t>
            </a:r>
            <a:r>
              <a:rPr sz="2400" spc="-50" dirty="0">
                <a:solidFill>
                  <a:srgbClr val="FFFFFF"/>
                </a:solidFill>
                <a:latin typeface="Roboto"/>
                <a:cs typeface="Roboto"/>
              </a:rPr>
              <a:t>energy</a:t>
            </a:r>
            <a:r>
              <a:rPr sz="2400" spc="-1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2400" spc="-1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cover</a:t>
            </a:r>
            <a:r>
              <a:rPr sz="2400" spc="-114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long</a:t>
            </a:r>
            <a:r>
              <a:rPr sz="2400" spc="-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Roboto"/>
                <a:cs typeface="Roboto"/>
              </a:rPr>
              <a:t>distances.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66165" rIns="0" bIns="0" rtlCol="0">
            <a:spAutoFit/>
          </a:bodyPr>
          <a:lstStyle/>
          <a:p>
            <a:pPr marL="2921000">
              <a:lnSpc>
                <a:spcPct val="100000"/>
              </a:lnSpc>
              <a:spcBef>
                <a:spcPts val="95"/>
              </a:spcBef>
            </a:pPr>
            <a:r>
              <a:rPr spc="-720" dirty="0"/>
              <a:t>M</a:t>
            </a:r>
            <a:r>
              <a:rPr spc="-240" dirty="0"/>
              <a:t>i</a:t>
            </a:r>
            <a:r>
              <a:rPr spc="-500" dirty="0"/>
              <a:t>g</a:t>
            </a:r>
            <a:r>
              <a:rPr spc="-390" dirty="0"/>
              <a:t>r</a:t>
            </a:r>
            <a:r>
              <a:rPr spc="-540" dirty="0"/>
              <a:t>a</a:t>
            </a:r>
            <a:r>
              <a:rPr spc="-415" dirty="0"/>
              <a:t>t</a:t>
            </a:r>
            <a:r>
              <a:rPr spc="-240" dirty="0"/>
              <a:t>i</a:t>
            </a:r>
            <a:r>
              <a:rPr spc="-465" dirty="0"/>
              <a:t>o</a:t>
            </a:r>
            <a:r>
              <a:rPr spc="-140" dirty="0"/>
              <a:t>n</a:t>
            </a:r>
            <a:r>
              <a:rPr spc="-785" dirty="0"/>
              <a:t> </a:t>
            </a:r>
            <a:r>
              <a:rPr spc="-480" dirty="0"/>
              <a:t>Strategies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444</Words>
  <Application>Microsoft Office PowerPoint</Application>
  <PresentationFormat>Custom</PresentationFormat>
  <Paragraphs>34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 MT</vt:lpstr>
      <vt:lpstr>Comic Sans MS</vt:lpstr>
      <vt:lpstr>Roboto</vt:lpstr>
      <vt:lpstr>Times New Roman</vt:lpstr>
      <vt:lpstr>Office Theme</vt:lpstr>
      <vt:lpstr>Bird Migration PPT</vt:lpstr>
      <vt:lpstr>Introduction to Bird Migration</vt:lpstr>
      <vt:lpstr>Reasons for Migration</vt:lpstr>
      <vt:lpstr>Types of Bird Migration</vt:lpstr>
      <vt:lpstr>Navigation and Orientation</vt:lpstr>
      <vt:lpstr>PowerPoint Presentation</vt:lpstr>
      <vt:lpstr>Timing of Migration</vt:lpstr>
      <vt:lpstr>Migration Patterns</vt:lpstr>
      <vt:lpstr>Migration Strategies</vt:lpstr>
      <vt:lpstr>Cha lenges of Migration</vt:lpstr>
      <vt:lpstr>PowerPoint Presentation</vt:lpstr>
      <vt:lpstr>Migration and Breeding</vt:lpstr>
      <vt:lpstr>Bird migration showcases seasonal variation, with different species migrating during spring and autumn, while some undertake nomadic movements throughout the year.</vt:lpstr>
      <vt:lpstr>Conservation of Migratory Birds</vt:lpstr>
      <vt:lpstr>Climate change poses significant challenges to bird migration, as altering weather patterns, shifting food availability, and habitat changes can disrupt established migration patterns.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CHANDAN YADAV</cp:lastModifiedBy>
  <cp:revision>1</cp:revision>
  <dcterms:created xsi:type="dcterms:W3CDTF">2025-02-23T08:58:13Z</dcterms:created>
  <dcterms:modified xsi:type="dcterms:W3CDTF">2025-02-23T09:02:10Z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2025-02-23T00:00:00Z</vt:filetime>
  </property>
  <property fmtid="{D5CDD505-2E9C-101B-9397-08002B2CF9AE}" pid="3" name="Producer">
    <vt:lpwstr>Skia/PDF m92</vt:lpwstr>
  </property>
  <property fmtid="{D5CDD505-2E9C-101B-9397-08002B2CF9AE}" pid="4" name="LastSaved">
    <vt:filetime>2025-02-23T00:00:00Z</vt:filetime>
  </property>
</Properties>
</file>