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2" r:id="rId27"/>
    <p:sldId id="281"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F4E04-6F30-45B0-AF37-A49BD66DB297}" v="1" dt="2024-09-12T18:14:26.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AE6E-A2B5-00C0-3219-AA9513E50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3B25B4-E519-71AD-1FCE-93E309439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D3F530-59A7-2B36-448D-4F385F6319E3}"/>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9E6D2B8C-A9B0-0932-A83B-CDC5AFB9E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8330E-51C0-6064-1397-8AB270BDFC02}"/>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123462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9C64-633E-5275-2B6F-ACE5B2BDD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70450F-01A2-4137-86FE-CA1184A19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C4A43-2341-2DA0-EC4B-99300388EC67}"/>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C07A2F02-39C9-35CA-9579-E5399249B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AB2A5-CE06-6AEC-6A05-49EAAF5380E9}"/>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364580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A0F2D-5EC8-6BF2-E65A-D5CA162EA1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BA45A1-7D74-128B-9744-AC4C6B6D7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12FA8-CC09-F3FD-2BCB-071753AD6279}"/>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C71772ED-BB60-186F-1419-2079946B5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79C80-C730-EB62-64BA-0524678A1CA4}"/>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208816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CD52-6E27-6824-56E8-FAE1916EF9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017B7F-0442-CCF2-BC80-0345883BD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30ED5-7211-67CF-A88C-7597F4A33E2B}"/>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82743DBB-1B63-CFD9-D1DE-B181653A1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1C42F-0FC8-E486-9260-06BF24D9BC38}"/>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198041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6C03-DFD4-2BCF-23ED-14FCA3CA0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386BCD-98D8-F0B2-461B-142565312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59CD0-7278-83C6-89BB-B365CFB4C096}"/>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9C2986FC-E41C-3152-0711-3A4458047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67BFC-C277-33E6-79F9-2912A1FD4C7C}"/>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10310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4A6F-AC7B-7CA4-86C5-CDF6648405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0917A-DB90-83D1-EBC6-A14BA5A7E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820679-B52A-0D71-23CF-67BC5C46BF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5978C1-BF58-7B15-73A5-1E68A78C4BDD}"/>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6" name="Footer Placeholder 5">
            <a:extLst>
              <a:ext uri="{FF2B5EF4-FFF2-40B4-BE49-F238E27FC236}">
                <a16:creationId xmlns:a16="http://schemas.microsoft.com/office/drawing/2014/main" id="{0389C013-1F92-A64A-5156-30689AEDE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12478-869F-681C-3F31-4339DE77CD11}"/>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329703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D326-22C9-0698-39E2-93B319C656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CB547C-FFA4-3C51-C69E-F59B6BA8B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9168F7-0C17-05FF-7DA1-5DADA90D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7A9F73-88EB-D493-DE7B-16ACBD53C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2E936-F463-4693-87AC-926E0610C0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ACAFDA-A5D1-D6D2-BB3F-290AD0DB7EAF}"/>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8" name="Footer Placeholder 7">
            <a:extLst>
              <a:ext uri="{FF2B5EF4-FFF2-40B4-BE49-F238E27FC236}">
                <a16:creationId xmlns:a16="http://schemas.microsoft.com/office/drawing/2014/main" id="{5B729B67-5ABE-E69A-6D63-07BAAA55E6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62FBB7-5A12-2C2D-3803-DEA6BAAD48D3}"/>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59967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542B-5A1F-1B68-4CB3-16FA70672F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CECC05-EFD7-4F4F-4746-3CC1F3CB031C}"/>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4" name="Footer Placeholder 3">
            <a:extLst>
              <a:ext uri="{FF2B5EF4-FFF2-40B4-BE49-F238E27FC236}">
                <a16:creationId xmlns:a16="http://schemas.microsoft.com/office/drawing/2014/main" id="{39EABB65-4127-89F2-BFA2-5BCB3C1D8B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3AC8F3-3060-AC8B-A0B6-0522F89B2D5D}"/>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60494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3862C-E569-DD69-F56A-6CB66808EEA6}"/>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3" name="Footer Placeholder 2">
            <a:extLst>
              <a:ext uri="{FF2B5EF4-FFF2-40B4-BE49-F238E27FC236}">
                <a16:creationId xmlns:a16="http://schemas.microsoft.com/office/drawing/2014/main" id="{2B1F7470-108B-891D-5206-7DC1FD72B8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8EA61-D89B-E8A0-8E6F-95B50F709703}"/>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405254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F707-9D33-C434-16AA-747C6C7FE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BB6AF5-E036-62F2-3240-AA3432550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D064D5-6BAD-C1B7-5C75-C830D817F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6778AA-7DA0-1A93-79D0-7EFB156ED16C}"/>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6" name="Footer Placeholder 5">
            <a:extLst>
              <a:ext uri="{FF2B5EF4-FFF2-40B4-BE49-F238E27FC236}">
                <a16:creationId xmlns:a16="http://schemas.microsoft.com/office/drawing/2014/main" id="{3B8E936E-DA10-4132-A5EF-C466199D9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3E021-72B6-C6C4-83A2-53B7AB60EC1A}"/>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275554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8008-1A5F-DE15-6AE9-EE8CBE697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B8E66A-3F12-591C-3B8F-43800AEE9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721261-8A89-AA0F-CBAA-24EC7D7D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2C0FB-F4C3-2662-0F38-6B7E75458027}"/>
              </a:ext>
            </a:extLst>
          </p:cNvPr>
          <p:cNvSpPr>
            <a:spLocks noGrp="1"/>
          </p:cNvSpPr>
          <p:nvPr>
            <p:ph type="dt" sz="half" idx="10"/>
          </p:nvPr>
        </p:nvSpPr>
        <p:spPr/>
        <p:txBody>
          <a:bodyPr/>
          <a:lstStyle/>
          <a:p>
            <a:fld id="{778965FD-82E6-4C39-8F41-D85AF4F3AEA1}" type="datetimeFigureOut">
              <a:rPr lang="en-IN" smtClean="0"/>
              <a:t>13-09-2024</a:t>
            </a:fld>
            <a:endParaRPr lang="en-IN"/>
          </a:p>
        </p:txBody>
      </p:sp>
      <p:sp>
        <p:nvSpPr>
          <p:cNvPr id="6" name="Footer Placeholder 5">
            <a:extLst>
              <a:ext uri="{FF2B5EF4-FFF2-40B4-BE49-F238E27FC236}">
                <a16:creationId xmlns:a16="http://schemas.microsoft.com/office/drawing/2014/main" id="{136CCCE8-B521-369F-A222-14A0C5AF8A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11F61-1FFA-6711-420C-7D8F26B8E15F}"/>
              </a:ext>
            </a:extLst>
          </p:cNvPr>
          <p:cNvSpPr>
            <a:spLocks noGrp="1"/>
          </p:cNvSpPr>
          <p:nvPr>
            <p:ph type="sldNum" sz="quarter" idx="12"/>
          </p:nvPr>
        </p:nvSpPr>
        <p:spPr/>
        <p:txBody>
          <a:bodyPr/>
          <a:lstStyle/>
          <a:p>
            <a:fld id="{09A01CE0-C5D1-47FB-96C2-CB3E384095CE}" type="slidenum">
              <a:rPr lang="en-IN" smtClean="0"/>
              <a:t>‹#›</a:t>
            </a:fld>
            <a:endParaRPr lang="en-IN"/>
          </a:p>
        </p:txBody>
      </p:sp>
    </p:spTree>
    <p:extLst>
      <p:ext uri="{BB962C8B-B14F-4D97-AF65-F5344CB8AC3E}">
        <p14:creationId xmlns:p14="http://schemas.microsoft.com/office/powerpoint/2010/main" val="427932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A4578-5582-96DF-2E5A-EC48A24F1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72D34-A016-E9A7-F4DA-1C205ED48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CE22D-B21F-F31A-4C2A-468BEA218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965FD-82E6-4C39-8F41-D85AF4F3AEA1}" type="datetimeFigureOut">
              <a:rPr lang="en-IN" smtClean="0"/>
              <a:t>13-09-2024</a:t>
            </a:fld>
            <a:endParaRPr lang="en-IN"/>
          </a:p>
        </p:txBody>
      </p:sp>
      <p:sp>
        <p:nvSpPr>
          <p:cNvPr id="5" name="Footer Placeholder 4">
            <a:extLst>
              <a:ext uri="{FF2B5EF4-FFF2-40B4-BE49-F238E27FC236}">
                <a16:creationId xmlns:a16="http://schemas.microsoft.com/office/drawing/2014/main" id="{5049E5B8-017E-C2B4-2EC9-66D1DF64C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67F590-CFD5-689D-4920-539FE6369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01CE0-C5D1-47FB-96C2-CB3E384095CE}" type="slidenum">
              <a:rPr lang="en-IN" smtClean="0"/>
              <a:t>‹#›</a:t>
            </a:fld>
            <a:endParaRPr lang="en-IN"/>
          </a:p>
        </p:txBody>
      </p:sp>
    </p:spTree>
    <p:extLst>
      <p:ext uri="{BB962C8B-B14F-4D97-AF65-F5344CB8AC3E}">
        <p14:creationId xmlns:p14="http://schemas.microsoft.com/office/powerpoint/2010/main" val="218905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8E85-D65A-52F0-DEFF-E5D91940C816}"/>
              </a:ext>
            </a:extLst>
          </p:cNvPr>
          <p:cNvSpPr>
            <a:spLocks noGrp="1"/>
          </p:cNvSpPr>
          <p:nvPr>
            <p:ph type="ctrTitle"/>
          </p:nvPr>
        </p:nvSpPr>
        <p:spPr/>
        <p:txBody>
          <a:bodyPr/>
          <a:lstStyle/>
          <a:p>
            <a:r>
              <a:rPr lang="en-IN" dirty="0"/>
              <a:t>GDPR </a:t>
            </a:r>
          </a:p>
        </p:txBody>
      </p:sp>
      <p:sp>
        <p:nvSpPr>
          <p:cNvPr id="3" name="Subtitle 2">
            <a:extLst>
              <a:ext uri="{FF2B5EF4-FFF2-40B4-BE49-F238E27FC236}">
                <a16:creationId xmlns:a16="http://schemas.microsoft.com/office/drawing/2014/main" id="{A5F3BB3F-BC43-E91A-D7F4-C3D14F6E5F1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30024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CD37-A7AC-3650-54EF-B75E607E92B0}"/>
              </a:ext>
            </a:extLst>
          </p:cNvPr>
          <p:cNvSpPr>
            <a:spLocks noGrp="1"/>
          </p:cNvSpPr>
          <p:nvPr>
            <p:ph type="title"/>
          </p:nvPr>
        </p:nvSpPr>
        <p:spPr/>
        <p:txBody>
          <a:bodyPr/>
          <a:lstStyle/>
          <a:p>
            <a:r>
              <a:rPr lang="en-IN" b="1" u="sng" dirty="0"/>
              <a:t>USE </a:t>
            </a:r>
            <a:r>
              <a:rPr lang="en-IN" b="1" u="sng" dirty="0" err="1"/>
              <a:t>Caes</a:t>
            </a:r>
            <a:r>
              <a:rPr lang="en-IN" b="1" u="sng" dirty="0"/>
              <a:t> of STS:</a:t>
            </a:r>
          </a:p>
        </p:txBody>
      </p:sp>
      <p:sp>
        <p:nvSpPr>
          <p:cNvPr id="3" name="Content Placeholder 2">
            <a:extLst>
              <a:ext uri="{FF2B5EF4-FFF2-40B4-BE49-F238E27FC236}">
                <a16:creationId xmlns:a16="http://schemas.microsoft.com/office/drawing/2014/main" id="{FA8B1E6C-5E8D-7C7C-D93A-9965EBFAC793}"/>
              </a:ext>
            </a:extLst>
          </p:cNvPr>
          <p:cNvSpPr>
            <a:spLocks noGrp="1"/>
          </p:cNvSpPr>
          <p:nvPr>
            <p:ph idx="1"/>
          </p:nvPr>
        </p:nvSpPr>
        <p:spPr/>
        <p:txBody>
          <a:bodyPr/>
          <a:lstStyle/>
          <a:p>
            <a:pPr algn="l"/>
            <a:r>
              <a:rPr lang="en-US" b="1" i="0" dirty="0">
                <a:effectLst/>
                <a:latin typeface="-apple-system"/>
              </a:rPr>
              <a:t>AWS STS use cases:</a:t>
            </a:r>
          </a:p>
          <a:p>
            <a:pPr algn="l"/>
            <a:r>
              <a:rPr lang="en-US" b="0" i="0" dirty="0">
                <a:solidFill>
                  <a:srgbClr val="2D3748"/>
                </a:solidFill>
                <a:effectLst/>
                <a:latin typeface="-apple-system"/>
              </a:rPr>
              <a:t>AWS Secure Token service covers the following use cases:</a:t>
            </a:r>
          </a:p>
          <a:p>
            <a:pPr algn="l">
              <a:buFont typeface="Arial" panose="020B0604020202020204" pitchFamily="34" charset="0"/>
              <a:buChar char="•"/>
            </a:pPr>
            <a:r>
              <a:rPr lang="en-US" b="0" i="0" dirty="0">
                <a:solidFill>
                  <a:srgbClr val="2D3748"/>
                </a:solidFill>
                <a:effectLst/>
                <a:latin typeface="-apple-system"/>
              </a:rPr>
              <a:t>It allows you to temporarily assume AWS IAM roles in the same AWS account or cross-account</a:t>
            </a:r>
          </a:p>
          <a:p>
            <a:endParaRPr lang="en-IN" dirty="0"/>
          </a:p>
        </p:txBody>
      </p:sp>
    </p:spTree>
    <p:extLst>
      <p:ext uri="{BB962C8B-B14F-4D97-AF65-F5344CB8AC3E}">
        <p14:creationId xmlns:p14="http://schemas.microsoft.com/office/powerpoint/2010/main" val="75607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C86F-6805-77BD-5158-8540020FD2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3C87E0-CFD6-D37E-5186-5694EC21D976}"/>
              </a:ext>
            </a:extLst>
          </p:cNvPr>
          <p:cNvSpPr>
            <a:spLocks noGrp="1"/>
          </p:cNvSpPr>
          <p:nvPr>
            <p:ph idx="1"/>
          </p:nvPr>
        </p:nvSpPr>
        <p:spPr/>
        <p:txBody>
          <a:bodyPr/>
          <a:lstStyle/>
          <a:p>
            <a:r>
              <a:rPr lang="en-IN" dirty="0"/>
              <a:t>Even Though --</a:t>
            </a:r>
            <a:r>
              <a:rPr lang="en-IN" dirty="0">
                <a:sym typeface="Wingdings" panose="05000000000000000000" pitchFamily="2" charset="2"/>
              </a:rPr>
              <a:t> if you are using different clouds they will not give you any </a:t>
            </a:r>
            <a:r>
              <a:rPr lang="en-IN" dirty="0" err="1">
                <a:sym typeface="Wingdings" panose="05000000000000000000" pitchFamily="2" charset="2"/>
              </a:rPr>
              <a:t>Gurantee</a:t>
            </a:r>
            <a:r>
              <a:rPr lang="en-IN" dirty="0">
                <a:sym typeface="Wingdings" panose="05000000000000000000" pitchFamily="2" charset="2"/>
              </a:rPr>
              <a:t> ….about Security.</a:t>
            </a:r>
          </a:p>
          <a:p>
            <a:r>
              <a:rPr lang="en-IN" dirty="0">
                <a:sym typeface="Wingdings" panose="05000000000000000000" pitchFamily="2" charset="2"/>
              </a:rPr>
              <a:t>All Cloud Providers will use Shared </a:t>
            </a:r>
            <a:r>
              <a:rPr lang="en-IN" dirty="0" err="1">
                <a:sym typeface="Wingdings" panose="05000000000000000000" pitchFamily="2" charset="2"/>
              </a:rPr>
              <a:t>Responsibilty</a:t>
            </a:r>
            <a:r>
              <a:rPr lang="en-IN" dirty="0">
                <a:sym typeface="Wingdings" panose="05000000000000000000" pitchFamily="2" charset="2"/>
              </a:rPr>
              <a:t> Model.</a:t>
            </a:r>
          </a:p>
          <a:p>
            <a:r>
              <a:rPr lang="en-IN" dirty="0">
                <a:sym typeface="Wingdings" panose="05000000000000000000" pitchFamily="2" charset="2"/>
              </a:rPr>
              <a:t>AWS Is responsible for Global Protection .</a:t>
            </a:r>
          </a:p>
        </p:txBody>
      </p:sp>
    </p:spTree>
    <p:extLst>
      <p:ext uri="{BB962C8B-B14F-4D97-AF65-F5344CB8AC3E}">
        <p14:creationId xmlns:p14="http://schemas.microsoft.com/office/powerpoint/2010/main" val="52619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B3A8-FDB9-6651-35D5-0B6200AFE6A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92011CD-A67A-274B-3164-DDDA8CF0BEC7}"/>
              </a:ext>
            </a:extLst>
          </p:cNvPr>
          <p:cNvPicPr>
            <a:picLocks noGrp="1" noChangeAspect="1"/>
          </p:cNvPicPr>
          <p:nvPr>
            <p:ph idx="1"/>
          </p:nvPr>
        </p:nvPicPr>
        <p:blipFill>
          <a:blip r:embed="rId2"/>
          <a:stretch>
            <a:fillRect/>
          </a:stretch>
        </p:blipFill>
        <p:spPr>
          <a:xfrm>
            <a:off x="0" y="1"/>
            <a:ext cx="12192000" cy="6977742"/>
          </a:xfrm>
        </p:spPr>
      </p:pic>
    </p:spTree>
    <p:extLst>
      <p:ext uri="{BB962C8B-B14F-4D97-AF65-F5344CB8AC3E}">
        <p14:creationId xmlns:p14="http://schemas.microsoft.com/office/powerpoint/2010/main" val="311438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870-54F9-A56F-1D30-07FB4F4037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285887-620C-329C-F91C-0762EDCA09E4}"/>
              </a:ext>
            </a:extLst>
          </p:cNvPr>
          <p:cNvPicPr>
            <a:picLocks noGrp="1" noChangeAspect="1"/>
          </p:cNvPicPr>
          <p:nvPr>
            <p:ph idx="1"/>
          </p:nvPr>
        </p:nvPicPr>
        <p:blipFill>
          <a:blip r:embed="rId2"/>
          <a:stretch>
            <a:fillRect/>
          </a:stretch>
        </p:blipFill>
        <p:spPr>
          <a:xfrm>
            <a:off x="0" y="97971"/>
            <a:ext cx="12191999" cy="7086600"/>
          </a:xfrm>
        </p:spPr>
      </p:pic>
    </p:spTree>
    <p:extLst>
      <p:ext uri="{BB962C8B-B14F-4D97-AF65-F5344CB8AC3E}">
        <p14:creationId xmlns:p14="http://schemas.microsoft.com/office/powerpoint/2010/main" val="354770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1988-F58F-D9A0-5F47-A92CC2C7379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C7B9364-F1EA-4B76-A948-BA2E2643B670}"/>
              </a:ext>
            </a:extLst>
          </p:cNvPr>
          <p:cNvSpPr>
            <a:spLocks noGrp="1"/>
          </p:cNvSpPr>
          <p:nvPr>
            <p:ph idx="1"/>
          </p:nvPr>
        </p:nvSpPr>
        <p:spPr/>
        <p:txBody>
          <a:bodyPr/>
          <a:lstStyle/>
          <a:p>
            <a:r>
              <a:rPr lang="en-IN" dirty="0"/>
              <a:t>AWS Config:</a:t>
            </a:r>
          </a:p>
          <a:p>
            <a:pPr algn="l">
              <a:buFont typeface="+mj-lt"/>
              <a:buAutoNum type="arabicPeriod"/>
            </a:pPr>
            <a:r>
              <a:rPr lang="en-US" b="1" i="0" dirty="0">
                <a:solidFill>
                  <a:srgbClr val="111111"/>
                </a:solidFill>
                <a:effectLst/>
                <a:latin typeface="-apple-system"/>
              </a:rPr>
              <a:t>AWS Config</a:t>
            </a:r>
            <a:r>
              <a:rPr lang="en-US" b="0" i="0" dirty="0">
                <a:solidFill>
                  <a:srgbClr val="111111"/>
                </a:solidFill>
                <a:effectLst/>
                <a:latin typeface="-apple-system"/>
              </a:rPr>
              <a:t> is a service that allows you to:</a:t>
            </a:r>
          </a:p>
          <a:p>
            <a:pPr marL="0" indent="0" algn="l">
              <a:buNone/>
            </a:pPr>
            <a:r>
              <a:rPr lang="en-US" sz="2400" b="0" i="0" dirty="0">
                <a:solidFill>
                  <a:srgbClr val="273239"/>
                </a:solidFill>
                <a:effectLst/>
                <a:latin typeface="Times New Roman" panose="02020603050405020304" pitchFamily="18" charset="0"/>
                <a:cs typeface="Times New Roman" panose="02020603050405020304" pitchFamily="18" charset="0"/>
              </a:rPr>
              <a:t>AWS Config is a service provided by Amazon Web Services (AWS) that empowers you to evaluate, review, and assess the configurations of your AWS resources. It persistently monitors and records the configuration changes that happen inside your AWS environment, giving insights into resource configuration history and encouraging compliance, security, and operational best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C6F1-CB8B-2E91-64DD-53CF01CA40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DB4005-86A2-7690-C059-8FB5AA7DC9D5}"/>
              </a:ext>
            </a:extLst>
          </p:cNvPr>
          <p:cNvPicPr>
            <a:picLocks noGrp="1" noChangeAspect="1"/>
          </p:cNvPicPr>
          <p:nvPr>
            <p:ph idx="1"/>
          </p:nvPr>
        </p:nvPicPr>
        <p:blipFill>
          <a:blip r:embed="rId2"/>
          <a:stretch>
            <a:fillRect/>
          </a:stretch>
        </p:blipFill>
        <p:spPr>
          <a:xfrm>
            <a:off x="1" y="0"/>
            <a:ext cx="12192000" cy="6857999"/>
          </a:xfrm>
        </p:spPr>
      </p:pic>
    </p:spTree>
    <p:extLst>
      <p:ext uri="{BB962C8B-B14F-4D97-AF65-F5344CB8AC3E}">
        <p14:creationId xmlns:p14="http://schemas.microsoft.com/office/powerpoint/2010/main" val="127612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0D43-3EC9-29F5-D9EE-5D9C0680D7A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EE61C0-8527-8EA9-E8D1-5F89367F76A3}"/>
              </a:ext>
            </a:extLst>
          </p:cNvPr>
          <p:cNvPicPr>
            <a:picLocks noGrp="1" noChangeAspect="1"/>
          </p:cNvPicPr>
          <p:nvPr>
            <p:ph idx="1"/>
          </p:nvPr>
        </p:nvPicPr>
        <p:blipFill>
          <a:blip r:embed="rId2"/>
          <a:stretch>
            <a:fillRect/>
          </a:stretch>
        </p:blipFill>
        <p:spPr>
          <a:xfrm>
            <a:off x="-92765" y="0"/>
            <a:ext cx="12284765" cy="7248939"/>
          </a:xfrm>
        </p:spPr>
      </p:pic>
    </p:spTree>
    <p:extLst>
      <p:ext uri="{BB962C8B-B14F-4D97-AF65-F5344CB8AC3E}">
        <p14:creationId xmlns:p14="http://schemas.microsoft.com/office/powerpoint/2010/main" val="197480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D27D-0254-6DA8-1D70-3E266D2D24D4}"/>
              </a:ext>
            </a:extLst>
          </p:cNvPr>
          <p:cNvSpPr>
            <a:spLocks noGrp="1"/>
          </p:cNvSpPr>
          <p:nvPr>
            <p:ph type="title"/>
          </p:nvPr>
        </p:nvSpPr>
        <p:spPr/>
        <p:txBody>
          <a:bodyPr/>
          <a:lstStyle/>
          <a:p>
            <a:r>
              <a:rPr lang="en-IN"/>
              <a:t>SDK</a:t>
            </a:r>
            <a:endParaRPr lang="en-IN" dirty="0"/>
          </a:p>
        </p:txBody>
      </p:sp>
      <p:sp>
        <p:nvSpPr>
          <p:cNvPr id="3" name="Content Placeholder 2">
            <a:extLst>
              <a:ext uri="{FF2B5EF4-FFF2-40B4-BE49-F238E27FC236}">
                <a16:creationId xmlns:a16="http://schemas.microsoft.com/office/drawing/2014/main" id="{7DA2F478-A029-A533-6E5A-EAA182A41310}"/>
              </a:ext>
            </a:extLst>
          </p:cNvPr>
          <p:cNvSpPr>
            <a:spLocks noGrp="1"/>
          </p:cNvSpPr>
          <p:nvPr>
            <p:ph idx="1"/>
          </p:nvPr>
        </p:nvSpPr>
        <p:spPr/>
        <p:txBody>
          <a:bodyPr>
            <a:normAutofit lnSpcReduction="10000"/>
          </a:bodyPr>
          <a:lstStyle/>
          <a:p>
            <a:r>
              <a:rPr lang="en-US" b="1" i="0" dirty="0">
                <a:solidFill>
                  <a:srgbClr val="111111"/>
                </a:solidFill>
                <a:effectLst/>
                <a:latin typeface="Roboto" panose="02000000000000000000" pitchFamily="2" charset="0"/>
              </a:rPr>
              <a:t>AWS provides SDKs for many popular technologies and programming languages</a:t>
            </a:r>
            <a:r>
              <a:rPr lang="en-US" b="0" i="0" dirty="0">
                <a:solidFill>
                  <a:srgbClr val="111111"/>
                </a:solidFill>
                <a:effectLst/>
                <a:latin typeface="Roboto" panose="02000000000000000000" pitchFamily="2" charset="0"/>
              </a:rPr>
              <a:t>. They make it easier for you to call AWS services from within your applications in that language or technology. Additionally, AWS also offers SDKs for AWS SaaS offerings so you can use them more efficiently in your code.</a:t>
            </a:r>
          </a:p>
          <a:p>
            <a:r>
              <a:rPr lang="en-US" b="0" i="0" dirty="0">
                <a:solidFill>
                  <a:srgbClr val="273239"/>
                </a:solidFill>
                <a:effectLst/>
                <a:latin typeface="Times New Roman" panose="02020603050405020304" pitchFamily="18" charset="0"/>
                <a:cs typeface="Times New Roman" panose="02020603050405020304" pitchFamily="18" charset="0"/>
              </a:rPr>
              <a:t>AWS SDK for Java is the set of the APIs that can enables the developers to interact with the ASW services. The SDK can provides the comprehensive set of the APIs for AWS services such as the Amazon S3, Amazon EC2, Amazon RDS and more. AWS SDK for java can be designed to be simple and easy to use. Making it an excellent choice for the java developers who want to build the cloud based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92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382C-C362-864C-71A7-C6F3C3646D6B}"/>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A3FDA3FD-B419-C873-54FA-66DAFEAC64B9}"/>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3F97612B-65AF-9AC6-2B8E-A83C2CAAEBC6}"/>
              </a:ext>
            </a:extLst>
          </p:cNvPr>
          <p:cNvPicPr>
            <a:picLocks noChangeAspect="1"/>
          </p:cNvPicPr>
          <p:nvPr/>
        </p:nvPicPr>
        <p:blipFill>
          <a:blip r:embed="rId2"/>
          <a:stretch>
            <a:fillRect/>
          </a:stretch>
        </p:blipFill>
        <p:spPr>
          <a:xfrm>
            <a:off x="0" y="172278"/>
            <a:ext cx="12192000" cy="6838122"/>
          </a:xfrm>
          <a:prstGeom prst="rect">
            <a:avLst/>
          </a:prstGeom>
        </p:spPr>
      </p:pic>
    </p:spTree>
    <p:extLst>
      <p:ext uri="{BB962C8B-B14F-4D97-AF65-F5344CB8AC3E}">
        <p14:creationId xmlns:p14="http://schemas.microsoft.com/office/powerpoint/2010/main" val="192589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E9D4-335F-C624-1D93-3AEF002D1CD8}"/>
              </a:ext>
            </a:extLst>
          </p:cNvPr>
          <p:cNvSpPr>
            <a:spLocks noGrp="1"/>
          </p:cNvSpPr>
          <p:nvPr>
            <p:ph type="title"/>
          </p:nvPr>
        </p:nvSpPr>
        <p:spPr/>
        <p:txBody>
          <a:bodyPr/>
          <a:lstStyle/>
          <a:p>
            <a:r>
              <a:rPr lang="en-IN" dirty="0"/>
              <a:t>HIPAA Compliance:</a:t>
            </a:r>
          </a:p>
        </p:txBody>
      </p:sp>
      <p:pic>
        <p:nvPicPr>
          <p:cNvPr id="5" name="Content Placeholder 4">
            <a:extLst>
              <a:ext uri="{FF2B5EF4-FFF2-40B4-BE49-F238E27FC236}">
                <a16:creationId xmlns:a16="http://schemas.microsoft.com/office/drawing/2014/main" id="{B1B52190-364B-9AED-5814-43EDECD9DDD4}"/>
              </a:ext>
            </a:extLst>
          </p:cNvPr>
          <p:cNvPicPr>
            <a:picLocks noGrp="1" noChangeAspect="1"/>
          </p:cNvPicPr>
          <p:nvPr>
            <p:ph idx="1"/>
          </p:nvPr>
        </p:nvPicPr>
        <p:blipFill>
          <a:blip r:embed="rId2"/>
          <a:stretch>
            <a:fillRect/>
          </a:stretch>
        </p:blipFill>
        <p:spPr>
          <a:xfrm>
            <a:off x="0" y="2358887"/>
            <a:ext cx="12311270" cy="4611755"/>
          </a:xfrm>
        </p:spPr>
      </p:pic>
    </p:spTree>
    <p:extLst>
      <p:ext uri="{BB962C8B-B14F-4D97-AF65-F5344CB8AC3E}">
        <p14:creationId xmlns:p14="http://schemas.microsoft.com/office/powerpoint/2010/main" val="388758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B372-8E67-4943-81D1-807F85E07602}"/>
              </a:ext>
            </a:extLst>
          </p:cNvPr>
          <p:cNvSpPr>
            <a:spLocks noGrp="1"/>
          </p:cNvSpPr>
          <p:nvPr>
            <p:ph type="title"/>
          </p:nvPr>
        </p:nvSpPr>
        <p:spPr/>
        <p:txBody>
          <a:bodyPr/>
          <a:lstStyle/>
          <a:p>
            <a:r>
              <a:rPr lang="en-IN" dirty="0"/>
              <a:t>GDPR :</a:t>
            </a:r>
          </a:p>
        </p:txBody>
      </p:sp>
      <p:sp>
        <p:nvSpPr>
          <p:cNvPr id="3" name="Content Placeholder 2">
            <a:extLst>
              <a:ext uri="{FF2B5EF4-FFF2-40B4-BE49-F238E27FC236}">
                <a16:creationId xmlns:a16="http://schemas.microsoft.com/office/drawing/2014/main" id="{226F3F18-91D2-AF35-986C-E4A2A4F099A9}"/>
              </a:ext>
            </a:extLst>
          </p:cNvPr>
          <p:cNvSpPr>
            <a:spLocks noGrp="1"/>
          </p:cNvSpPr>
          <p:nvPr>
            <p:ph idx="1"/>
          </p:nvPr>
        </p:nvSpPr>
        <p:spPr/>
        <p:txBody>
          <a:bodyPr/>
          <a:lstStyle/>
          <a:p>
            <a:r>
              <a:rPr lang="en-IN" dirty="0"/>
              <a:t>The European Union’s new Privacy law -</a:t>
            </a:r>
            <a:r>
              <a:rPr lang="en-IN" dirty="0">
                <a:sym typeface="Wingdings" panose="05000000000000000000" pitchFamily="2" charset="2"/>
              </a:rPr>
              <a:t> the General Data Protection Regulation- Came into effect on May 25, 2018</a:t>
            </a:r>
          </a:p>
          <a:p>
            <a:r>
              <a:rPr lang="en-IN" dirty="0">
                <a:sym typeface="Wingdings" panose="05000000000000000000" pitchFamily="2" charset="2"/>
              </a:rPr>
              <a:t>This new Regulation applies to the data of all EU Citizens, irrespective of Where Data is stored or sent to(Even if you are sending data from the US to the </a:t>
            </a:r>
            <a:r>
              <a:rPr lang="en-IN" dirty="0" err="1">
                <a:sym typeface="Wingdings" panose="05000000000000000000" pitchFamily="2" charset="2"/>
              </a:rPr>
              <a:t>recepients</a:t>
            </a:r>
            <a:r>
              <a:rPr lang="en-IN" dirty="0">
                <a:sym typeface="Wingdings" panose="05000000000000000000" pitchFamily="2" charset="2"/>
              </a:rPr>
              <a:t> in the EU</a:t>
            </a:r>
          </a:p>
          <a:p>
            <a:r>
              <a:rPr lang="en-IN" dirty="0"/>
              <a:t>Consistent and </a:t>
            </a:r>
            <a:r>
              <a:rPr lang="en-IN" dirty="0" err="1"/>
              <a:t>Enforcable</a:t>
            </a:r>
            <a:r>
              <a:rPr lang="en-IN" dirty="0"/>
              <a:t> legal </a:t>
            </a:r>
            <a:r>
              <a:rPr lang="en-IN" dirty="0" err="1"/>
              <a:t>requirments</a:t>
            </a:r>
            <a:r>
              <a:rPr lang="en-IN" dirty="0"/>
              <a:t> across all member states to protect the right of any EU Citizen to privacy and security of their personal data</a:t>
            </a:r>
          </a:p>
        </p:txBody>
      </p:sp>
    </p:spTree>
    <p:extLst>
      <p:ext uri="{BB962C8B-B14F-4D97-AF65-F5344CB8AC3E}">
        <p14:creationId xmlns:p14="http://schemas.microsoft.com/office/powerpoint/2010/main" val="2263569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4F48-CF13-E09C-452B-4E6ECBE77AE4}"/>
              </a:ext>
            </a:extLst>
          </p:cNvPr>
          <p:cNvSpPr>
            <a:spLocks noGrp="1"/>
          </p:cNvSpPr>
          <p:nvPr>
            <p:ph type="title"/>
          </p:nvPr>
        </p:nvSpPr>
        <p:spPr/>
        <p:txBody>
          <a:bodyPr/>
          <a:lstStyle/>
          <a:p>
            <a:endParaRPr lang="en-IN"/>
          </a:p>
        </p:txBody>
      </p:sp>
      <p:sp>
        <p:nvSpPr>
          <p:cNvPr id="10" name="Content Placeholder 9">
            <a:extLst>
              <a:ext uri="{FF2B5EF4-FFF2-40B4-BE49-F238E27FC236}">
                <a16:creationId xmlns:a16="http://schemas.microsoft.com/office/drawing/2014/main" id="{D1F7078A-D6DD-DAE1-9ADF-DA9772A015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118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9B1C-325D-A3C0-DCBE-7A63277845B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3B517EB-CA8B-B73E-5343-9EA2FDD93E9A}"/>
              </a:ext>
            </a:extLst>
          </p:cNvPr>
          <p:cNvPicPr>
            <a:picLocks noGrp="1" noChangeAspect="1"/>
          </p:cNvPicPr>
          <p:nvPr>
            <p:ph idx="1"/>
          </p:nvPr>
        </p:nvPicPr>
        <p:blipFill>
          <a:blip r:embed="rId2"/>
          <a:stretch>
            <a:fillRect/>
          </a:stretch>
        </p:blipFill>
        <p:spPr>
          <a:xfrm>
            <a:off x="0" y="0"/>
            <a:ext cx="12192000" cy="7063409"/>
          </a:xfrm>
        </p:spPr>
      </p:pic>
    </p:spTree>
    <p:extLst>
      <p:ext uri="{BB962C8B-B14F-4D97-AF65-F5344CB8AC3E}">
        <p14:creationId xmlns:p14="http://schemas.microsoft.com/office/powerpoint/2010/main" val="414324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65C5-44DD-6737-1F48-D22EEF97A25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7BAF9F-1C80-06E4-61C3-FCDC8C1F17EA}"/>
              </a:ext>
            </a:extLst>
          </p:cNvPr>
          <p:cNvPicPr>
            <a:picLocks noGrp="1" noChangeAspect="1"/>
          </p:cNvPicPr>
          <p:nvPr>
            <p:ph idx="1"/>
          </p:nvPr>
        </p:nvPicPr>
        <p:blipFill>
          <a:blip r:embed="rId2"/>
          <a:stretch>
            <a:fillRect/>
          </a:stretch>
        </p:blipFill>
        <p:spPr>
          <a:xfrm>
            <a:off x="0" y="0"/>
            <a:ext cx="12311270" cy="7036903"/>
          </a:xfrm>
        </p:spPr>
      </p:pic>
    </p:spTree>
    <p:extLst>
      <p:ext uri="{BB962C8B-B14F-4D97-AF65-F5344CB8AC3E}">
        <p14:creationId xmlns:p14="http://schemas.microsoft.com/office/powerpoint/2010/main" val="2355154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566B-9219-41E4-3DCE-E539871DF07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39ED4AB-CC27-B889-A472-0C23B83F370C}"/>
              </a:ext>
            </a:extLst>
          </p:cNvPr>
          <p:cNvPicPr>
            <a:picLocks noGrp="1" noChangeAspect="1"/>
          </p:cNvPicPr>
          <p:nvPr>
            <p:ph idx="1"/>
          </p:nvPr>
        </p:nvPicPr>
        <p:blipFill>
          <a:blip r:embed="rId2"/>
          <a:stretch>
            <a:fillRect/>
          </a:stretch>
        </p:blipFill>
        <p:spPr>
          <a:xfrm>
            <a:off x="0" y="0"/>
            <a:ext cx="12192000" cy="7142922"/>
          </a:xfrm>
        </p:spPr>
      </p:pic>
    </p:spTree>
    <p:extLst>
      <p:ext uri="{BB962C8B-B14F-4D97-AF65-F5344CB8AC3E}">
        <p14:creationId xmlns:p14="http://schemas.microsoft.com/office/powerpoint/2010/main" val="272381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93AD-4CBD-C54B-5167-902BFDBBCF78}"/>
              </a:ext>
            </a:extLst>
          </p:cNvPr>
          <p:cNvSpPr>
            <a:spLocks noGrp="1"/>
          </p:cNvSpPr>
          <p:nvPr>
            <p:ph type="title"/>
          </p:nvPr>
        </p:nvSpPr>
        <p:spPr/>
        <p:txBody>
          <a:bodyPr/>
          <a:lstStyle/>
          <a:p>
            <a:r>
              <a:rPr lang="en-IN" dirty="0"/>
              <a:t>BAA:</a:t>
            </a:r>
          </a:p>
        </p:txBody>
      </p:sp>
      <p:sp>
        <p:nvSpPr>
          <p:cNvPr id="3" name="Content Placeholder 2">
            <a:extLst>
              <a:ext uri="{FF2B5EF4-FFF2-40B4-BE49-F238E27FC236}">
                <a16:creationId xmlns:a16="http://schemas.microsoft.com/office/drawing/2014/main" id="{7D3FE8B7-B24A-B763-3C6C-98FC37FBCDED}"/>
              </a:ext>
            </a:extLst>
          </p:cNvPr>
          <p:cNvSpPr>
            <a:spLocks noGrp="1"/>
          </p:cNvSpPr>
          <p:nvPr>
            <p:ph idx="1"/>
          </p:nvPr>
        </p:nvSpPr>
        <p:spPr/>
        <p:txBody>
          <a:bodyPr/>
          <a:lstStyle/>
          <a:p>
            <a:r>
              <a:rPr lang="en-US" dirty="0"/>
              <a:t>In the context of HIPAA (Health Insurance Portability and Accountability Act), </a:t>
            </a:r>
            <a:r>
              <a:rPr lang="en-US" b="1" dirty="0"/>
              <a:t>BAA</a:t>
            </a:r>
            <a:r>
              <a:rPr lang="en-US" dirty="0"/>
              <a:t> stands for </a:t>
            </a:r>
            <a:r>
              <a:rPr lang="en-US" b="1" dirty="0"/>
              <a:t>Business Associate Agreement</a:t>
            </a:r>
            <a:r>
              <a:rPr lang="en-US" dirty="0"/>
              <a:t>.</a:t>
            </a:r>
          </a:p>
          <a:p>
            <a:r>
              <a:rPr lang="en-US" dirty="0"/>
              <a:t>A Business Associate Agreement is a contract between a HIPAA-covered entity (such as a healthcare provider) and a business associate (a third party that handles protected health information, or PHI). The agreement outlines the responsibilities of the business associate to ensure that PHI is protected in accordance with HIPAA regulations.</a:t>
            </a:r>
          </a:p>
          <a:p>
            <a:endParaRPr lang="en-IN" dirty="0"/>
          </a:p>
        </p:txBody>
      </p:sp>
    </p:spTree>
    <p:extLst>
      <p:ext uri="{BB962C8B-B14F-4D97-AF65-F5344CB8AC3E}">
        <p14:creationId xmlns:p14="http://schemas.microsoft.com/office/powerpoint/2010/main" val="368882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5FE5-2B09-5014-8548-EBA1A0AD32B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1F233D-DBCF-766F-2C85-DC3246D78304}"/>
              </a:ext>
            </a:extLst>
          </p:cNvPr>
          <p:cNvPicPr>
            <a:picLocks noGrp="1" noChangeAspect="1"/>
          </p:cNvPicPr>
          <p:nvPr>
            <p:ph idx="1"/>
          </p:nvPr>
        </p:nvPicPr>
        <p:blipFill>
          <a:blip r:embed="rId2"/>
          <a:stretch>
            <a:fillRect/>
          </a:stretch>
        </p:blipFill>
        <p:spPr>
          <a:xfrm>
            <a:off x="172278" y="1"/>
            <a:ext cx="12019721" cy="6970642"/>
          </a:xfrm>
        </p:spPr>
      </p:pic>
    </p:spTree>
    <p:extLst>
      <p:ext uri="{BB962C8B-B14F-4D97-AF65-F5344CB8AC3E}">
        <p14:creationId xmlns:p14="http://schemas.microsoft.com/office/powerpoint/2010/main" val="1514416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707-4380-0240-C875-0A8EB499CCF4}"/>
              </a:ext>
            </a:extLst>
          </p:cNvPr>
          <p:cNvSpPr>
            <a:spLocks noGrp="1"/>
          </p:cNvSpPr>
          <p:nvPr>
            <p:ph type="title"/>
          </p:nvPr>
        </p:nvSpPr>
        <p:spPr/>
        <p:txBody>
          <a:bodyPr/>
          <a:lstStyle/>
          <a:p>
            <a:r>
              <a:rPr lang="en-IN" dirty="0"/>
              <a:t>EPHI:</a:t>
            </a:r>
          </a:p>
        </p:txBody>
      </p:sp>
      <p:sp>
        <p:nvSpPr>
          <p:cNvPr id="3" name="Content Placeholder 2">
            <a:extLst>
              <a:ext uri="{FF2B5EF4-FFF2-40B4-BE49-F238E27FC236}">
                <a16:creationId xmlns:a16="http://schemas.microsoft.com/office/drawing/2014/main" id="{35A905DE-615A-3E74-0654-F87B5CA89AF6}"/>
              </a:ext>
            </a:extLst>
          </p:cNvPr>
          <p:cNvSpPr>
            <a:spLocks noGrp="1"/>
          </p:cNvSpPr>
          <p:nvPr>
            <p:ph idx="1"/>
          </p:nvPr>
        </p:nvSpPr>
        <p:spPr/>
        <p:txBody>
          <a:bodyPr/>
          <a:lstStyle/>
          <a:p>
            <a:r>
              <a:rPr lang="en-US" dirty="0"/>
              <a:t>encryption of </a:t>
            </a:r>
            <a:r>
              <a:rPr lang="en-US" b="1" dirty="0"/>
              <a:t>ePHI</a:t>
            </a:r>
            <a:r>
              <a:rPr lang="en-US" dirty="0"/>
              <a:t> (Electronic Protected Health Information) is a key safeguard under the </a:t>
            </a:r>
            <a:r>
              <a:rPr lang="en-US" b="1" dirty="0"/>
              <a:t>HIPAA Security Rule</a:t>
            </a:r>
            <a:r>
              <a:rPr lang="en-US" dirty="0"/>
              <a:t>,</a:t>
            </a:r>
            <a:endParaRPr lang="en-IN" dirty="0"/>
          </a:p>
        </p:txBody>
      </p:sp>
    </p:spTree>
    <p:extLst>
      <p:ext uri="{BB962C8B-B14F-4D97-AF65-F5344CB8AC3E}">
        <p14:creationId xmlns:p14="http://schemas.microsoft.com/office/powerpoint/2010/main" val="93354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66F3-AE1F-84C2-EAF3-CCF570762A2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FEF28AB-85FA-C968-1B26-6CB29C6B6E18}"/>
              </a:ext>
            </a:extLst>
          </p:cNvPr>
          <p:cNvPicPr>
            <a:picLocks noGrp="1" noChangeAspect="1"/>
          </p:cNvPicPr>
          <p:nvPr>
            <p:ph idx="1"/>
          </p:nvPr>
        </p:nvPicPr>
        <p:blipFill>
          <a:blip r:embed="rId2"/>
          <a:stretch>
            <a:fillRect/>
          </a:stretch>
        </p:blipFill>
        <p:spPr>
          <a:xfrm>
            <a:off x="0" y="0"/>
            <a:ext cx="12192000" cy="7063409"/>
          </a:xfrm>
        </p:spPr>
      </p:pic>
    </p:spTree>
    <p:extLst>
      <p:ext uri="{BB962C8B-B14F-4D97-AF65-F5344CB8AC3E}">
        <p14:creationId xmlns:p14="http://schemas.microsoft.com/office/powerpoint/2010/main" val="212366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4796-C351-F850-CA93-265B6CF9F1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3273A73-4725-409F-A8D7-0E23789434B1}"/>
              </a:ext>
            </a:extLst>
          </p:cNvPr>
          <p:cNvPicPr>
            <a:picLocks noGrp="1" noChangeAspect="1"/>
          </p:cNvPicPr>
          <p:nvPr>
            <p:ph idx="1"/>
          </p:nvPr>
        </p:nvPicPr>
        <p:blipFill>
          <a:blip r:embed="rId2"/>
          <a:stretch>
            <a:fillRect/>
          </a:stretch>
        </p:blipFill>
        <p:spPr>
          <a:xfrm>
            <a:off x="0" y="1"/>
            <a:ext cx="12642574" cy="7050156"/>
          </a:xfrm>
        </p:spPr>
      </p:pic>
    </p:spTree>
    <p:extLst>
      <p:ext uri="{BB962C8B-B14F-4D97-AF65-F5344CB8AC3E}">
        <p14:creationId xmlns:p14="http://schemas.microsoft.com/office/powerpoint/2010/main" val="391961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4B6-042F-756F-A369-2E3A219F42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82387F-AB5F-3F78-9DCB-482460846115}"/>
              </a:ext>
            </a:extLst>
          </p:cNvPr>
          <p:cNvPicPr>
            <a:picLocks noGrp="1" noChangeAspect="1"/>
          </p:cNvPicPr>
          <p:nvPr>
            <p:ph idx="1"/>
          </p:nvPr>
        </p:nvPicPr>
        <p:blipFill>
          <a:blip r:embed="rId2"/>
          <a:stretch>
            <a:fillRect/>
          </a:stretch>
        </p:blipFill>
        <p:spPr>
          <a:xfrm>
            <a:off x="0" y="0"/>
            <a:ext cx="12192000" cy="7129670"/>
          </a:xfrm>
        </p:spPr>
      </p:pic>
    </p:spTree>
    <p:extLst>
      <p:ext uri="{BB962C8B-B14F-4D97-AF65-F5344CB8AC3E}">
        <p14:creationId xmlns:p14="http://schemas.microsoft.com/office/powerpoint/2010/main" val="405502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6DAC-188B-F51B-C856-7EE8A6050F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2D45C0-26D6-E89C-4B8C-A759CF3B798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11805EA-2B7C-E789-8490-6EB01DD927CF}"/>
              </a:ext>
            </a:extLst>
          </p:cNvPr>
          <p:cNvPicPr>
            <a:picLocks noChangeAspect="1"/>
          </p:cNvPicPr>
          <p:nvPr/>
        </p:nvPicPr>
        <p:blipFill>
          <a:blip r:embed="rId2"/>
          <a:stretch>
            <a:fillRect/>
          </a:stretch>
        </p:blipFill>
        <p:spPr>
          <a:xfrm>
            <a:off x="-217713" y="0"/>
            <a:ext cx="12594770" cy="6858000"/>
          </a:xfrm>
          <a:prstGeom prst="rect">
            <a:avLst/>
          </a:prstGeom>
        </p:spPr>
      </p:pic>
    </p:spTree>
    <p:extLst>
      <p:ext uri="{BB962C8B-B14F-4D97-AF65-F5344CB8AC3E}">
        <p14:creationId xmlns:p14="http://schemas.microsoft.com/office/powerpoint/2010/main" val="1566186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2CE9-5324-3D5C-D381-AE6D3976A64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671AA70-3E26-A7EC-AFA3-C3394CEA7A7D}"/>
              </a:ext>
            </a:extLst>
          </p:cNvPr>
          <p:cNvPicPr>
            <a:picLocks noGrp="1" noChangeAspect="1"/>
          </p:cNvPicPr>
          <p:nvPr>
            <p:ph idx="1"/>
          </p:nvPr>
        </p:nvPicPr>
        <p:blipFill>
          <a:blip r:embed="rId2"/>
          <a:stretch>
            <a:fillRect/>
          </a:stretch>
        </p:blipFill>
        <p:spPr>
          <a:xfrm>
            <a:off x="0" y="106017"/>
            <a:ext cx="12192000" cy="7103166"/>
          </a:xfrm>
        </p:spPr>
      </p:pic>
    </p:spTree>
    <p:extLst>
      <p:ext uri="{BB962C8B-B14F-4D97-AF65-F5344CB8AC3E}">
        <p14:creationId xmlns:p14="http://schemas.microsoft.com/office/powerpoint/2010/main" val="129983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8219-6BBD-AF4C-1AC8-1E312D9540A7}"/>
              </a:ext>
            </a:extLst>
          </p:cNvPr>
          <p:cNvSpPr>
            <a:spLocks noGrp="1"/>
          </p:cNvSpPr>
          <p:nvPr>
            <p:ph type="title"/>
          </p:nvPr>
        </p:nvSpPr>
        <p:spPr/>
        <p:txBody>
          <a:bodyPr/>
          <a:lstStyle/>
          <a:p>
            <a:endParaRPr lang="en-IN"/>
          </a:p>
        </p:txBody>
      </p:sp>
      <p:pic>
        <p:nvPicPr>
          <p:cNvPr id="1026" name="Picture 2" descr="What are the 7 principles of GDPR">
            <a:extLst>
              <a:ext uri="{FF2B5EF4-FFF2-40B4-BE49-F238E27FC236}">
                <a16:creationId xmlns:a16="http://schemas.microsoft.com/office/drawing/2014/main" id="{E2F0B87B-3918-8907-2044-98B9E45B30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8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1F5A-D1F8-176D-CE1A-6AE80ED8D8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AEF157D-5ABE-C751-89C7-47AAFB33A8C1}"/>
              </a:ext>
            </a:extLst>
          </p:cNvPr>
          <p:cNvPicPr>
            <a:picLocks noGrp="1" noChangeAspect="1"/>
          </p:cNvPicPr>
          <p:nvPr>
            <p:ph idx="1"/>
          </p:nvPr>
        </p:nvPicPr>
        <p:blipFill>
          <a:blip r:embed="rId2"/>
          <a:stretch>
            <a:fillRect/>
          </a:stretch>
        </p:blipFill>
        <p:spPr>
          <a:xfrm>
            <a:off x="0" y="0"/>
            <a:ext cx="12192000" cy="7108371"/>
          </a:xfrm>
        </p:spPr>
      </p:pic>
    </p:spTree>
    <p:extLst>
      <p:ext uri="{BB962C8B-B14F-4D97-AF65-F5344CB8AC3E}">
        <p14:creationId xmlns:p14="http://schemas.microsoft.com/office/powerpoint/2010/main" val="394328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2A9B-A347-EF0E-A0FE-FCD6D32EDCED}"/>
              </a:ext>
            </a:extLst>
          </p:cNvPr>
          <p:cNvSpPr>
            <a:spLocks noGrp="1"/>
          </p:cNvSpPr>
          <p:nvPr>
            <p:ph type="title"/>
          </p:nvPr>
        </p:nvSpPr>
        <p:spPr/>
        <p:txBody>
          <a:bodyPr/>
          <a:lstStyle/>
          <a:p>
            <a:r>
              <a:rPr lang="en-IN" dirty="0"/>
              <a:t>Regulation applies to:</a:t>
            </a:r>
          </a:p>
        </p:txBody>
      </p:sp>
      <p:sp>
        <p:nvSpPr>
          <p:cNvPr id="3" name="Content Placeholder 2">
            <a:extLst>
              <a:ext uri="{FF2B5EF4-FFF2-40B4-BE49-F238E27FC236}">
                <a16:creationId xmlns:a16="http://schemas.microsoft.com/office/drawing/2014/main" id="{D3307299-06D5-193E-8AAB-E274C6D9F075}"/>
              </a:ext>
            </a:extLst>
          </p:cNvPr>
          <p:cNvSpPr>
            <a:spLocks noGrp="1"/>
          </p:cNvSpPr>
          <p:nvPr>
            <p:ph idx="1"/>
          </p:nvPr>
        </p:nvSpPr>
        <p:spPr/>
        <p:txBody>
          <a:bodyPr/>
          <a:lstStyle/>
          <a:p>
            <a:r>
              <a:rPr lang="en-IN" dirty="0"/>
              <a:t>Anyone who collects data</a:t>
            </a:r>
          </a:p>
          <a:p>
            <a:r>
              <a:rPr lang="en-IN" dirty="0"/>
              <a:t>Anyone who processes or analyses data like segmenting a list based on the data or sending a personalized offer</a:t>
            </a:r>
          </a:p>
          <a:p>
            <a:r>
              <a:rPr lang="en-IN" dirty="0"/>
              <a:t>Any one who records data (including the third party providers)</a:t>
            </a:r>
          </a:p>
          <a:p>
            <a:endParaRPr lang="en-IN" dirty="0"/>
          </a:p>
          <a:p>
            <a:r>
              <a:rPr lang="en-IN" dirty="0"/>
              <a:t>Companies have to upfront how to use their personal data</a:t>
            </a:r>
          </a:p>
          <a:p>
            <a:r>
              <a:rPr lang="en-IN" dirty="0"/>
              <a:t>Use of data in CRM.</a:t>
            </a:r>
          </a:p>
          <a:p>
            <a:r>
              <a:rPr lang="en-IN" dirty="0"/>
              <a:t>Sharing of data with third parties</a:t>
            </a:r>
          </a:p>
        </p:txBody>
      </p:sp>
    </p:spTree>
    <p:extLst>
      <p:ext uri="{BB962C8B-B14F-4D97-AF65-F5344CB8AC3E}">
        <p14:creationId xmlns:p14="http://schemas.microsoft.com/office/powerpoint/2010/main" val="99111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6E42-15B0-5929-AFE1-88BE9C36983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7E313EF-455A-2823-84D0-6A468FE1C051}"/>
              </a:ext>
            </a:extLst>
          </p:cNvPr>
          <p:cNvPicPr>
            <a:picLocks noGrp="1" noChangeAspect="1"/>
          </p:cNvPicPr>
          <p:nvPr>
            <p:ph idx="1"/>
          </p:nvPr>
        </p:nvPicPr>
        <p:blipFill>
          <a:blip r:embed="rId2"/>
          <a:stretch>
            <a:fillRect/>
          </a:stretch>
        </p:blipFill>
        <p:spPr>
          <a:xfrm>
            <a:off x="0" y="144379"/>
            <a:ext cx="11742821" cy="6882063"/>
          </a:xfrm>
        </p:spPr>
      </p:pic>
    </p:spTree>
    <p:extLst>
      <p:ext uri="{BB962C8B-B14F-4D97-AF65-F5344CB8AC3E}">
        <p14:creationId xmlns:p14="http://schemas.microsoft.com/office/powerpoint/2010/main" val="37093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EDC5-FDF9-A0EC-AFE2-58543B2D076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FC271C3-6D27-7C44-FDA2-8FF7A0C8CC5C}"/>
              </a:ext>
            </a:extLst>
          </p:cNvPr>
          <p:cNvPicPr>
            <a:picLocks noGrp="1" noChangeAspect="1"/>
          </p:cNvPicPr>
          <p:nvPr>
            <p:ph idx="1"/>
          </p:nvPr>
        </p:nvPicPr>
        <p:blipFill>
          <a:blip r:embed="rId2"/>
          <a:stretch>
            <a:fillRect/>
          </a:stretch>
        </p:blipFill>
        <p:spPr>
          <a:xfrm>
            <a:off x="76200" y="0"/>
            <a:ext cx="12115800" cy="7064829"/>
          </a:xfrm>
        </p:spPr>
      </p:pic>
    </p:spTree>
    <p:extLst>
      <p:ext uri="{BB962C8B-B14F-4D97-AF65-F5344CB8AC3E}">
        <p14:creationId xmlns:p14="http://schemas.microsoft.com/office/powerpoint/2010/main" val="271005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F37C-914D-9726-0A70-7D1CCE3FEF71}"/>
              </a:ext>
            </a:extLst>
          </p:cNvPr>
          <p:cNvSpPr>
            <a:spLocks noGrp="1"/>
          </p:cNvSpPr>
          <p:nvPr>
            <p:ph type="title"/>
          </p:nvPr>
        </p:nvSpPr>
        <p:spPr/>
        <p:txBody>
          <a:bodyPr/>
          <a:lstStyle/>
          <a:p>
            <a:r>
              <a:rPr lang="en-IN" b="1" u="sng" dirty="0"/>
              <a:t>AWS Security Token:</a:t>
            </a:r>
          </a:p>
        </p:txBody>
      </p:sp>
      <p:sp>
        <p:nvSpPr>
          <p:cNvPr id="3" name="Content Placeholder 2">
            <a:extLst>
              <a:ext uri="{FF2B5EF4-FFF2-40B4-BE49-F238E27FC236}">
                <a16:creationId xmlns:a16="http://schemas.microsoft.com/office/drawing/2014/main" id="{5863D414-944D-DB3C-79A4-8E4223E94245}"/>
              </a:ext>
            </a:extLst>
          </p:cNvPr>
          <p:cNvSpPr>
            <a:spLocks noGrp="1"/>
          </p:cNvSpPr>
          <p:nvPr>
            <p:ph idx="1"/>
          </p:nvPr>
        </p:nvSpPr>
        <p:spPr/>
        <p:txBody>
          <a:bodyPr/>
          <a:lstStyle/>
          <a:p>
            <a:r>
              <a:rPr lang="en-US" b="0" i="0" dirty="0">
                <a:solidFill>
                  <a:srgbClr val="2D3748"/>
                </a:solidFill>
                <a:effectLst/>
                <a:latin typeface="-apple-system"/>
              </a:rPr>
              <a:t>AWS Security Token Service is an Amazon Web Services (AWS) service that allows you to get temporary security credentials (up to 1 hour) to users who need access to AWS resources. STS enables secure cross-account access and short-term, limited privilege credentials for applications that use </a:t>
            </a:r>
            <a:r>
              <a:rPr lang="en-US" dirty="0">
                <a:latin typeface="-apple-system"/>
              </a:rPr>
              <a:t>AWS Identity Access Management</a:t>
            </a:r>
          </a:p>
          <a:p>
            <a:endParaRPr lang="en-IN" dirty="0"/>
          </a:p>
        </p:txBody>
      </p:sp>
    </p:spTree>
    <p:extLst>
      <p:ext uri="{BB962C8B-B14F-4D97-AF65-F5344CB8AC3E}">
        <p14:creationId xmlns:p14="http://schemas.microsoft.com/office/powerpoint/2010/main" val="265987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591</Words>
  <Application>Microsoft Office PowerPoint</Application>
  <PresentationFormat>Widescreen</PresentationFormat>
  <Paragraphs>34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Calibri Light</vt:lpstr>
      <vt:lpstr>Roboto</vt:lpstr>
      <vt:lpstr>Times New Roman</vt:lpstr>
      <vt:lpstr>Wingdings</vt:lpstr>
      <vt:lpstr>Office Theme</vt:lpstr>
      <vt:lpstr>GDPR </vt:lpstr>
      <vt:lpstr>GDPR :</vt:lpstr>
      <vt:lpstr>PowerPoint Presentation</vt:lpstr>
      <vt:lpstr>PowerPoint Presentation</vt:lpstr>
      <vt:lpstr>PowerPoint Presentation</vt:lpstr>
      <vt:lpstr>Regulation applies to:</vt:lpstr>
      <vt:lpstr>PowerPoint Presentation</vt:lpstr>
      <vt:lpstr>PowerPoint Presentation</vt:lpstr>
      <vt:lpstr>AWS Security Token:</vt:lpstr>
      <vt:lpstr>USE Caes of STS:</vt:lpstr>
      <vt:lpstr>PowerPoint Presentation</vt:lpstr>
      <vt:lpstr>PowerPoint Presentation</vt:lpstr>
      <vt:lpstr>PowerPoint Presentation</vt:lpstr>
      <vt:lpstr>PowerPoint Presentation</vt:lpstr>
      <vt:lpstr>PowerPoint Presentation</vt:lpstr>
      <vt:lpstr>PowerPoint Presentation</vt:lpstr>
      <vt:lpstr>SDK</vt:lpstr>
      <vt:lpstr>PowerPoint Presentation</vt:lpstr>
      <vt:lpstr>HIPAA Compliance:</vt:lpstr>
      <vt:lpstr>PowerPoint Presentation</vt:lpstr>
      <vt:lpstr>PowerPoint Presentation</vt:lpstr>
      <vt:lpstr>PowerPoint Presentation</vt:lpstr>
      <vt:lpstr>PowerPoint Presentation</vt:lpstr>
      <vt:lpstr>BAA:</vt:lpstr>
      <vt:lpstr>PowerPoint Presentation</vt:lpstr>
      <vt:lpstr>EPHI: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Pranathi Olluri</dc:creator>
  <cp:lastModifiedBy>Pranathi Olluri</cp:lastModifiedBy>
  <cp:revision>2</cp:revision>
  <dcterms:created xsi:type="dcterms:W3CDTF">2024-09-12T13:56:21Z</dcterms:created>
  <dcterms:modified xsi:type="dcterms:W3CDTF">2024-09-13T02:09:59Z</dcterms:modified>
</cp:coreProperties>
</file>