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38" r:id="rId24"/>
    <p:sldId id="307" r:id="rId25"/>
    <p:sldId id="308" r:id="rId26"/>
    <p:sldId id="337" r:id="rId27"/>
    <p:sldId id="309" r:id="rId28"/>
    <p:sldId id="310" r:id="rId29"/>
    <p:sldId id="311" r:id="rId30"/>
    <p:sldId id="312" r:id="rId31"/>
    <p:sldId id="314" r:id="rId32"/>
    <p:sldId id="315" r:id="rId33"/>
    <p:sldId id="316" r:id="rId34"/>
    <p:sldId id="317" r:id="rId35"/>
    <p:sldId id="318" r:id="rId36"/>
    <p:sldId id="319" r:id="rId37"/>
    <p:sldId id="320" r:id="rId38"/>
    <p:sldId id="321" r:id="rId39"/>
    <p:sldId id="322" r:id="rId40"/>
    <p:sldId id="323" r:id="rId41"/>
    <p:sldId id="325"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showGuides="1">
      <p:cViewPr>
        <p:scale>
          <a:sx n="70" d="100"/>
          <a:sy n="70" d="100"/>
        </p:scale>
        <p:origin x="1138" y="178"/>
      </p:cViewPr>
      <p:guideLst>
        <p:guide orient="horz" pos="2160"/>
        <p:guide pos="3840"/>
        <p:guide pos="7464"/>
      </p:guideLst>
    </p:cSldViewPr>
  </p:slideViewPr>
  <p:notesTextViewPr>
    <p:cViewPr>
      <p:scale>
        <a:sx n="1" d="1"/>
        <a:sy n="1" d="1"/>
      </p:scale>
      <p:origin x="0" y="0"/>
    </p:cViewPr>
  </p:notesTextViewPr>
  <p:sorterViewPr>
    <p:cViewPr>
      <p:scale>
        <a:sx n="100" d="100"/>
        <a:sy n="100" d="100"/>
      </p:scale>
      <p:origin x="0" y="-51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29</a:t>
            </a:fld>
            <a:endParaRPr lang="en-US"/>
          </a:p>
        </p:txBody>
      </p:sp>
    </p:spTree>
    <p:extLst>
      <p:ext uri="{BB962C8B-B14F-4D97-AF65-F5344CB8AC3E}">
        <p14:creationId xmlns:p14="http://schemas.microsoft.com/office/powerpoint/2010/main" val="230062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42</a:t>
            </a:fld>
            <a:endParaRPr lang="en-US"/>
          </a:p>
        </p:txBody>
      </p:sp>
    </p:spTree>
    <p:extLst>
      <p:ext uri="{BB962C8B-B14F-4D97-AF65-F5344CB8AC3E}">
        <p14:creationId xmlns:p14="http://schemas.microsoft.com/office/powerpoint/2010/main" val="201976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31</a:t>
            </a:fld>
            <a:endParaRPr lang="en-US"/>
          </a:p>
        </p:txBody>
      </p:sp>
    </p:spTree>
    <p:extLst>
      <p:ext uri="{BB962C8B-B14F-4D97-AF65-F5344CB8AC3E}">
        <p14:creationId xmlns:p14="http://schemas.microsoft.com/office/powerpoint/2010/main" val="3585484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33</a:t>
            </a:fld>
            <a:endParaRPr lang="en-US"/>
          </a:p>
        </p:txBody>
      </p:sp>
    </p:spTree>
    <p:extLst>
      <p:ext uri="{BB962C8B-B14F-4D97-AF65-F5344CB8AC3E}">
        <p14:creationId xmlns:p14="http://schemas.microsoft.com/office/powerpoint/2010/main" val="120326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34</a:t>
            </a:fld>
            <a:endParaRPr lang="en-US"/>
          </a:p>
        </p:txBody>
      </p:sp>
    </p:spTree>
    <p:extLst>
      <p:ext uri="{BB962C8B-B14F-4D97-AF65-F5344CB8AC3E}">
        <p14:creationId xmlns:p14="http://schemas.microsoft.com/office/powerpoint/2010/main" val="18021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35</a:t>
            </a:fld>
            <a:endParaRPr lang="en-US"/>
          </a:p>
        </p:txBody>
      </p:sp>
    </p:spTree>
    <p:extLst>
      <p:ext uri="{BB962C8B-B14F-4D97-AF65-F5344CB8AC3E}">
        <p14:creationId xmlns:p14="http://schemas.microsoft.com/office/powerpoint/2010/main" val="325381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36</a:t>
            </a:fld>
            <a:endParaRPr lang="en-US"/>
          </a:p>
        </p:txBody>
      </p:sp>
    </p:spTree>
    <p:extLst>
      <p:ext uri="{BB962C8B-B14F-4D97-AF65-F5344CB8AC3E}">
        <p14:creationId xmlns:p14="http://schemas.microsoft.com/office/powerpoint/2010/main" val="247262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38</a:t>
            </a:fld>
            <a:endParaRPr lang="en-US"/>
          </a:p>
        </p:txBody>
      </p:sp>
    </p:spTree>
    <p:extLst>
      <p:ext uri="{BB962C8B-B14F-4D97-AF65-F5344CB8AC3E}">
        <p14:creationId xmlns:p14="http://schemas.microsoft.com/office/powerpoint/2010/main" val="389901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40</a:t>
            </a:fld>
            <a:endParaRPr lang="en-US"/>
          </a:p>
        </p:txBody>
      </p:sp>
    </p:spTree>
    <p:extLst>
      <p:ext uri="{BB962C8B-B14F-4D97-AF65-F5344CB8AC3E}">
        <p14:creationId xmlns:p14="http://schemas.microsoft.com/office/powerpoint/2010/main" val="23787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41</a:t>
            </a:fld>
            <a:endParaRPr lang="en-US"/>
          </a:p>
        </p:txBody>
      </p:sp>
    </p:spTree>
    <p:extLst>
      <p:ext uri="{BB962C8B-B14F-4D97-AF65-F5344CB8AC3E}">
        <p14:creationId xmlns:p14="http://schemas.microsoft.com/office/powerpoint/2010/main" val="360282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2E88BD-CB43-4534-9576-67563BB3BCBD}"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72552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E88BD-CB43-4534-9576-67563BB3BCBD}"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8492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E88BD-CB43-4534-9576-67563BB3BCBD}"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38956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5">
            <a:extLst>
              <a:ext uri="{FF2B5EF4-FFF2-40B4-BE49-F238E27FC236}">
                <a16:creationId xmlns:a16="http://schemas.microsoft.com/office/drawing/2014/main" id="{F9AFB666-8F27-94E8-3EB9-E1E6D88EB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52368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539349C-EAEF-A020-5498-A0976111A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6122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DA94ED4-7D5A-0F5C-19B1-552D94901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61756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2742983-1487-DC1B-EEC2-5011DA36D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33938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9897B68-D6B8-01C0-53E3-D6722ACEF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3647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F5879A5-1A9C-E418-9681-F66C16A2E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37802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5ED6870-7A41-D300-C6BB-3B10E0345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729914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B610110-E134-8D1F-97A9-89F61D0B6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0688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E88BD-CB43-4534-9576-67563BB3BCBD}"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92519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5C7D3BF-8B14-84FC-E98E-41F243B05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073866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392EFCB-F128-9CEA-3A86-FFA4947EC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790832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C794CAD-1BF4-FE10-7B8A-A5BF9D8F9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848843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DB94DFE-4BD3-352E-2EA3-18B5A2AA3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692081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A3B0C15-6A97-C2E8-D34D-9BBC2C922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541236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695197A-26E4-42AB-1950-4C164933E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8386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EA3C76A-CD1F-3965-2ADC-33E291F0A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796601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91CCF2A-27D4-60FC-5BD3-499146AB7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564714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3D127CA-9A33-4D10-85EA-BD26B87A6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594023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9E7BFFE-2A20-4D8A-D6A6-652F19A0C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8097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88BD-CB43-4534-9576-67563BB3BCBD}"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133017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2F93374-E0A9-4B7A-FC34-502553C14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582875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350E0BD-A634-8236-D2AB-8797C2048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8697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507EDCE-2327-3A42-6AA8-B87B531E5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194235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19E4E45-8776-45EA-5B87-7F288F798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707102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8C99DEB-F622-3808-F52F-5F7267CFD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894539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B0B9946-73B3-0255-E7A4-2B3DD7EBB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008397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BBE8436-FF1B-BDAD-B568-1204ED16B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8947801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9175209-AC13-CFAE-EE06-495964E78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315852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E8E47C0-5AB7-B5E7-EBE2-1A655329F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727842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F6732B3-F81F-79E9-81C6-D0261D140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411254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2E88BD-CB43-4534-9576-67563BB3BCBD}"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1182477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ADDD04B-FF86-A9AD-3503-61BC04F00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2025515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A26452B-BB5A-535B-5CC3-1E0342CEC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217577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C47DD6A-7BC8-E209-21A7-F6143ECE5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15762457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01E3112-26F4-CE9E-B2B6-23B793528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9506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2E88BD-CB43-4534-9576-67563BB3BCBD}"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7236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2E88BD-CB43-4534-9576-67563BB3BCBD}"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1918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E88BD-CB43-4534-9576-67563BB3BCBD}"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132307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E88BD-CB43-4534-9576-67563BB3BCBD}"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2687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E88BD-CB43-4534-9576-67563BB3BCBD}"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1249469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E88BD-CB43-4534-9576-67563BB3BCBD}" type="datetimeFigureOut">
              <a:rPr lang="en-US" smtClean="0"/>
              <a:t>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A8C1-9AE6-45C4-A529-0C0B9036FA49}" type="slidenum">
              <a:rPr lang="en-US" smtClean="0"/>
              <a:t>‹#›</a:t>
            </a:fld>
            <a:endParaRPr lang="en-US"/>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45" cstate="print">
            <a:alphaModFix amt="50121"/>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0" name="Picture 9" descr="logo (13).png"/>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45" cstate="print">
            <a:alphaModFix amt="50121"/>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4" name="Picture 13" descr="logo (13).png"/>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5" name="Slide Number Placeholder 5">
            <a:extLst>
              <a:ext uri="{FF2B5EF4-FFF2-40B4-BE49-F238E27FC236}">
                <a16:creationId xmlns:a16="http://schemas.microsoft.com/office/drawing/2014/main" id="{E23E5897-7520-FD58-2BAD-E5EE1108D625}"/>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CEE6A0-891A-47C3-A801-8939FD19127B}" type="slidenum">
              <a:rPr lang="en-US" smtClean="0"/>
              <a:pPr/>
              <a:t>‹#›</a:t>
            </a:fld>
            <a:endParaRPr lang="en-US" dirty="0"/>
          </a:p>
        </p:txBody>
      </p:sp>
    </p:spTree>
    <p:extLst>
      <p:ext uri="{BB962C8B-B14F-4D97-AF65-F5344CB8AC3E}">
        <p14:creationId xmlns:p14="http://schemas.microsoft.com/office/powerpoint/2010/main" val="371666538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70" r:id="rId18"/>
    <p:sldLayoutId id="2147483672" r:id="rId19"/>
    <p:sldLayoutId id="2147483673" r:id="rId20"/>
    <p:sldLayoutId id="2147483674" r:id="rId21"/>
    <p:sldLayoutId id="2147483675"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2.xml"/><Relationship Id="rId5" Type="http://schemas.openxmlformats.org/officeDocument/2006/relationships/image" Target="../media/image1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5.png"/><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6.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7" Type="http://schemas.openxmlformats.org/officeDocument/2006/relationships/image" Target="../media/image47.png"/><Relationship Id="rId2" Type="http://schemas.openxmlformats.org/officeDocument/2006/relationships/image" Target="../media/image10.png"/><Relationship Id="rId1" Type="http://schemas.openxmlformats.org/officeDocument/2006/relationships/slideLayout" Target="../slideLayouts/slideLayout28.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30.x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32.png"/><Relationship Id="rId5" Type="http://schemas.openxmlformats.org/officeDocument/2006/relationships/image" Target="../media/image70.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0.png"/><Relationship Id="rId3" Type="http://schemas.openxmlformats.org/officeDocument/2006/relationships/image" Target="../media/image21.png"/><Relationship Id="rId7" Type="http://schemas.openxmlformats.org/officeDocument/2006/relationships/image" Target="../media/image150.png"/><Relationship Id="rId12" Type="http://schemas.openxmlformats.org/officeDocument/2006/relationships/image" Target="../media/image200.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140.png"/><Relationship Id="rId11" Type="http://schemas.openxmlformats.org/officeDocument/2006/relationships/image" Target="../media/image190.png"/><Relationship Id="rId15" Type="http://schemas.openxmlformats.org/officeDocument/2006/relationships/image" Target="../media/image230.png"/><Relationship Id="rId10" Type="http://schemas.openxmlformats.org/officeDocument/2006/relationships/image" Target="../media/image180.png"/><Relationship Id="rId9" Type="http://schemas.openxmlformats.org/officeDocument/2006/relationships/image" Target="../media/image170.png"/><Relationship Id="rId14" Type="http://schemas.openxmlformats.org/officeDocument/2006/relationships/image" Target="../media/image220.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245892" y="4002518"/>
            <a:ext cx="6126422" cy="1077218"/>
          </a:xfrm>
          <a:prstGeom prst="rect">
            <a:avLst/>
          </a:prstGeom>
          <a:noFill/>
        </p:spPr>
        <p:txBody>
          <a:bodyPr wrap="square" rtlCol="0">
            <a:spAutoFit/>
          </a:bodyPr>
          <a:lstStyle/>
          <a:p>
            <a:pPr algn="ctr"/>
            <a:r>
              <a:rPr lang="en-US" sz="3200" b="1" dirty="0">
                <a:latin typeface="Calibri (Headings)"/>
              </a:rPr>
              <a:t>Introduction to Correlation and Regression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Tree>
    <p:extLst>
      <p:ext uri="{BB962C8B-B14F-4D97-AF65-F5344CB8AC3E}">
        <p14:creationId xmlns:p14="http://schemas.microsoft.com/office/powerpoint/2010/main" val="9703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270155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The </a:t>
            </a:r>
            <a:r>
              <a:rPr lang="en-GB" b="1" dirty="0">
                <a:solidFill>
                  <a:schemeClr val="tx1"/>
                </a:solidFill>
              </a:rPr>
              <a:t>correlation coefficient </a:t>
            </a:r>
            <a:r>
              <a:rPr lang="en-GB" dirty="0">
                <a:solidFill>
                  <a:schemeClr val="tx1"/>
                </a:solidFill>
              </a:rPr>
              <a:t>computed from the sample data measures the strength and direction of a linear relationship between two variables. The symbol for the sample</a:t>
            </a:r>
            <a:br>
              <a:rPr lang="en-GB" dirty="0">
                <a:solidFill>
                  <a:schemeClr val="tx1"/>
                </a:solidFill>
              </a:rPr>
            </a:br>
            <a:r>
              <a:rPr lang="en-GB" dirty="0">
                <a:solidFill>
                  <a:schemeClr val="tx1"/>
                </a:solidFill>
              </a:rPr>
              <a:t>correlation coefficient is </a:t>
            </a:r>
            <a:r>
              <a:rPr lang="en-GB" i="1" dirty="0">
                <a:solidFill>
                  <a:schemeClr val="tx1"/>
                </a:solidFill>
              </a:rPr>
              <a:t>r. </a:t>
            </a:r>
            <a:r>
              <a:rPr lang="en-GB" dirty="0">
                <a:solidFill>
                  <a:schemeClr val="tx1"/>
                </a:solidFill>
              </a:rPr>
              <a:t>The symbol for the population correlation coefficient is </a:t>
            </a:r>
            <a:r>
              <a:rPr lang="el-GR" dirty="0">
                <a:solidFill>
                  <a:schemeClr val="tx1"/>
                </a:solidFill>
              </a:rPr>
              <a:t>ρ</a:t>
            </a:r>
            <a:r>
              <a:rPr lang="en-GB" dirty="0">
                <a:solidFill>
                  <a:schemeClr val="tx1"/>
                </a:solidFill>
              </a:rPr>
              <a:t> (Greek letter rho).</a:t>
            </a: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Correlation Coefficient</a:t>
            </a:r>
          </a:p>
        </p:txBody>
      </p:sp>
      <p:pic>
        <p:nvPicPr>
          <p:cNvPr id="2" name="Picture 1"/>
          <p:cNvPicPr>
            <a:picLocks noChangeAspect="1"/>
          </p:cNvPicPr>
          <p:nvPr/>
        </p:nvPicPr>
        <p:blipFill>
          <a:blip r:embed="rId2"/>
          <a:stretch>
            <a:fillRect/>
          </a:stretch>
        </p:blipFill>
        <p:spPr>
          <a:xfrm>
            <a:off x="6443662" y="2926474"/>
            <a:ext cx="5057775" cy="333375"/>
          </a:xfrm>
          <a:prstGeom prst="rect">
            <a:avLst/>
          </a:prstGeom>
        </p:spPr>
      </p:pic>
      <p:sp>
        <p:nvSpPr>
          <p:cNvPr id="3" name="TextBox 2"/>
          <p:cNvSpPr txBox="1"/>
          <p:nvPr/>
        </p:nvSpPr>
        <p:spPr>
          <a:xfrm>
            <a:off x="6095999" y="2426543"/>
            <a:ext cx="1880063" cy="584775"/>
          </a:xfrm>
          <a:prstGeom prst="rect">
            <a:avLst/>
          </a:prstGeom>
          <a:noFill/>
        </p:spPr>
        <p:txBody>
          <a:bodyPr wrap="square" rtlCol="0">
            <a:spAutoFit/>
          </a:bodyPr>
          <a:lstStyle/>
          <a:p>
            <a:r>
              <a:rPr lang="en-US" sz="1600" b="1" dirty="0"/>
              <a:t>Strong negative linear relationship</a:t>
            </a:r>
          </a:p>
        </p:txBody>
      </p:sp>
      <p:sp>
        <p:nvSpPr>
          <p:cNvPr id="7" name="TextBox 6"/>
          <p:cNvSpPr txBox="1"/>
          <p:nvPr/>
        </p:nvSpPr>
        <p:spPr>
          <a:xfrm>
            <a:off x="8330306" y="2423492"/>
            <a:ext cx="1273973" cy="584775"/>
          </a:xfrm>
          <a:prstGeom prst="rect">
            <a:avLst/>
          </a:prstGeom>
          <a:noFill/>
        </p:spPr>
        <p:txBody>
          <a:bodyPr wrap="square" rtlCol="0">
            <a:spAutoFit/>
          </a:bodyPr>
          <a:lstStyle/>
          <a:p>
            <a:r>
              <a:rPr lang="en-US" sz="1600" b="1" dirty="0"/>
              <a:t>No linear relationship</a:t>
            </a:r>
          </a:p>
        </p:txBody>
      </p:sp>
      <p:sp>
        <p:nvSpPr>
          <p:cNvPr id="8" name="TextBox 7"/>
          <p:cNvSpPr txBox="1"/>
          <p:nvPr/>
        </p:nvSpPr>
        <p:spPr>
          <a:xfrm>
            <a:off x="10210368" y="2423492"/>
            <a:ext cx="1968045" cy="584775"/>
          </a:xfrm>
          <a:prstGeom prst="rect">
            <a:avLst/>
          </a:prstGeom>
          <a:noFill/>
        </p:spPr>
        <p:txBody>
          <a:bodyPr wrap="square" rtlCol="0">
            <a:spAutoFit/>
          </a:bodyPr>
          <a:lstStyle/>
          <a:p>
            <a:r>
              <a:rPr lang="en-US" sz="1600" b="1" dirty="0"/>
              <a:t>Strong positive linear relationship</a:t>
            </a:r>
          </a:p>
        </p:txBody>
      </p:sp>
      <p:sp>
        <p:nvSpPr>
          <p:cNvPr id="9" name="TextBox 8"/>
          <p:cNvSpPr txBox="1"/>
          <p:nvPr/>
        </p:nvSpPr>
        <p:spPr>
          <a:xfrm>
            <a:off x="6267973" y="3158783"/>
            <a:ext cx="351378" cy="338554"/>
          </a:xfrm>
          <a:prstGeom prst="rect">
            <a:avLst/>
          </a:prstGeom>
          <a:noFill/>
        </p:spPr>
        <p:txBody>
          <a:bodyPr wrap="none" rtlCol="0">
            <a:spAutoFit/>
          </a:bodyPr>
          <a:lstStyle/>
          <a:p>
            <a:r>
              <a:rPr lang="en-US" sz="1600" b="1" dirty="0"/>
              <a:t>-1</a:t>
            </a:r>
          </a:p>
        </p:txBody>
      </p:sp>
      <p:sp>
        <p:nvSpPr>
          <p:cNvPr id="10" name="TextBox 9"/>
          <p:cNvSpPr txBox="1"/>
          <p:nvPr/>
        </p:nvSpPr>
        <p:spPr>
          <a:xfrm>
            <a:off x="8822861" y="3167748"/>
            <a:ext cx="288862" cy="338554"/>
          </a:xfrm>
          <a:prstGeom prst="rect">
            <a:avLst/>
          </a:prstGeom>
          <a:noFill/>
        </p:spPr>
        <p:txBody>
          <a:bodyPr wrap="none" rtlCol="0">
            <a:spAutoFit/>
          </a:bodyPr>
          <a:lstStyle/>
          <a:p>
            <a:r>
              <a:rPr lang="en-US" sz="1600" b="1" dirty="0"/>
              <a:t>0</a:t>
            </a:r>
          </a:p>
        </p:txBody>
      </p:sp>
      <p:sp>
        <p:nvSpPr>
          <p:cNvPr id="11" name="TextBox 10"/>
          <p:cNvSpPr txBox="1"/>
          <p:nvPr/>
        </p:nvSpPr>
        <p:spPr>
          <a:xfrm>
            <a:off x="11194390" y="3167748"/>
            <a:ext cx="391454" cy="338554"/>
          </a:xfrm>
          <a:prstGeom prst="rect">
            <a:avLst/>
          </a:prstGeom>
          <a:noFill/>
        </p:spPr>
        <p:txBody>
          <a:bodyPr wrap="none" rtlCol="0">
            <a:spAutoFit/>
          </a:bodyPr>
          <a:lstStyle/>
          <a:p>
            <a:r>
              <a:rPr lang="en-US" sz="1600" b="1" dirty="0"/>
              <a:t>+1</a:t>
            </a:r>
          </a:p>
        </p:txBody>
      </p:sp>
      <p:sp>
        <p:nvSpPr>
          <p:cNvPr id="6" name="Slide Number Placeholder 5">
            <a:extLst>
              <a:ext uri="{FF2B5EF4-FFF2-40B4-BE49-F238E27FC236}">
                <a16:creationId xmlns:a16="http://schemas.microsoft.com/office/drawing/2014/main" id="{B6406E0C-20DD-6A2F-6AF9-B5ABDDFB1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10</a:t>
            </a:fld>
            <a:endParaRPr lang="en-US" dirty="0"/>
          </a:p>
        </p:txBody>
      </p:sp>
    </p:spTree>
    <p:extLst>
      <p:ext uri="{BB962C8B-B14F-4D97-AF65-F5344CB8AC3E}">
        <p14:creationId xmlns:p14="http://schemas.microsoft.com/office/powerpoint/2010/main" val="69575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930153" y="941295"/>
            <a:ext cx="5918947" cy="520401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GB" dirty="0">
              <a:solidFill>
                <a:schemeClr val="tx1"/>
              </a:solidFill>
            </a:endParaRPr>
          </a:p>
          <a:p>
            <a:pPr algn="just"/>
            <a:endParaRPr lang="en-GB" dirty="0">
              <a:solidFill>
                <a:schemeClr val="tx1"/>
              </a:solidFill>
            </a:endParaRPr>
          </a:p>
          <a:p>
            <a:br>
              <a:rPr lang="en-GB" dirty="0">
                <a:solidFill>
                  <a:schemeClr val="tx1"/>
                </a:solidFill>
              </a:rPr>
            </a:br>
            <a:endParaRPr lang="en-US" dirty="0">
              <a:solidFill>
                <a:schemeClr val="tx1"/>
              </a:solidFill>
            </a:endParaRPr>
          </a:p>
        </p:txBody>
      </p:sp>
      <p:sp>
        <p:nvSpPr>
          <p:cNvPr id="4" name="Title 2"/>
          <p:cNvSpPr txBox="1">
            <a:spLocks/>
          </p:cNvSpPr>
          <p:nvPr/>
        </p:nvSpPr>
        <p:spPr>
          <a:xfrm>
            <a:off x="5930153" y="148051"/>
            <a:ext cx="59189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Correlation Coefficient</a:t>
            </a:r>
          </a:p>
        </p:txBody>
      </p:sp>
      <p:grpSp>
        <p:nvGrpSpPr>
          <p:cNvPr id="27" name="Group 26"/>
          <p:cNvGrpSpPr/>
          <p:nvPr/>
        </p:nvGrpSpPr>
        <p:grpSpPr>
          <a:xfrm>
            <a:off x="6096000" y="1462060"/>
            <a:ext cx="5591954" cy="4554279"/>
            <a:chOff x="6199714" y="1427318"/>
            <a:chExt cx="5591954" cy="4554279"/>
          </a:xfrm>
        </p:grpSpPr>
        <p:pic>
          <p:nvPicPr>
            <p:cNvPr id="2" name="Picture 1"/>
            <p:cNvPicPr>
              <a:picLocks noChangeAspect="1"/>
            </p:cNvPicPr>
            <p:nvPr/>
          </p:nvPicPr>
          <p:blipFill>
            <a:blip r:embed="rId2"/>
            <a:stretch>
              <a:fillRect/>
            </a:stretch>
          </p:blipFill>
          <p:spPr>
            <a:xfrm>
              <a:off x="6234112" y="1611984"/>
              <a:ext cx="5476875" cy="1866900"/>
            </a:xfrm>
            <a:prstGeom prst="rect">
              <a:avLst/>
            </a:prstGeom>
          </p:spPr>
        </p:pic>
        <p:pic>
          <p:nvPicPr>
            <p:cNvPr id="6" name="Picture 5"/>
            <p:cNvPicPr>
              <a:picLocks noChangeAspect="1"/>
            </p:cNvPicPr>
            <p:nvPr/>
          </p:nvPicPr>
          <p:blipFill>
            <a:blip r:embed="rId3"/>
            <a:stretch>
              <a:fillRect/>
            </a:stretch>
          </p:blipFill>
          <p:spPr>
            <a:xfrm>
              <a:off x="6234111" y="3919564"/>
              <a:ext cx="5476875" cy="1790700"/>
            </a:xfrm>
            <a:prstGeom prst="rect">
              <a:avLst/>
            </a:prstGeom>
          </p:spPr>
        </p:pic>
        <p:sp>
          <p:nvSpPr>
            <p:cNvPr id="7" name="TextBox 6"/>
            <p:cNvSpPr txBox="1"/>
            <p:nvPr/>
          </p:nvSpPr>
          <p:spPr>
            <a:xfrm>
              <a:off x="6234111" y="1427318"/>
              <a:ext cx="293670" cy="369332"/>
            </a:xfrm>
            <a:prstGeom prst="rect">
              <a:avLst/>
            </a:prstGeom>
            <a:noFill/>
          </p:spPr>
          <p:txBody>
            <a:bodyPr wrap="none" rtlCol="0">
              <a:spAutoFit/>
            </a:bodyPr>
            <a:lstStyle/>
            <a:p>
              <a:r>
                <a:rPr lang="en-US" b="1" dirty="0"/>
                <a:t>y</a:t>
              </a:r>
            </a:p>
          </p:txBody>
        </p:sp>
        <p:sp>
          <p:nvSpPr>
            <p:cNvPr id="8" name="TextBox 7"/>
            <p:cNvSpPr txBox="1"/>
            <p:nvPr/>
          </p:nvSpPr>
          <p:spPr>
            <a:xfrm>
              <a:off x="7764740" y="3079075"/>
              <a:ext cx="293670" cy="369332"/>
            </a:xfrm>
            <a:prstGeom prst="rect">
              <a:avLst/>
            </a:prstGeom>
            <a:noFill/>
          </p:spPr>
          <p:txBody>
            <a:bodyPr wrap="none" rtlCol="0">
              <a:spAutoFit/>
            </a:bodyPr>
            <a:lstStyle/>
            <a:p>
              <a:r>
                <a:rPr lang="en-US" b="1" dirty="0"/>
                <a:t>x</a:t>
              </a:r>
            </a:p>
          </p:txBody>
        </p:sp>
        <p:sp>
          <p:nvSpPr>
            <p:cNvPr id="9" name="TextBox 8"/>
            <p:cNvSpPr txBox="1"/>
            <p:nvPr/>
          </p:nvSpPr>
          <p:spPr>
            <a:xfrm>
              <a:off x="9631369" y="3073115"/>
              <a:ext cx="293670" cy="369332"/>
            </a:xfrm>
            <a:prstGeom prst="rect">
              <a:avLst/>
            </a:prstGeom>
            <a:noFill/>
          </p:spPr>
          <p:txBody>
            <a:bodyPr wrap="none" rtlCol="0">
              <a:spAutoFit/>
            </a:bodyPr>
            <a:lstStyle/>
            <a:p>
              <a:r>
                <a:rPr lang="en-US" b="1" dirty="0"/>
                <a:t>x</a:t>
              </a:r>
            </a:p>
          </p:txBody>
        </p:sp>
        <p:sp>
          <p:nvSpPr>
            <p:cNvPr id="10" name="TextBox 9"/>
            <p:cNvSpPr txBox="1"/>
            <p:nvPr/>
          </p:nvSpPr>
          <p:spPr>
            <a:xfrm>
              <a:off x="11497998" y="3067155"/>
              <a:ext cx="293670" cy="369332"/>
            </a:xfrm>
            <a:prstGeom prst="rect">
              <a:avLst/>
            </a:prstGeom>
            <a:noFill/>
          </p:spPr>
          <p:txBody>
            <a:bodyPr wrap="none" rtlCol="0">
              <a:spAutoFit/>
            </a:bodyPr>
            <a:lstStyle/>
            <a:p>
              <a:r>
                <a:rPr lang="en-US" b="1" dirty="0"/>
                <a:t>x</a:t>
              </a:r>
            </a:p>
          </p:txBody>
        </p:sp>
        <p:sp>
          <p:nvSpPr>
            <p:cNvPr id="11" name="TextBox 10"/>
            <p:cNvSpPr txBox="1"/>
            <p:nvPr/>
          </p:nvSpPr>
          <p:spPr>
            <a:xfrm>
              <a:off x="7764740" y="5330870"/>
              <a:ext cx="293670" cy="369332"/>
            </a:xfrm>
            <a:prstGeom prst="rect">
              <a:avLst/>
            </a:prstGeom>
            <a:noFill/>
          </p:spPr>
          <p:txBody>
            <a:bodyPr wrap="none" rtlCol="0">
              <a:spAutoFit/>
            </a:bodyPr>
            <a:lstStyle/>
            <a:p>
              <a:r>
                <a:rPr lang="en-US" b="1" dirty="0"/>
                <a:t>x</a:t>
              </a:r>
            </a:p>
          </p:txBody>
        </p:sp>
        <p:sp>
          <p:nvSpPr>
            <p:cNvPr id="12" name="TextBox 11"/>
            <p:cNvSpPr txBox="1"/>
            <p:nvPr/>
          </p:nvSpPr>
          <p:spPr>
            <a:xfrm>
              <a:off x="9631369" y="5330870"/>
              <a:ext cx="293670" cy="369332"/>
            </a:xfrm>
            <a:prstGeom prst="rect">
              <a:avLst/>
            </a:prstGeom>
            <a:noFill/>
          </p:spPr>
          <p:txBody>
            <a:bodyPr wrap="none" rtlCol="0">
              <a:spAutoFit/>
            </a:bodyPr>
            <a:lstStyle/>
            <a:p>
              <a:r>
                <a:rPr lang="en-US" b="1" dirty="0"/>
                <a:t>x</a:t>
              </a:r>
            </a:p>
          </p:txBody>
        </p:sp>
        <p:sp>
          <p:nvSpPr>
            <p:cNvPr id="13" name="TextBox 12"/>
            <p:cNvSpPr txBox="1"/>
            <p:nvPr/>
          </p:nvSpPr>
          <p:spPr>
            <a:xfrm>
              <a:off x="11497998" y="5330870"/>
              <a:ext cx="293670" cy="369332"/>
            </a:xfrm>
            <a:prstGeom prst="rect">
              <a:avLst/>
            </a:prstGeom>
            <a:noFill/>
          </p:spPr>
          <p:txBody>
            <a:bodyPr wrap="none" rtlCol="0">
              <a:spAutoFit/>
            </a:bodyPr>
            <a:lstStyle/>
            <a:p>
              <a:r>
                <a:rPr lang="en-US" b="1" dirty="0"/>
                <a:t>x</a:t>
              </a:r>
            </a:p>
          </p:txBody>
        </p:sp>
        <p:sp>
          <p:nvSpPr>
            <p:cNvPr id="14" name="TextBox 13"/>
            <p:cNvSpPr txBox="1"/>
            <p:nvPr/>
          </p:nvSpPr>
          <p:spPr>
            <a:xfrm>
              <a:off x="8113335" y="1427318"/>
              <a:ext cx="312642" cy="369332"/>
            </a:xfrm>
            <a:prstGeom prst="rect">
              <a:avLst/>
            </a:prstGeom>
            <a:noFill/>
          </p:spPr>
          <p:txBody>
            <a:bodyPr wrap="square" rtlCol="0">
              <a:spAutoFit/>
            </a:bodyPr>
            <a:lstStyle/>
            <a:p>
              <a:r>
                <a:rPr lang="en-US" b="1" dirty="0"/>
                <a:t>y</a:t>
              </a:r>
            </a:p>
          </p:txBody>
        </p:sp>
        <p:sp>
          <p:nvSpPr>
            <p:cNvPr id="15" name="TextBox 14"/>
            <p:cNvSpPr txBox="1"/>
            <p:nvPr/>
          </p:nvSpPr>
          <p:spPr>
            <a:xfrm>
              <a:off x="9992559" y="1427318"/>
              <a:ext cx="312642" cy="369332"/>
            </a:xfrm>
            <a:prstGeom prst="rect">
              <a:avLst/>
            </a:prstGeom>
            <a:noFill/>
          </p:spPr>
          <p:txBody>
            <a:bodyPr wrap="square" rtlCol="0">
              <a:spAutoFit/>
            </a:bodyPr>
            <a:lstStyle/>
            <a:p>
              <a:r>
                <a:rPr lang="en-US" b="1" dirty="0"/>
                <a:t>y</a:t>
              </a:r>
            </a:p>
          </p:txBody>
        </p:sp>
        <p:sp>
          <p:nvSpPr>
            <p:cNvPr id="16" name="TextBox 15"/>
            <p:cNvSpPr txBox="1"/>
            <p:nvPr/>
          </p:nvSpPr>
          <p:spPr>
            <a:xfrm>
              <a:off x="6247558" y="3715675"/>
              <a:ext cx="312642" cy="369332"/>
            </a:xfrm>
            <a:prstGeom prst="rect">
              <a:avLst/>
            </a:prstGeom>
            <a:noFill/>
          </p:spPr>
          <p:txBody>
            <a:bodyPr wrap="square" rtlCol="0">
              <a:spAutoFit/>
            </a:bodyPr>
            <a:lstStyle/>
            <a:p>
              <a:r>
                <a:rPr lang="en-US" b="1" dirty="0"/>
                <a:t>y</a:t>
              </a:r>
            </a:p>
          </p:txBody>
        </p:sp>
        <p:sp>
          <p:nvSpPr>
            <p:cNvPr id="17" name="TextBox 16"/>
            <p:cNvSpPr txBox="1"/>
            <p:nvPr/>
          </p:nvSpPr>
          <p:spPr>
            <a:xfrm>
              <a:off x="8126782" y="3734898"/>
              <a:ext cx="312642" cy="369332"/>
            </a:xfrm>
            <a:prstGeom prst="rect">
              <a:avLst/>
            </a:prstGeom>
            <a:noFill/>
          </p:spPr>
          <p:txBody>
            <a:bodyPr wrap="square" rtlCol="0">
              <a:spAutoFit/>
            </a:bodyPr>
            <a:lstStyle/>
            <a:p>
              <a:r>
                <a:rPr lang="en-US" b="1" dirty="0"/>
                <a:t>y</a:t>
              </a:r>
            </a:p>
          </p:txBody>
        </p:sp>
        <p:sp>
          <p:nvSpPr>
            <p:cNvPr id="18" name="TextBox 17"/>
            <p:cNvSpPr txBox="1"/>
            <p:nvPr/>
          </p:nvSpPr>
          <p:spPr>
            <a:xfrm>
              <a:off x="10006006" y="3727227"/>
              <a:ext cx="312642" cy="369332"/>
            </a:xfrm>
            <a:prstGeom prst="rect">
              <a:avLst/>
            </a:prstGeom>
            <a:noFill/>
          </p:spPr>
          <p:txBody>
            <a:bodyPr wrap="square" rtlCol="0">
              <a:spAutoFit/>
            </a:bodyPr>
            <a:lstStyle/>
            <a:p>
              <a:r>
                <a:rPr lang="en-US" b="1" dirty="0"/>
                <a:t>y</a:t>
              </a:r>
            </a:p>
          </p:txBody>
        </p:sp>
        <p:sp>
          <p:nvSpPr>
            <p:cNvPr id="19" name="TextBox 18"/>
            <p:cNvSpPr txBox="1"/>
            <p:nvPr/>
          </p:nvSpPr>
          <p:spPr>
            <a:xfrm>
              <a:off x="6199714" y="5643043"/>
              <a:ext cx="1122423" cy="338554"/>
            </a:xfrm>
            <a:prstGeom prst="rect">
              <a:avLst/>
            </a:prstGeom>
            <a:noFill/>
          </p:spPr>
          <p:txBody>
            <a:bodyPr wrap="none" rtlCol="0">
              <a:spAutoFit/>
            </a:bodyPr>
            <a:lstStyle/>
            <a:p>
              <a:r>
                <a:rPr lang="en-US" sz="1600" b="1" dirty="0"/>
                <a:t>(d) r= -0.50</a:t>
              </a:r>
            </a:p>
          </p:txBody>
        </p:sp>
        <p:sp>
          <p:nvSpPr>
            <p:cNvPr id="20" name="TextBox 19"/>
            <p:cNvSpPr txBox="1"/>
            <p:nvPr/>
          </p:nvSpPr>
          <p:spPr>
            <a:xfrm>
              <a:off x="6199714" y="3427654"/>
              <a:ext cx="1050288" cy="338554"/>
            </a:xfrm>
            <a:prstGeom prst="rect">
              <a:avLst/>
            </a:prstGeom>
            <a:noFill/>
          </p:spPr>
          <p:txBody>
            <a:bodyPr wrap="none" rtlCol="0">
              <a:spAutoFit/>
            </a:bodyPr>
            <a:lstStyle/>
            <a:p>
              <a:r>
                <a:rPr lang="en-US" sz="1600" b="1" dirty="0"/>
                <a:t>(a) r= 0.50</a:t>
              </a:r>
            </a:p>
          </p:txBody>
        </p:sp>
        <p:sp>
          <p:nvSpPr>
            <p:cNvPr id="21" name="TextBox 20"/>
            <p:cNvSpPr txBox="1"/>
            <p:nvPr/>
          </p:nvSpPr>
          <p:spPr>
            <a:xfrm>
              <a:off x="8075775" y="3429000"/>
              <a:ext cx="1059906" cy="338554"/>
            </a:xfrm>
            <a:prstGeom prst="rect">
              <a:avLst/>
            </a:prstGeom>
            <a:noFill/>
          </p:spPr>
          <p:txBody>
            <a:bodyPr wrap="none" rtlCol="0">
              <a:spAutoFit/>
            </a:bodyPr>
            <a:lstStyle/>
            <a:p>
              <a:r>
                <a:rPr lang="en-US" sz="1600" b="1" dirty="0"/>
                <a:t>(b) r= 0.90</a:t>
              </a:r>
            </a:p>
          </p:txBody>
        </p:sp>
        <p:sp>
          <p:nvSpPr>
            <p:cNvPr id="22" name="TextBox 21"/>
            <p:cNvSpPr txBox="1"/>
            <p:nvPr/>
          </p:nvSpPr>
          <p:spPr>
            <a:xfrm>
              <a:off x="9932870" y="3436487"/>
              <a:ext cx="1035861" cy="338554"/>
            </a:xfrm>
            <a:prstGeom prst="rect">
              <a:avLst/>
            </a:prstGeom>
            <a:noFill/>
          </p:spPr>
          <p:txBody>
            <a:bodyPr wrap="none" rtlCol="0">
              <a:spAutoFit/>
            </a:bodyPr>
            <a:lstStyle/>
            <a:p>
              <a:r>
                <a:rPr lang="en-US" sz="1600" b="1" dirty="0"/>
                <a:t>(c) r= 1.00</a:t>
              </a:r>
            </a:p>
          </p:txBody>
        </p:sp>
        <p:sp>
          <p:nvSpPr>
            <p:cNvPr id="23" name="TextBox 22"/>
            <p:cNvSpPr txBox="1"/>
            <p:nvPr/>
          </p:nvSpPr>
          <p:spPr>
            <a:xfrm>
              <a:off x="8092807" y="5642728"/>
              <a:ext cx="1114408" cy="338554"/>
            </a:xfrm>
            <a:prstGeom prst="rect">
              <a:avLst/>
            </a:prstGeom>
            <a:noFill/>
          </p:spPr>
          <p:txBody>
            <a:bodyPr wrap="none" rtlCol="0">
              <a:spAutoFit/>
            </a:bodyPr>
            <a:lstStyle/>
            <a:p>
              <a:r>
                <a:rPr lang="en-US" sz="1600" b="1" dirty="0"/>
                <a:t>(e) r= -0.90</a:t>
              </a:r>
            </a:p>
          </p:txBody>
        </p:sp>
        <p:sp>
          <p:nvSpPr>
            <p:cNvPr id="24" name="TextBox 23"/>
            <p:cNvSpPr txBox="1"/>
            <p:nvPr/>
          </p:nvSpPr>
          <p:spPr>
            <a:xfrm>
              <a:off x="9959436" y="5642728"/>
              <a:ext cx="1080552" cy="338554"/>
            </a:xfrm>
            <a:prstGeom prst="rect">
              <a:avLst/>
            </a:prstGeom>
            <a:noFill/>
          </p:spPr>
          <p:txBody>
            <a:bodyPr wrap="none" rtlCol="0">
              <a:spAutoFit/>
            </a:bodyPr>
            <a:lstStyle/>
            <a:p>
              <a:r>
                <a:rPr lang="en-US" sz="1600" b="1" dirty="0"/>
                <a:t>(f) r= -1.00</a:t>
              </a:r>
            </a:p>
          </p:txBody>
        </p:sp>
      </p:grpSp>
      <p:sp>
        <p:nvSpPr>
          <p:cNvPr id="26" name="Rectangle 25"/>
          <p:cNvSpPr/>
          <p:nvPr/>
        </p:nvSpPr>
        <p:spPr>
          <a:xfrm>
            <a:off x="5930153" y="944493"/>
            <a:ext cx="5918947" cy="5175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just"/>
            <a:r>
              <a:rPr lang="en-GB" sz="1600" b="1" dirty="0">
                <a:solidFill>
                  <a:schemeClr val="tx1"/>
                </a:solidFill>
              </a:rPr>
              <a:t>Relationship Between the Correlation Coefficient &amp; the Scatter Plot</a:t>
            </a:r>
          </a:p>
        </p:txBody>
      </p:sp>
      <p:sp>
        <p:nvSpPr>
          <p:cNvPr id="3" name="Slide Number Placeholder 5">
            <a:extLst>
              <a:ext uri="{FF2B5EF4-FFF2-40B4-BE49-F238E27FC236}">
                <a16:creationId xmlns:a16="http://schemas.microsoft.com/office/drawing/2014/main" id="{F42FAB13-E2E9-F4C6-4E48-851FC344383F}"/>
              </a:ext>
            </a:extLst>
          </p:cNvPr>
          <p:cNvSpPr>
            <a:spLocks noGrp="1"/>
          </p:cNvSpPr>
          <p:nvPr>
            <p:ph type="sldNum" sz="quarter" idx="4"/>
          </p:nvPr>
        </p:nvSpPr>
        <p:spPr>
          <a:xfrm>
            <a:off x="8610600" y="6367236"/>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11</a:t>
            </a:fld>
            <a:endParaRPr lang="en-US" dirty="0"/>
          </a:p>
        </p:txBody>
      </p:sp>
      <p:sp>
        <p:nvSpPr>
          <p:cNvPr id="25" name="Slide Number Placeholder 5">
            <a:extLst>
              <a:ext uri="{FF2B5EF4-FFF2-40B4-BE49-F238E27FC236}">
                <a16:creationId xmlns:a16="http://schemas.microsoft.com/office/drawing/2014/main" id="{03A1D565-BDF9-7B81-E332-C4617123D9D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CEE6A0-891A-47C3-A801-8939FD19127B}" type="slidenum">
              <a:rPr lang="en-US" smtClean="0"/>
              <a:pPr/>
              <a:t>11</a:t>
            </a:fld>
            <a:endParaRPr lang="en-US" dirty="0"/>
          </a:p>
        </p:txBody>
      </p:sp>
    </p:spTree>
    <p:extLst>
      <p:ext uri="{BB962C8B-B14F-4D97-AF65-F5344CB8AC3E}">
        <p14:creationId xmlns:p14="http://schemas.microsoft.com/office/powerpoint/2010/main" val="206610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6096000" y="1300896"/>
                <a:ext cx="5753100" cy="14119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Formula for the </a:t>
                </a:r>
                <a:r>
                  <a:rPr lang="en-GB" b="1" dirty="0">
                    <a:solidFill>
                      <a:schemeClr val="tx1"/>
                    </a:solidFill>
                  </a:rPr>
                  <a:t>correlation coefficient r</a:t>
                </a:r>
              </a:p>
              <a:p>
                <a:pPr algn="just"/>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𝑟</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𝑛</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𝑥𝑦</m:t>
                              </m:r>
                            </m:e>
                          </m:d>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m:t>
                          </m:r>
                        </m:num>
                        <m:den>
                          <m:rad>
                            <m:radPr>
                              <m:degHide m:val="on"/>
                              <m:ctrlPr>
                                <a:rPr lang="en-US" sz="2000" b="0" i="1" smtClean="0">
                                  <a:solidFill>
                                    <a:schemeClr val="tx1"/>
                                  </a:solidFill>
                                  <a:latin typeface="Cambria Math" panose="02040503050406030204" pitchFamily="18" charset="0"/>
                                </a:rPr>
                              </m:ctrlPr>
                            </m:radPr>
                            <m:deg/>
                            <m:e>
                              <m:d>
                                <m:dPr>
                                  <m:begChr m:val="["/>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𝑛</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e>
                                  </m:d>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d>
                                  <m:r>
                                    <a:rPr lang="en-US" sz="2000" b="0" i="1" baseline="30000" smtClean="0">
                                      <a:solidFill>
                                        <a:schemeClr val="tx1"/>
                                      </a:solidFill>
                                      <a:latin typeface="Cambria Math" panose="02040503050406030204" pitchFamily="18" charset="0"/>
                                    </a:rPr>
                                    <m:t>2</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baseline="30000" smtClean="0">
                                      <a:solidFill>
                                        <a:schemeClr val="tx1"/>
                                      </a:solidFill>
                                      <a:latin typeface="Cambria Math" panose="02040503050406030204" pitchFamily="18" charset="0"/>
                                    </a:rPr>
                                    <m:t>2</m:t>
                                  </m:r>
                                </m:e>
                              </m:d>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d>
                              <m:r>
                                <a:rPr lang="en-US" sz="2000" b="0" i="1" baseline="30000"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m:t>
                              </m:r>
                            </m:e>
                          </m:rad>
                        </m:den>
                      </m:f>
                    </m:oMath>
                  </m:oMathPara>
                </a14:m>
                <a:endParaRPr lang="en-GB" dirty="0">
                  <a:solidFill>
                    <a:schemeClr val="tx1"/>
                  </a:solidFill>
                </a:endParaRPr>
              </a:p>
              <a:p>
                <a:r>
                  <a:rPr lang="en-GB" dirty="0">
                    <a:solidFill>
                      <a:schemeClr val="tx1"/>
                    </a:solidFill>
                  </a:rPr>
                  <a:t>Where </a:t>
                </a:r>
                <a:r>
                  <a:rPr lang="en-GB" i="1" dirty="0">
                    <a:solidFill>
                      <a:schemeClr val="tx1"/>
                    </a:solidFill>
                  </a:rPr>
                  <a:t>n </a:t>
                </a:r>
                <a:r>
                  <a:rPr lang="en-GB" dirty="0">
                    <a:solidFill>
                      <a:schemeClr val="tx1"/>
                    </a:solidFill>
                  </a:rPr>
                  <a:t>is the number of data pairs.</a:t>
                </a:r>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0" y="1300896"/>
                <a:ext cx="5753100" cy="1411940"/>
              </a:xfrm>
              <a:prstGeom prst="rect">
                <a:avLst/>
              </a:prstGeom>
              <a:blipFill>
                <a:blip r:embed="rId2"/>
                <a:stretch>
                  <a:fillRect l="-632" t="-1266" b="-1688"/>
                </a:stretch>
              </a:blipFill>
              <a:ln w="28575">
                <a:solidFill>
                  <a:srgbClr val="35A984"/>
                </a:solidFill>
              </a:ln>
            </p:spPr>
            <p:txBody>
              <a:bodyPr/>
              <a:lstStyle/>
              <a:p>
                <a:r>
                  <a:rPr lang="en-US">
                    <a:noFill/>
                  </a:rPr>
                  <a:t> </a:t>
                </a:r>
              </a:p>
            </p:txBody>
          </p:sp>
        </mc:Fallback>
      </mc:AlternateContent>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Correlation Coefficient</a:t>
            </a:r>
          </a:p>
        </p:txBody>
      </p:sp>
      <p:sp>
        <p:nvSpPr>
          <p:cNvPr id="2" name="Slide Number Placeholder 5">
            <a:extLst>
              <a:ext uri="{FF2B5EF4-FFF2-40B4-BE49-F238E27FC236}">
                <a16:creationId xmlns:a16="http://schemas.microsoft.com/office/drawing/2014/main" id="{DD3B21CF-C7CB-B4DF-39F4-D57B4654C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12</a:t>
            </a:fld>
            <a:endParaRPr lang="en-US" dirty="0"/>
          </a:p>
        </p:txBody>
      </p:sp>
    </p:spTree>
    <p:extLst>
      <p:ext uri="{BB962C8B-B14F-4D97-AF65-F5344CB8AC3E}">
        <p14:creationId xmlns:p14="http://schemas.microsoft.com/office/powerpoint/2010/main" val="18539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67082" y="914400"/>
            <a:ext cx="6282018" cy="543261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b="1" dirty="0">
                <a:solidFill>
                  <a:schemeClr val="tx1"/>
                </a:solidFill>
              </a:rPr>
              <a:t>Example:</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r>
              <a:rPr lang="en-GB" dirty="0">
                <a:solidFill>
                  <a:schemeClr val="tx1"/>
                </a:solidFill>
              </a:rPr>
              <a:t>Substitute in the formula and solve for r.</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Correlation Coefficient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233" y="1285917"/>
            <a:ext cx="5907250" cy="2734754"/>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752233" y="4365294"/>
                <a:ext cx="4064381"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𝑥𝑦</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baseline="30000"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𝑦</m:t>
                                  </m:r>
                                </m:e>
                              </m:d>
                              <m:r>
                                <a:rPr lang="en-US" b="0" i="1" baseline="30000" smtClean="0">
                                  <a:latin typeface="Cambria Math" panose="02040503050406030204" pitchFamily="18" charset="0"/>
                                </a:rPr>
                                <m:t>2</m:t>
                              </m:r>
                              <m:r>
                                <a:rPr lang="en-US" b="0" i="1" smtClean="0">
                                  <a:latin typeface="Cambria Math" panose="02040503050406030204" pitchFamily="18" charset="0"/>
                                </a:rPr>
                                <m:t>]</m:t>
                              </m:r>
                            </m:e>
                          </m:rad>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752233" y="4365294"/>
                <a:ext cx="4064381" cy="6538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927044" y="5036833"/>
                <a:ext cx="5470280"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b="0" i="1" smtClean="0">
                                  <a:latin typeface="Cambria Math" panose="02040503050406030204" pitchFamily="18" charset="0"/>
                                </a:rPr>
                                <m:t>3745</m:t>
                              </m:r>
                            </m:e>
                          </m:d>
                          <m:r>
                            <a:rPr lang="en-US" b="0" i="1" smtClean="0">
                              <a:latin typeface="Cambria Math" panose="02040503050406030204" pitchFamily="18" charset="0"/>
                            </a:rPr>
                            <m:t>−(</m:t>
                          </m:r>
                          <m:r>
                            <a:rPr lang="en-US" i="1" smtClean="0">
                              <a:latin typeface="Cambria Math" panose="02040503050406030204" pitchFamily="18" charset="0"/>
                            </a:rPr>
                            <m:t>5</m:t>
                          </m:r>
                          <m:r>
                            <a:rPr lang="en-US" b="0" i="1" smtClean="0">
                              <a:latin typeface="Cambria Math" panose="02040503050406030204" pitchFamily="18" charset="0"/>
                            </a:rPr>
                            <m:t>7)(</m:t>
                          </m:r>
                          <m:r>
                            <a:rPr lang="en-US" i="1" smtClean="0">
                              <a:latin typeface="Cambria Math" panose="02040503050406030204" pitchFamily="18" charset="0"/>
                            </a:rPr>
                            <m:t>5</m:t>
                          </m:r>
                          <m:r>
                            <a:rPr lang="en-US" b="0" i="1" smtClean="0">
                              <a:latin typeface="Cambria Math" panose="02040503050406030204" pitchFamily="18" charset="0"/>
                            </a:rPr>
                            <m:t>11)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i="1" smtClean="0">
                                      <a:latin typeface="Cambria Math" panose="02040503050406030204" pitchFamily="18" charset="0"/>
                                    </a:rPr>
                                    <m:t>5</m:t>
                                  </m:r>
                                  <m:r>
                                    <a:rPr lang="en-US" b="0" i="1" smtClean="0">
                                      <a:latin typeface="Cambria Math" panose="02040503050406030204" pitchFamily="18" charset="0"/>
                                    </a:rPr>
                                    <m:t>79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57</m:t>
                                  </m:r>
                                </m:e>
                              </m:d>
                              <m:r>
                                <a:rPr lang="en-US" b="0" i="1" baseline="30000" smtClean="0">
                                  <a:latin typeface="Cambria Math" panose="02040503050406030204" pitchFamily="18" charset="0"/>
                                </a:rPr>
                                <m:t>2</m:t>
                              </m:r>
                              <m:r>
                                <a:rPr lang="en-US" b="0" i="1" smtClean="0">
                                  <a:latin typeface="Cambria Math" panose="02040503050406030204" pitchFamily="18" charset="0"/>
                                </a:rPr>
                                <m:t>][7(</m:t>
                              </m:r>
                              <m:r>
                                <a:rPr lang="en-US" i="1" smtClean="0">
                                  <a:latin typeface="Cambria Math" panose="02040503050406030204" pitchFamily="18" charset="0"/>
                                </a:rPr>
                                <m:t>3</m:t>
                              </m:r>
                              <m:r>
                                <a:rPr lang="en-US" b="0" i="1" smtClean="0">
                                  <a:latin typeface="Cambria Math" panose="02040503050406030204" pitchFamily="18" charset="0"/>
                                </a:rPr>
                                <m:t>8,993)−</m:t>
                              </m:r>
                              <m:d>
                                <m:dPr>
                                  <m:ctrlPr>
                                    <a:rPr lang="en-US" b="0" i="1" smtClean="0">
                                      <a:latin typeface="Cambria Math" panose="02040503050406030204" pitchFamily="18" charset="0"/>
                                    </a:rPr>
                                  </m:ctrlPr>
                                </m:dPr>
                                <m:e>
                                  <m:r>
                                    <a:rPr lang="en-US" i="1" smtClean="0">
                                      <a:latin typeface="Cambria Math" panose="02040503050406030204" pitchFamily="18" charset="0"/>
                                    </a:rPr>
                                    <m:t>5</m:t>
                                  </m:r>
                                  <m:r>
                                    <a:rPr lang="en-US" b="0" i="1" smtClean="0">
                                      <a:latin typeface="Cambria Math" panose="02040503050406030204" pitchFamily="18" charset="0"/>
                                    </a:rPr>
                                    <m:t>11</m:t>
                                  </m:r>
                                </m:e>
                              </m:d>
                              <m:r>
                                <a:rPr lang="en-US" b="0" i="1" baseline="30000" smtClean="0">
                                  <a:latin typeface="Cambria Math" panose="02040503050406030204" pitchFamily="18" charset="0"/>
                                </a:rPr>
                                <m:t>2</m:t>
                              </m:r>
                              <m:r>
                                <a:rPr lang="en-US" b="0" i="1" smtClean="0">
                                  <a:latin typeface="Cambria Math" panose="02040503050406030204" pitchFamily="18" charset="0"/>
                                </a:rPr>
                                <m:t>]</m:t>
                              </m:r>
                            </m:e>
                          </m:rad>
                        </m:den>
                      </m:f>
                      <m:r>
                        <a:rPr lang="en-US" b="0" i="1" smtClean="0">
                          <a:latin typeface="Cambria Math" panose="02040503050406030204" pitchFamily="18" charset="0"/>
                        </a:rPr>
                        <m:t>=−0.944</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927044" y="5036833"/>
                <a:ext cx="5470280" cy="653833"/>
              </a:xfrm>
              <a:prstGeom prst="rect">
                <a:avLst/>
              </a:prstGeom>
              <a:blipFill>
                <a:blip r:embed="rId5"/>
                <a:stretch>
                  <a:fillRect/>
                </a:stretch>
              </a:blipFill>
            </p:spPr>
            <p:txBody>
              <a:bodyPr/>
              <a:lstStyle/>
              <a:p>
                <a:r>
                  <a:rPr lang="en-US">
                    <a:noFill/>
                  </a:rPr>
                  <a:t> </a:t>
                </a:r>
              </a:p>
            </p:txBody>
          </p:sp>
        </mc:Fallback>
      </mc:AlternateContent>
      <p:sp>
        <p:nvSpPr>
          <p:cNvPr id="2" name="Slide Number Placeholder 5">
            <a:extLst>
              <a:ext uri="{FF2B5EF4-FFF2-40B4-BE49-F238E27FC236}">
                <a16:creationId xmlns:a16="http://schemas.microsoft.com/office/drawing/2014/main" id="{278D1579-0F0E-381E-703F-DABE1F512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13</a:t>
            </a:fld>
            <a:endParaRPr lang="en-US" dirty="0"/>
          </a:p>
        </p:txBody>
      </p:sp>
    </p:spTree>
    <p:extLst>
      <p:ext uri="{BB962C8B-B14F-4D97-AF65-F5344CB8AC3E}">
        <p14:creationId xmlns:p14="http://schemas.microsoft.com/office/powerpoint/2010/main" val="189370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a:latin typeface="Calibri (Headings)"/>
              </a:rPr>
              <a:t>Regression: Line of Best Fit</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C363D681-A8A7-5A31-7CEB-4FEC9636A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14</a:t>
            </a:fld>
            <a:endParaRPr lang="en-US" dirty="0"/>
          </a:p>
        </p:txBody>
      </p:sp>
    </p:spTree>
    <p:extLst>
      <p:ext uri="{BB962C8B-B14F-4D97-AF65-F5344CB8AC3E}">
        <p14:creationId xmlns:p14="http://schemas.microsoft.com/office/powerpoint/2010/main" val="12315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346786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GB" dirty="0">
                <a:solidFill>
                  <a:schemeClr val="tx1"/>
                </a:solidFill>
              </a:rPr>
              <a:t>In studying relationships between two variables, collect the data and then construct a scatter plot to determine the nature of the relationships (positive linear or negative linear or curvilinear, or no detectable relationships).</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a:solidFill>
                  <a:schemeClr val="tx1"/>
                </a:solidFill>
              </a:rPr>
              <a:t>After calculating correlation coefficient is to test the significance of the relationship.</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a:solidFill>
                  <a:schemeClr val="tx1"/>
                </a:solidFill>
              </a:rPr>
              <a:t>If the value of the correlation coefficient is significant, the next step is to determine the equation of the regression line, which is the data’s line of best fit.</a:t>
            </a: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of Best Fit</a:t>
            </a:r>
          </a:p>
        </p:txBody>
      </p:sp>
      <p:sp>
        <p:nvSpPr>
          <p:cNvPr id="2" name="Slide Number Placeholder 5">
            <a:extLst>
              <a:ext uri="{FF2B5EF4-FFF2-40B4-BE49-F238E27FC236}">
                <a16:creationId xmlns:a16="http://schemas.microsoft.com/office/drawing/2014/main" id="{02951171-064A-D31A-2410-C92EE845D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15</a:t>
            </a:fld>
            <a:endParaRPr lang="en-US" dirty="0"/>
          </a:p>
        </p:txBody>
      </p:sp>
    </p:spTree>
    <p:extLst>
      <p:ext uri="{BB962C8B-B14F-4D97-AF65-F5344CB8AC3E}">
        <p14:creationId xmlns:p14="http://schemas.microsoft.com/office/powerpoint/2010/main" val="338498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of Best Fit</a:t>
            </a:r>
          </a:p>
        </p:txBody>
      </p:sp>
      <p:grpSp>
        <p:nvGrpSpPr>
          <p:cNvPr id="9" name="Group 8"/>
          <p:cNvGrpSpPr/>
          <p:nvPr/>
        </p:nvGrpSpPr>
        <p:grpSpPr>
          <a:xfrm>
            <a:off x="6096000" y="941295"/>
            <a:ext cx="5753100" cy="4682891"/>
            <a:chOff x="6096000" y="941295"/>
            <a:chExt cx="5753100" cy="4682891"/>
          </a:xfrm>
        </p:grpSpPr>
        <p:sp>
          <p:nvSpPr>
            <p:cNvPr id="5" name="Rectangle 4"/>
            <p:cNvSpPr/>
            <p:nvPr/>
          </p:nvSpPr>
          <p:spPr>
            <a:xfrm>
              <a:off x="6096000" y="941295"/>
              <a:ext cx="5753100" cy="468289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schemeClr val="tx1"/>
                </a:solidFill>
              </a:endParaRPr>
            </a:p>
          </p:txBody>
        </p:sp>
        <p:pic>
          <p:nvPicPr>
            <p:cNvPr id="3" name="Picture 2"/>
            <p:cNvPicPr>
              <a:picLocks noChangeAspect="1"/>
            </p:cNvPicPr>
            <p:nvPr/>
          </p:nvPicPr>
          <p:blipFill>
            <a:blip r:embed="rId2"/>
            <a:stretch>
              <a:fillRect/>
            </a:stretch>
          </p:blipFill>
          <p:spPr>
            <a:xfrm>
              <a:off x="7240217" y="1970679"/>
              <a:ext cx="3486150" cy="3467100"/>
            </a:xfrm>
            <a:prstGeom prst="rect">
              <a:avLst/>
            </a:prstGeom>
          </p:spPr>
        </p:pic>
        <p:sp>
          <p:nvSpPr>
            <p:cNvPr id="2" name="Rectangle 1"/>
            <p:cNvSpPr/>
            <p:nvPr/>
          </p:nvSpPr>
          <p:spPr>
            <a:xfrm>
              <a:off x="6096000" y="963048"/>
              <a:ext cx="5753100" cy="1200329"/>
            </a:xfrm>
            <a:prstGeom prst="rect">
              <a:avLst/>
            </a:prstGeom>
          </p:spPr>
          <p:txBody>
            <a:bodyPr wrap="square">
              <a:spAutoFit/>
            </a:bodyPr>
            <a:lstStyle/>
            <a:p>
              <a:pPr algn="just"/>
              <a:r>
                <a:rPr lang="en-US" dirty="0">
                  <a:latin typeface="Calibri" panose="020F0502020204030204" pitchFamily="34" charset="0"/>
                </a:rPr>
                <a:t>The reason to need a line of best fit is that the values of y will be predicted from the values of x; hence, the closer points are to the line, the better the fit and the prediction will be. </a:t>
              </a:r>
            </a:p>
          </p:txBody>
        </p:sp>
        <p:sp>
          <p:nvSpPr>
            <p:cNvPr id="7" name="TextBox 6"/>
            <p:cNvSpPr txBox="1"/>
            <p:nvPr/>
          </p:nvSpPr>
          <p:spPr>
            <a:xfrm>
              <a:off x="7342095" y="1866766"/>
              <a:ext cx="293670" cy="369332"/>
            </a:xfrm>
            <a:prstGeom prst="rect">
              <a:avLst/>
            </a:prstGeom>
            <a:solidFill>
              <a:schemeClr val="bg1"/>
            </a:solidFill>
          </p:spPr>
          <p:txBody>
            <a:bodyPr wrap="none" rtlCol="0">
              <a:spAutoFit/>
            </a:bodyPr>
            <a:lstStyle/>
            <a:p>
              <a:r>
                <a:rPr lang="en-US" b="1" dirty="0"/>
                <a:t>y</a:t>
              </a:r>
            </a:p>
          </p:txBody>
        </p:sp>
        <p:sp>
          <p:nvSpPr>
            <p:cNvPr id="8" name="TextBox 7"/>
            <p:cNvSpPr txBox="1"/>
            <p:nvPr/>
          </p:nvSpPr>
          <p:spPr>
            <a:xfrm>
              <a:off x="10579532" y="4937177"/>
              <a:ext cx="293670" cy="369332"/>
            </a:xfrm>
            <a:prstGeom prst="rect">
              <a:avLst/>
            </a:prstGeom>
            <a:solidFill>
              <a:schemeClr val="bg1"/>
            </a:solidFill>
          </p:spPr>
          <p:txBody>
            <a:bodyPr wrap="none" rtlCol="0">
              <a:spAutoFit/>
            </a:bodyPr>
            <a:lstStyle/>
            <a:p>
              <a:r>
                <a:rPr lang="en-US" b="1" dirty="0"/>
                <a:t>x</a:t>
              </a:r>
            </a:p>
          </p:txBody>
        </p:sp>
      </p:grpSp>
      <p:sp>
        <p:nvSpPr>
          <p:cNvPr id="6" name="Slide Number Placeholder 5">
            <a:extLst>
              <a:ext uri="{FF2B5EF4-FFF2-40B4-BE49-F238E27FC236}">
                <a16:creationId xmlns:a16="http://schemas.microsoft.com/office/drawing/2014/main" id="{6829903E-6B94-05EF-F4E6-EA29F8C59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16</a:t>
            </a:fld>
            <a:endParaRPr lang="en-US" dirty="0"/>
          </a:p>
        </p:txBody>
      </p:sp>
    </p:spTree>
    <p:extLst>
      <p:ext uri="{BB962C8B-B14F-4D97-AF65-F5344CB8AC3E}">
        <p14:creationId xmlns:p14="http://schemas.microsoft.com/office/powerpoint/2010/main" val="427635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468289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of Best Fit</a:t>
            </a:r>
          </a:p>
        </p:txBody>
      </p:sp>
      <p:sp>
        <p:nvSpPr>
          <p:cNvPr id="3" name="Rectangle 2"/>
          <p:cNvSpPr/>
          <p:nvPr/>
        </p:nvSpPr>
        <p:spPr>
          <a:xfrm>
            <a:off x="6096000" y="939310"/>
            <a:ext cx="5753100" cy="1200329"/>
          </a:xfrm>
          <a:prstGeom prst="rect">
            <a:avLst/>
          </a:prstGeom>
        </p:spPr>
        <p:txBody>
          <a:bodyPr wrap="square">
            <a:spAutoFit/>
          </a:bodyPr>
          <a:lstStyle/>
          <a:p>
            <a:pPr algn="just"/>
            <a:r>
              <a:rPr lang="en-US" dirty="0">
                <a:latin typeface="Calibri" panose="020F0502020204030204" pitchFamily="34" charset="0"/>
              </a:rPr>
              <a:t>The reason to need a line of best fit is that the values of y will be predicted from the values of x; hence, the closer the points are to the line, the better the fit and the prediction will be. </a:t>
            </a:r>
          </a:p>
        </p:txBody>
      </p:sp>
      <p:grpSp>
        <p:nvGrpSpPr>
          <p:cNvPr id="20" name="Group 19"/>
          <p:cNvGrpSpPr/>
          <p:nvPr/>
        </p:nvGrpSpPr>
        <p:grpSpPr>
          <a:xfrm>
            <a:off x="6431335" y="1954973"/>
            <a:ext cx="5381869" cy="3408533"/>
            <a:chOff x="6431335" y="1954973"/>
            <a:chExt cx="5381869" cy="3408533"/>
          </a:xfrm>
        </p:grpSpPr>
        <p:pic>
          <p:nvPicPr>
            <p:cNvPr id="8" name="Picture 7"/>
            <p:cNvPicPr>
              <a:picLocks noChangeAspect="1"/>
            </p:cNvPicPr>
            <p:nvPr/>
          </p:nvPicPr>
          <p:blipFill>
            <a:blip r:embed="rId2"/>
            <a:stretch>
              <a:fillRect/>
            </a:stretch>
          </p:blipFill>
          <p:spPr>
            <a:xfrm>
              <a:off x="6431335" y="2048806"/>
              <a:ext cx="5324475" cy="3314700"/>
            </a:xfrm>
            <a:prstGeom prst="rect">
              <a:avLst/>
            </a:prstGeom>
          </p:spPr>
        </p:pic>
        <p:sp>
          <p:nvSpPr>
            <p:cNvPr id="9" name="TextBox 8"/>
            <p:cNvSpPr txBox="1"/>
            <p:nvPr/>
          </p:nvSpPr>
          <p:spPr>
            <a:xfrm>
              <a:off x="6471676" y="1954973"/>
              <a:ext cx="293670" cy="369332"/>
            </a:xfrm>
            <a:prstGeom prst="rect">
              <a:avLst/>
            </a:prstGeom>
            <a:noFill/>
          </p:spPr>
          <p:txBody>
            <a:bodyPr wrap="none" rtlCol="0">
              <a:spAutoFit/>
            </a:bodyPr>
            <a:lstStyle/>
            <a:p>
              <a:r>
                <a:rPr lang="en-US" b="1" dirty="0"/>
                <a:t>y</a:t>
              </a:r>
            </a:p>
          </p:txBody>
        </p:sp>
        <p:sp>
          <p:nvSpPr>
            <p:cNvPr id="10" name="TextBox 9"/>
            <p:cNvSpPr txBox="1"/>
            <p:nvPr/>
          </p:nvSpPr>
          <p:spPr>
            <a:xfrm>
              <a:off x="11519534" y="4967280"/>
              <a:ext cx="293670" cy="369332"/>
            </a:xfrm>
            <a:prstGeom prst="rect">
              <a:avLst/>
            </a:prstGeom>
            <a:noFill/>
          </p:spPr>
          <p:txBody>
            <a:bodyPr wrap="none" rtlCol="0">
              <a:spAutoFit/>
            </a:bodyPr>
            <a:lstStyle/>
            <a:p>
              <a:r>
                <a:rPr lang="en-US" b="1" dirty="0"/>
                <a:t>x</a:t>
              </a:r>
            </a:p>
          </p:txBody>
        </p:sp>
        <p:sp>
          <p:nvSpPr>
            <p:cNvPr id="11" name="TextBox 10"/>
            <p:cNvSpPr txBox="1"/>
            <p:nvPr/>
          </p:nvSpPr>
          <p:spPr>
            <a:xfrm>
              <a:off x="7358531" y="3230294"/>
              <a:ext cx="1110284" cy="646331"/>
            </a:xfrm>
            <a:prstGeom prst="rect">
              <a:avLst/>
            </a:prstGeom>
            <a:noFill/>
          </p:spPr>
          <p:txBody>
            <a:bodyPr wrap="square" rtlCol="0">
              <a:spAutoFit/>
            </a:bodyPr>
            <a:lstStyle/>
            <a:p>
              <a:pPr algn="ctr"/>
              <a:r>
                <a:rPr lang="en-US" b="1" dirty="0"/>
                <a:t>Observed value</a:t>
              </a:r>
            </a:p>
          </p:txBody>
        </p:sp>
        <p:sp>
          <p:nvSpPr>
            <p:cNvPr id="12" name="TextBox 11"/>
            <p:cNvSpPr txBox="1"/>
            <p:nvPr/>
          </p:nvSpPr>
          <p:spPr>
            <a:xfrm>
              <a:off x="7027565" y="4782614"/>
              <a:ext cx="1772216" cy="369332"/>
            </a:xfrm>
            <a:prstGeom prst="rect">
              <a:avLst/>
            </a:prstGeom>
            <a:noFill/>
          </p:spPr>
          <p:txBody>
            <a:bodyPr wrap="none" rtlCol="0">
              <a:spAutoFit/>
            </a:bodyPr>
            <a:lstStyle/>
            <a:p>
              <a:r>
                <a:rPr lang="en-US" b="1" dirty="0"/>
                <a:t>Predicated value</a:t>
              </a:r>
            </a:p>
          </p:txBody>
        </p:sp>
        <mc:AlternateContent xmlns:mc="http://schemas.openxmlformats.org/markup-compatibility/2006" xmlns:a14="http://schemas.microsoft.com/office/drawing/2010/main">
          <mc:Choice Requires="a14">
            <p:sp>
              <p:nvSpPr>
                <p:cNvPr id="13" name="TextBox 12"/>
                <p:cNvSpPr txBox="1"/>
                <p:nvPr/>
              </p:nvSpPr>
              <p:spPr>
                <a:xfrm>
                  <a:off x="7031305" y="412642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𝟏</m:t>
                            </m:r>
                          </m:sub>
                        </m:sSub>
                      </m:oMath>
                    </m:oMathPara>
                  </a14:m>
                  <a:endParaRPr lang="en-US" sz="16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7031305" y="4126423"/>
                  <a:ext cx="460895"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093406" y="4097528"/>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𝟐</m:t>
                            </m:r>
                          </m:sub>
                        </m:sSub>
                      </m:oMath>
                    </m:oMathPara>
                  </a14:m>
                  <a:endParaRPr lang="en-US" sz="16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8093406" y="4097528"/>
                  <a:ext cx="46089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432065" y="3797908"/>
                  <a:ext cx="39305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1" i="1" dirty="0" smtClean="0">
                                <a:latin typeface="Cambria Math" panose="02040503050406030204" pitchFamily="18" charset="0"/>
                              </a:rPr>
                            </m:ctrlPr>
                          </m:sSubPr>
                          <m:e>
                            <m:r>
                              <a:rPr lang="en-US" sz="1200" b="1" i="1" dirty="0" smtClean="0">
                                <a:latin typeface="Cambria Math" panose="02040503050406030204" pitchFamily="18" charset="0"/>
                              </a:rPr>
                              <m:t>𝒅</m:t>
                            </m:r>
                          </m:e>
                          <m:sub>
                            <m:r>
                              <a:rPr lang="en-US" sz="1200" b="1" i="1" dirty="0" smtClean="0">
                                <a:latin typeface="Cambria Math" panose="02040503050406030204" pitchFamily="18" charset="0"/>
                              </a:rPr>
                              <m:t>𝟑</m:t>
                            </m:r>
                          </m:sub>
                        </m:sSub>
                      </m:oMath>
                    </m:oMathPara>
                  </a14:m>
                  <a:endParaRPr lang="en-US" sz="1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8432065" y="3797908"/>
                  <a:ext cx="393056"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154271" y="3985289"/>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𝟒</m:t>
                            </m:r>
                          </m:sub>
                        </m:sSub>
                      </m:oMath>
                    </m:oMathPara>
                  </a14:m>
                  <a:endParaRPr lang="en-US" sz="16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9154271" y="3985289"/>
                  <a:ext cx="460895"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076270" y="292370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𝟓</m:t>
                            </m:r>
                          </m:sub>
                        </m:sSub>
                      </m:oMath>
                    </m:oMathPara>
                  </a14:m>
                  <a:endParaRPr lang="en-US" sz="16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9076270" y="2923703"/>
                  <a:ext cx="460895"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533472" y="2402735"/>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𝟔</m:t>
                            </m:r>
                          </m:sub>
                        </m:sSub>
                      </m:oMath>
                    </m:oMathPara>
                  </a14:m>
                  <a:endParaRPr lang="en-US" sz="16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533472" y="2402735"/>
                  <a:ext cx="460895"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919309" y="238675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𝟕</m:t>
                            </m:r>
                          </m:sub>
                        </m:sSub>
                      </m:oMath>
                    </m:oMathPara>
                  </a14:m>
                  <a:endParaRPr lang="en-US" sz="16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10919309" y="2386753"/>
                  <a:ext cx="460895" cy="338554"/>
                </a:xfrm>
                <a:prstGeom prst="rect">
                  <a:avLst/>
                </a:prstGeom>
                <a:blipFill>
                  <a:blip r:embed="rId11"/>
                  <a:stretch>
                    <a:fillRect/>
                  </a:stretch>
                </a:blipFill>
              </p:spPr>
              <p:txBody>
                <a:bodyPr/>
                <a:lstStyle/>
                <a:p>
                  <a:r>
                    <a:rPr lang="en-US">
                      <a:noFill/>
                    </a:rPr>
                    <a:t> </a:t>
                  </a:r>
                </a:p>
              </p:txBody>
            </p:sp>
          </mc:Fallback>
        </mc:AlternateContent>
      </p:grpSp>
      <p:sp>
        <p:nvSpPr>
          <p:cNvPr id="2" name="Slide Number Placeholder 5">
            <a:extLst>
              <a:ext uri="{FF2B5EF4-FFF2-40B4-BE49-F238E27FC236}">
                <a16:creationId xmlns:a16="http://schemas.microsoft.com/office/drawing/2014/main" id="{313133C5-D0BD-C334-C264-C82CE47CC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17</a:t>
            </a:fld>
            <a:endParaRPr lang="en-US" dirty="0"/>
          </a:p>
        </p:txBody>
      </p:sp>
    </p:spTree>
    <p:extLst>
      <p:ext uri="{BB962C8B-B14F-4D97-AF65-F5344CB8AC3E}">
        <p14:creationId xmlns:p14="http://schemas.microsoft.com/office/powerpoint/2010/main" val="21105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a:latin typeface="Calibri (Headings)"/>
              </a:rPr>
              <a:t>Regression Line Equation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ECBD9083-E6AF-3C1D-5C72-A55959BB0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18</a:t>
            </a:fld>
            <a:endParaRPr lang="en-US" dirty="0"/>
          </a:p>
        </p:txBody>
      </p:sp>
    </p:spTree>
    <p:extLst>
      <p:ext uri="{BB962C8B-B14F-4D97-AF65-F5344CB8AC3E}">
        <p14:creationId xmlns:p14="http://schemas.microsoft.com/office/powerpoint/2010/main" val="30351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Equation</a:t>
            </a:r>
          </a:p>
        </p:txBody>
      </p:sp>
      <p:grpSp>
        <p:nvGrpSpPr>
          <p:cNvPr id="30" name="Group 29"/>
          <p:cNvGrpSpPr/>
          <p:nvPr/>
        </p:nvGrpSpPr>
        <p:grpSpPr>
          <a:xfrm>
            <a:off x="6096000" y="725291"/>
            <a:ext cx="5753100" cy="5715850"/>
            <a:chOff x="6096000" y="792526"/>
            <a:chExt cx="5753100" cy="5715850"/>
          </a:xfrm>
        </p:grpSpPr>
        <p:sp>
          <p:nvSpPr>
            <p:cNvPr id="5" name="Rectangle 4"/>
            <p:cNvSpPr/>
            <p:nvPr/>
          </p:nvSpPr>
          <p:spPr>
            <a:xfrm>
              <a:off x="6096000" y="792526"/>
              <a:ext cx="5753100" cy="57158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A line as represented in Algebra and in Statistics</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6468035" y="1101259"/>
              <a:ext cx="4698906" cy="2423830"/>
            </a:xfrm>
            <a:prstGeom prst="rect">
              <a:avLst/>
            </a:prstGeom>
          </p:spPr>
        </p:pic>
        <p:pic>
          <p:nvPicPr>
            <p:cNvPr id="6" name="Picture 5"/>
            <p:cNvPicPr>
              <a:picLocks noChangeAspect="1"/>
            </p:cNvPicPr>
            <p:nvPr/>
          </p:nvPicPr>
          <p:blipFill>
            <a:blip r:embed="rId3"/>
            <a:stretch>
              <a:fillRect/>
            </a:stretch>
          </p:blipFill>
          <p:spPr>
            <a:xfrm>
              <a:off x="6468035" y="3781433"/>
              <a:ext cx="4781269" cy="2430258"/>
            </a:xfrm>
            <a:prstGeom prst="rect">
              <a:avLst/>
            </a:prstGeom>
          </p:spPr>
        </p:pic>
        <p:sp>
          <p:nvSpPr>
            <p:cNvPr id="7" name="TextBox 6"/>
            <p:cNvSpPr txBox="1"/>
            <p:nvPr/>
          </p:nvSpPr>
          <p:spPr>
            <a:xfrm>
              <a:off x="6589058" y="1017299"/>
              <a:ext cx="282450" cy="338554"/>
            </a:xfrm>
            <a:prstGeom prst="rect">
              <a:avLst/>
            </a:prstGeom>
            <a:noFill/>
          </p:spPr>
          <p:txBody>
            <a:bodyPr wrap="none" rtlCol="0">
              <a:spAutoFit/>
            </a:bodyPr>
            <a:lstStyle/>
            <a:p>
              <a:r>
                <a:rPr lang="en-US" sz="1600" b="1" dirty="0"/>
                <a:t>y</a:t>
              </a:r>
            </a:p>
          </p:txBody>
        </p:sp>
        <p:sp>
          <p:nvSpPr>
            <p:cNvPr id="8" name="TextBox 7"/>
            <p:cNvSpPr txBox="1"/>
            <p:nvPr/>
          </p:nvSpPr>
          <p:spPr>
            <a:xfrm>
              <a:off x="10966854" y="3156281"/>
              <a:ext cx="282450" cy="338554"/>
            </a:xfrm>
            <a:prstGeom prst="rect">
              <a:avLst/>
            </a:prstGeom>
            <a:noFill/>
          </p:spPr>
          <p:txBody>
            <a:bodyPr wrap="none" rtlCol="0">
              <a:spAutoFit/>
            </a:bodyPr>
            <a:lstStyle/>
            <a:p>
              <a:r>
                <a:rPr lang="en-US" sz="1600" b="1" dirty="0"/>
                <a:t>x</a:t>
              </a:r>
            </a:p>
          </p:txBody>
        </p:sp>
        <p:sp>
          <p:nvSpPr>
            <p:cNvPr id="9" name="TextBox 8"/>
            <p:cNvSpPr txBox="1"/>
            <p:nvPr/>
          </p:nvSpPr>
          <p:spPr>
            <a:xfrm>
              <a:off x="6589058" y="3664545"/>
              <a:ext cx="341888" cy="338554"/>
            </a:xfrm>
            <a:prstGeom prst="rect">
              <a:avLst/>
            </a:prstGeom>
            <a:noFill/>
          </p:spPr>
          <p:txBody>
            <a:bodyPr wrap="none" rtlCol="0">
              <a:spAutoFit/>
            </a:bodyPr>
            <a:lstStyle/>
            <a:p>
              <a:r>
                <a:rPr lang="en-US" sz="1600" b="1" dirty="0"/>
                <a:t>y’</a:t>
              </a:r>
            </a:p>
          </p:txBody>
        </p:sp>
        <p:sp>
          <p:nvSpPr>
            <p:cNvPr id="10" name="TextBox 9"/>
            <p:cNvSpPr txBox="1"/>
            <p:nvPr/>
          </p:nvSpPr>
          <p:spPr>
            <a:xfrm>
              <a:off x="10996939" y="5876172"/>
              <a:ext cx="282450" cy="338554"/>
            </a:xfrm>
            <a:prstGeom prst="rect">
              <a:avLst/>
            </a:prstGeom>
            <a:noFill/>
          </p:spPr>
          <p:txBody>
            <a:bodyPr wrap="none" rtlCol="0">
              <a:spAutoFit/>
            </a:bodyPr>
            <a:lstStyle/>
            <a:p>
              <a:r>
                <a:rPr lang="en-US" sz="1600" b="1" dirty="0"/>
                <a:t>x</a:t>
              </a:r>
            </a:p>
          </p:txBody>
        </p:sp>
        <p:sp>
          <p:nvSpPr>
            <p:cNvPr id="11" name="TextBox 10"/>
            <p:cNvSpPr txBox="1"/>
            <p:nvPr/>
          </p:nvSpPr>
          <p:spPr>
            <a:xfrm>
              <a:off x="6468035" y="3425540"/>
              <a:ext cx="1843518" cy="338554"/>
            </a:xfrm>
            <a:prstGeom prst="rect">
              <a:avLst/>
            </a:prstGeom>
            <a:noFill/>
          </p:spPr>
          <p:txBody>
            <a:bodyPr wrap="none" rtlCol="0">
              <a:spAutoFit/>
            </a:bodyPr>
            <a:lstStyle/>
            <a:p>
              <a:r>
                <a:rPr lang="en-US" sz="1600" b="1" dirty="0"/>
                <a:t>(a) Algebra of a line</a:t>
              </a:r>
            </a:p>
          </p:txBody>
        </p:sp>
        <p:sp>
          <p:nvSpPr>
            <p:cNvPr id="12" name="TextBox 11"/>
            <p:cNvSpPr txBox="1"/>
            <p:nvPr/>
          </p:nvSpPr>
          <p:spPr>
            <a:xfrm>
              <a:off x="6468035" y="6159735"/>
              <a:ext cx="3794821" cy="338554"/>
            </a:xfrm>
            <a:prstGeom prst="rect">
              <a:avLst/>
            </a:prstGeom>
            <a:noFill/>
          </p:spPr>
          <p:txBody>
            <a:bodyPr wrap="none" rtlCol="0">
              <a:spAutoFit/>
            </a:bodyPr>
            <a:lstStyle/>
            <a:p>
              <a:r>
                <a:rPr lang="en-US" sz="1600" b="1" dirty="0"/>
                <a:t>(b) Statistical notation for a regression line</a:t>
              </a:r>
            </a:p>
          </p:txBody>
        </p:sp>
        <p:sp>
          <p:nvSpPr>
            <p:cNvPr id="13" name="TextBox 12"/>
            <p:cNvSpPr txBox="1"/>
            <p:nvPr/>
          </p:nvSpPr>
          <p:spPr>
            <a:xfrm>
              <a:off x="8335504" y="1566014"/>
              <a:ext cx="958789" cy="338554"/>
            </a:xfrm>
            <a:prstGeom prst="rect">
              <a:avLst/>
            </a:prstGeom>
            <a:noFill/>
          </p:spPr>
          <p:txBody>
            <a:bodyPr wrap="none" rtlCol="0">
              <a:spAutoFit/>
            </a:bodyPr>
            <a:lstStyle/>
            <a:p>
              <a:r>
                <a:rPr lang="en-US" sz="1600" b="1" dirty="0"/>
                <a:t>Intercept</a:t>
              </a:r>
            </a:p>
          </p:txBody>
        </p:sp>
        <p:sp>
          <p:nvSpPr>
            <p:cNvPr id="14" name="TextBox 13"/>
            <p:cNvSpPr txBox="1"/>
            <p:nvPr/>
          </p:nvSpPr>
          <p:spPr>
            <a:xfrm>
              <a:off x="7485921" y="1298284"/>
              <a:ext cx="655949" cy="338554"/>
            </a:xfrm>
            <a:prstGeom prst="rect">
              <a:avLst/>
            </a:prstGeom>
            <a:noFill/>
          </p:spPr>
          <p:txBody>
            <a:bodyPr wrap="none" rtlCol="0">
              <a:spAutoFit/>
            </a:bodyPr>
            <a:lstStyle/>
            <a:p>
              <a:r>
                <a:rPr lang="en-US" sz="1600" b="1" dirty="0"/>
                <a:t>Slope</a:t>
              </a:r>
            </a:p>
          </p:txBody>
        </p:sp>
        <p:sp>
          <p:nvSpPr>
            <p:cNvPr id="15" name="TextBox 14"/>
            <p:cNvSpPr txBox="1"/>
            <p:nvPr/>
          </p:nvSpPr>
          <p:spPr>
            <a:xfrm>
              <a:off x="8170328" y="1540036"/>
              <a:ext cx="282450" cy="338554"/>
            </a:xfrm>
            <a:prstGeom prst="rect">
              <a:avLst/>
            </a:prstGeom>
            <a:noFill/>
          </p:spPr>
          <p:txBody>
            <a:bodyPr wrap="none" rtlCol="0">
              <a:spAutoFit/>
            </a:bodyPr>
            <a:lstStyle/>
            <a:p>
              <a:r>
                <a:rPr lang="en-US" sz="1600" b="1" dirty="0"/>
                <a:t>y</a:t>
              </a:r>
            </a:p>
          </p:txBody>
        </p:sp>
        <p:sp>
          <p:nvSpPr>
            <p:cNvPr id="16" name="TextBox 15"/>
            <p:cNvSpPr txBox="1"/>
            <p:nvPr/>
          </p:nvSpPr>
          <p:spPr>
            <a:xfrm>
              <a:off x="6672781" y="1867894"/>
              <a:ext cx="1019510" cy="338554"/>
            </a:xfrm>
            <a:prstGeom prst="rect">
              <a:avLst/>
            </a:prstGeom>
            <a:noFill/>
          </p:spPr>
          <p:txBody>
            <a:bodyPr wrap="none" rtlCol="0">
              <a:spAutoFit/>
            </a:bodyPr>
            <a:lstStyle/>
            <a:p>
              <a:r>
                <a:rPr lang="en-US" sz="1600" b="1" dirty="0"/>
                <a:t>y = mx + c</a:t>
              </a:r>
            </a:p>
          </p:txBody>
        </p:sp>
        <p:sp>
          <p:nvSpPr>
            <p:cNvPr id="17" name="TextBox 16"/>
            <p:cNvSpPr txBox="1"/>
            <p:nvPr/>
          </p:nvSpPr>
          <p:spPr>
            <a:xfrm>
              <a:off x="6682109" y="2081530"/>
              <a:ext cx="1135247" cy="338554"/>
            </a:xfrm>
            <a:prstGeom prst="rect">
              <a:avLst/>
            </a:prstGeom>
            <a:noFill/>
          </p:spPr>
          <p:txBody>
            <a:bodyPr wrap="none" rtlCol="0">
              <a:spAutoFit/>
            </a:bodyPr>
            <a:lstStyle/>
            <a:p>
              <a:r>
                <a:rPr lang="en-US" sz="1600" b="1" dirty="0"/>
                <a:t>y = 0.5x + 5</a:t>
              </a:r>
            </a:p>
          </p:txBody>
        </p:sp>
        <mc:AlternateContent xmlns:mc="http://schemas.openxmlformats.org/markup-compatibility/2006" xmlns:a14="http://schemas.microsoft.com/office/drawing/2010/main">
          <mc:Choice Requires="a14">
            <p:sp>
              <p:nvSpPr>
                <p:cNvPr id="18" name="TextBox 17"/>
                <p:cNvSpPr txBox="1"/>
                <p:nvPr/>
              </p:nvSpPr>
              <p:spPr>
                <a:xfrm>
                  <a:off x="8170328" y="2369323"/>
                  <a:ext cx="9357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=4</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170328" y="2369323"/>
                  <a:ext cx="935769"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9201933" y="2021889"/>
                  <a:ext cx="92647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=2</m:t>
                        </m:r>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201933" y="2021889"/>
                  <a:ext cx="926472" cy="338554"/>
                </a:xfrm>
                <a:prstGeom prst="rect">
                  <a:avLst/>
                </a:prstGeom>
                <a:blipFill>
                  <a:blip r:embed="rId6"/>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170328" y="5072039"/>
                  <a:ext cx="9357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=4</m:t>
                        </m:r>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170328" y="5072039"/>
                  <a:ext cx="935769"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255589" y="4733485"/>
                  <a:ext cx="97584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′=2</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255589" y="4733485"/>
                  <a:ext cx="975844" cy="338554"/>
                </a:xfrm>
                <a:prstGeom prst="rect">
                  <a:avLst/>
                </a:prstGeom>
                <a:blipFill>
                  <a:blip r:embed="rId8"/>
                  <a:stretch>
                    <a:fillRect b="-10714"/>
                  </a:stretch>
                </a:blipFill>
              </p:spPr>
              <p:txBody>
                <a:bodyPr/>
                <a:lstStyle/>
                <a:p>
                  <a:r>
                    <a:rPr lang="en-US">
                      <a:noFill/>
                    </a:rPr>
                    <a:t> </a:t>
                  </a:r>
                </a:p>
              </p:txBody>
            </p:sp>
          </mc:Fallback>
        </mc:AlternateContent>
        <p:sp>
          <p:nvSpPr>
            <p:cNvPr id="22" name="TextBox 21"/>
            <p:cNvSpPr txBox="1"/>
            <p:nvPr/>
          </p:nvSpPr>
          <p:spPr>
            <a:xfrm>
              <a:off x="6731995" y="4628180"/>
              <a:ext cx="1035476" cy="338554"/>
            </a:xfrm>
            <a:prstGeom prst="rect">
              <a:avLst/>
            </a:prstGeom>
            <a:noFill/>
          </p:spPr>
          <p:txBody>
            <a:bodyPr wrap="none" rtlCol="0">
              <a:spAutoFit/>
            </a:bodyPr>
            <a:lstStyle/>
            <a:p>
              <a:r>
                <a:rPr lang="en-US" sz="1600" b="1" dirty="0"/>
                <a:t>y’ = a + </a:t>
              </a:r>
              <a:r>
                <a:rPr lang="en-US" sz="1600" b="1" dirty="0" err="1"/>
                <a:t>bx</a:t>
              </a:r>
              <a:endParaRPr lang="en-US" sz="1600" b="1" dirty="0"/>
            </a:p>
          </p:txBody>
        </p:sp>
        <p:sp>
          <p:nvSpPr>
            <p:cNvPr id="23" name="TextBox 22"/>
            <p:cNvSpPr txBox="1"/>
            <p:nvPr/>
          </p:nvSpPr>
          <p:spPr>
            <a:xfrm>
              <a:off x="6730283" y="4806362"/>
              <a:ext cx="1194686" cy="338554"/>
            </a:xfrm>
            <a:prstGeom prst="rect">
              <a:avLst/>
            </a:prstGeom>
            <a:noFill/>
          </p:spPr>
          <p:txBody>
            <a:bodyPr wrap="none" rtlCol="0">
              <a:spAutoFit/>
            </a:bodyPr>
            <a:lstStyle/>
            <a:p>
              <a:r>
                <a:rPr lang="en-US" sz="1600" b="1" dirty="0"/>
                <a:t>y’ = 5 + 0.5x</a:t>
              </a:r>
            </a:p>
          </p:txBody>
        </p:sp>
        <p:sp>
          <p:nvSpPr>
            <p:cNvPr id="24" name="TextBox 23"/>
            <p:cNvSpPr txBox="1"/>
            <p:nvPr/>
          </p:nvSpPr>
          <p:spPr>
            <a:xfrm>
              <a:off x="8037470" y="4260654"/>
              <a:ext cx="655949" cy="338554"/>
            </a:xfrm>
            <a:prstGeom prst="rect">
              <a:avLst/>
            </a:prstGeom>
            <a:noFill/>
          </p:spPr>
          <p:txBody>
            <a:bodyPr wrap="none" rtlCol="0">
              <a:spAutoFit/>
            </a:bodyPr>
            <a:lstStyle/>
            <a:p>
              <a:r>
                <a:rPr lang="en-US" sz="1600" b="1" dirty="0"/>
                <a:t>Slope</a:t>
              </a:r>
            </a:p>
          </p:txBody>
        </p:sp>
        <p:sp>
          <p:nvSpPr>
            <p:cNvPr id="25" name="TextBox 24"/>
            <p:cNvSpPr txBox="1"/>
            <p:nvPr/>
          </p:nvSpPr>
          <p:spPr>
            <a:xfrm>
              <a:off x="7672658" y="3977731"/>
              <a:ext cx="958789" cy="338554"/>
            </a:xfrm>
            <a:prstGeom prst="rect">
              <a:avLst/>
            </a:prstGeom>
            <a:noFill/>
          </p:spPr>
          <p:txBody>
            <a:bodyPr wrap="none" rtlCol="0">
              <a:spAutoFit/>
            </a:bodyPr>
            <a:lstStyle/>
            <a:p>
              <a:r>
                <a:rPr lang="en-US" sz="1600" b="1" dirty="0"/>
                <a:t>Intercept</a:t>
              </a:r>
            </a:p>
          </p:txBody>
        </p:sp>
        <p:sp>
          <p:nvSpPr>
            <p:cNvPr id="26" name="TextBox 25"/>
            <p:cNvSpPr txBox="1"/>
            <p:nvPr/>
          </p:nvSpPr>
          <p:spPr>
            <a:xfrm>
              <a:off x="7507482" y="3951753"/>
              <a:ext cx="341888" cy="338554"/>
            </a:xfrm>
            <a:prstGeom prst="rect">
              <a:avLst/>
            </a:prstGeom>
            <a:noFill/>
          </p:spPr>
          <p:txBody>
            <a:bodyPr wrap="none" rtlCol="0">
              <a:spAutoFit/>
            </a:bodyPr>
            <a:lstStyle/>
            <a:p>
              <a:r>
                <a:rPr lang="en-US" sz="1600" b="1" dirty="0"/>
                <a:t>y’</a:t>
              </a:r>
            </a:p>
          </p:txBody>
        </p:sp>
        <mc:AlternateContent xmlns:mc="http://schemas.openxmlformats.org/markup-compatibility/2006" xmlns:a14="http://schemas.microsoft.com/office/drawing/2010/main">
          <mc:Choice Requires="a14">
            <p:sp>
              <p:nvSpPr>
                <p:cNvPr id="27" name="TextBox 26"/>
                <p:cNvSpPr txBox="1"/>
                <p:nvPr/>
              </p:nvSpPr>
              <p:spPr>
                <a:xfrm>
                  <a:off x="9091501" y="2669176"/>
                  <a:ext cx="193956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rPr>
                              <m:t>△</m:t>
                            </m:r>
                            <m:r>
                              <a:rPr lang="en-US" b="0" i="1" smtClean="0">
                                <a:latin typeface="Cambria Math" panose="02040503050406030204" pitchFamily="18" charset="0"/>
                              </a:rPr>
                              <m:t>𝑦</m:t>
                            </m:r>
                          </m:num>
                          <m:den>
                            <m:r>
                              <a:rPr lang="en-US" i="1" dirty="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=0.5</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091501" y="2669176"/>
                  <a:ext cx="1939569" cy="5203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06097" y="5352738"/>
                  <a:ext cx="1927066" cy="541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i="1" dirty="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=0.5</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106097" y="5352738"/>
                  <a:ext cx="1927066" cy="541430"/>
                </a:xfrm>
                <a:prstGeom prst="rect">
                  <a:avLst/>
                </a:prstGeom>
                <a:blipFill>
                  <a:blip r:embed="rId10"/>
                  <a:stretch>
                    <a:fillRect/>
                  </a:stretch>
                </a:blipFill>
              </p:spPr>
              <p:txBody>
                <a:bodyPr/>
                <a:lstStyle/>
                <a:p>
                  <a:r>
                    <a:rPr lang="en-US">
                      <a:noFill/>
                    </a:rPr>
                    <a:t> </a:t>
                  </a:r>
                </a:p>
              </p:txBody>
            </p:sp>
          </mc:Fallback>
        </mc:AlternateContent>
      </p:grpSp>
      <p:sp>
        <p:nvSpPr>
          <p:cNvPr id="2" name="Slide Number Placeholder 5">
            <a:extLst>
              <a:ext uri="{FF2B5EF4-FFF2-40B4-BE49-F238E27FC236}">
                <a16:creationId xmlns:a16="http://schemas.microsoft.com/office/drawing/2014/main" id="{BE9C28FF-5797-53A6-DCD8-D0ED091D4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19</a:t>
            </a:fld>
            <a:endParaRPr lang="en-US" dirty="0"/>
          </a:p>
        </p:txBody>
      </p:sp>
    </p:spTree>
    <p:extLst>
      <p:ext uri="{BB962C8B-B14F-4D97-AF65-F5344CB8AC3E}">
        <p14:creationId xmlns:p14="http://schemas.microsoft.com/office/powerpoint/2010/main" val="59977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59505" y="1102660"/>
            <a:ext cx="6389594" cy="18153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GB" b="1" dirty="0">
                <a:solidFill>
                  <a:schemeClr val="tx1"/>
                </a:solidFill>
              </a:rPr>
              <a:t>Correlation </a:t>
            </a:r>
            <a:r>
              <a:rPr lang="en-GB" dirty="0">
                <a:solidFill>
                  <a:schemeClr val="tx1"/>
                </a:solidFill>
              </a:rPr>
              <a:t>is a statistical method used to determine whether a relationship between variables exists or not.</a:t>
            </a:r>
          </a:p>
          <a:p>
            <a:pPr marL="285750" indent="-285750" algn="just">
              <a:buFont typeface="Arial" panose="020B0604020202020204" pitchFamily="34" charset="0"/>
              <a:buChar char="•"/>
            </a:pPr>
            <a:endParaRPr lang="en-GB" b="1" dirty="0">
              <a:solidFill>
                <a:schemeClr val="tx1"/>
              </a:solidFill>
            </a:endParaRPr>
          </a:p>
          <a:p>
            <a:pPr marL="285750" indent="-285750" algn="just">
              <a:buFont typeface="Arial" panose="020B0604020202020204" pitchFamily="34" charset="0"/>
              <a:buChar char="•"/>
            </a:pPr>
            <a:r>
              <a:rPr lang="en-GB" b="1" dirty="0">
                <a:solidFill>
                  <a:schemeClr val="tx1"/>
                </a:solidFill>
              </a:rPr>
              <a:t>Regression </a:t>
            </a:r>
            <a:r>
              <a:rPr lang="en-GB" dirty="0">
                <a:solidFill>
                  <a:schemeClr val="tx1"/>
                </a:solidFill>
              </a:rPr>
              <a:t>is a statistical method used to describe the nature of the relationship between variables, that is, positive or negative, linear or nonlinear.</a:t>
            </a:r>
          </a:p>
        </p:txBody>
      </p:sp>
      <p:sp>
        <p:nvSpPr>
          <p:cNvPr id="4" name="Title 2"/>
          <p:cNvSpPr txBox="1">
            <a:spLocks/>
          </p:cNvSpPr>
          <p:nvPr/>
        </p:nvSpPr>
        <p:spPr>
          <a:xfrm>
            <a:off x="5378823"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Introduction to Correlation &amp; Regression</a:t>
            </a:r>
          </a:p>
        </p:txBody>
      </p:sp>
      <p:sp>
        <p:nvSpPr>
          <p:cNvPr id="2" name="Slide Number Placeholder 5">
            <a:extLst>
              <a:ext uri="{FF2B5EF4-FFF2-40B4-BE49-F238E27FC236}">
                <a16:creationId xmlns:a16="http://schemas.microsoft.com/office/drawing/2014/main" id="{9576F330-9110-892A-39DC-3E7DD972A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a:t>
            </a:fld>
            <a:endParaRPr lang="en-US" dirty="0"/>
          </a:p>
        </p:txBody>
      </p:sp>
    </p:spTree>
    <p:extLst>
      <p:ext uri="{BB962C8B-B14F-4D97-AF65-F5344CB8AC3E}">
        <p14:creationId xmlns:p14="http://schemas.microsoft.com/office/powerpoint/2010/main" val="389579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6"/>
            <a:ext cx="5753100" cy="30390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a:solidFill>
                  <a:schemeClr val="tx1"/>
                </a:solidFill>
              </a:rPr>
              <a:t>Formulas for the Regression Line </a:t>
            </a:r>
          </a:p>
          <a:p>
            <a:pPr algn="ctr"/>
            <a:r>
              <a:rPr lang="en-GB" sz="2400" b="1" dirty="0">
                <a:solidFill>
                  <a:schemeClr val="tx1"/>
                </a:solidFill>
              </a:rPr>
              <a:t>y’ = a + </a:t>
            </a:r>
            <a:r>
              <a:rPr lang="en-GB" sz="2400" b="1" dirty="0" err="1">
                <a:solidFill>
                  <a:schemeClr val="tx1"/>
                </a:solidFill>
              </a:rPr>
              <a:t>bx</a:t>
            </a:r>
            <a:endParaRPr lang="en-GB" sz="2400" b="1" dirty="0">
              <a:solidFill>
                <a:schemeClr val="tx1"/>
              </a:solidFill>
            </a:endParaRPr>
          </a:p>
          <a:p>
            <a:pPr algn="just"/>
            <a:br>
              <a:rPr lang="en-GB" dirty="0">
                <a:solidFill>
                  <a:schemeClr val="tx1"/>
                </a:solidFill>
              </a:rPr>
            </a:br>
            <a:r>
              <a:rPr lang="en-GB" dirty="0">
                <a:solidFill>
                  <a:schemeClr val="tx1"/>
                </a:solidFill>
              </a:rPr>
              <a:t>where,</a:t>
            </a:r>
          </a:p>
          <a:p>
            <a:pPr algn="just"/>
            <a:endParaRPr lang="en-GB" i="1" dirty="0">
              <a:solidFill>
                <a:schemeClr val="tx1"/>
              </a:solidFill>
            </a:endParaRPr>
          </a:p>
          <a:p>
            <a:pPr algn="just"/>
            <a:endParaRPr lang="en-GB" i="1" dirty="0">
              <a:solidFill>
                <a:schemeClr val="tx1"/>
              </a:solidFill>
            </a:endParaRPr>
          </a:p>
          <a:p>
            <a:pPr algn="just"/>
            <a:endParaRPr lang="en-GB" i="1" dirty="0">
              <a:solidFill>
                <a:schemeClr val="tx1"/>
              </a:solidFill>
            </a:endParaRPr>
          </a:p>
          <a:p>
            <a:pPr algn="just"/>
            <a:endParaRPr lang="en-GB" i="1" dirty="0">
              <a:solidFill>
                <a:schemeClr val="tx1"/>
              </a:solidFill>
            </a:endParaRPr>
          </a:p>
          <a:p>
            <a:pPr algn="just"/>
            <a:endParaRPr lang="en-GB" i="1" dirty="0">
              <a:solidFill>
                <a:schemeClr val="tx1"/>
              </a:solidFill>
            </a:endParaRPr>
          </a:p>
          <a:p>
            <a:pPr algn="just"/>
            <a:r>
              <a:rPr lang="en-GB" dirty="0">
                <a:solidFill>
                  <a:schemeClr val="tx1"/>
                </a:solidFill>
              </a:rPr>
              <a:t>Where a is the y’ intercept and b is the slope of the line.</a:t>
            </a:r>
          </a:p>
          <a:p>
            <a:pPr algn="just"/>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Equation</a:t>
            </a:r>
          </a:p>
        </p:txBody>
      </p:sp>
      <mc:AlternateContent xmlns:mc="http://schemas.openxmlformats.org/markup-compatibility/2006" xmlns:a14="http://schemas.microsoft.com/office/drawing/2010/main">
        <mc:Choice Requires="a14">
          <p:sp>
            <p:nvSpPr>
              <p:cNvPr id="2" name="TextBox 1"/>
              <p:cNvSpPr txBox="1"/>
              <p:nvPr/>
            </p:nvSpPr>
            <p:spPr>
              <a:xfrm>
                <a:off x="6582335" y="2185146"/>
                <a:ext cx="29589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𝑦</m:t>
                              </m:r>
                            </m:e>
                          </m:d>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𝑥𝑦</m:t>
                          </m:r>
                          <m:r>
                            <a:rPr lang="en-US" b="0" i="1" smtClean="0">
                              <a:latin typeface="Cambria Math" panose="02040503050406030204" pitchFamily="18" charset="0"/>
                            </a:rPr>
                            <m:t>)</m:t>
                          </m:r>
                        </m:num>
                        <m:den>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582335" y="2185146"/>
                <a:ext cx="2958952" cy="586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82335" y="2913610"/>
                <a:ext cx="2485424"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𝑥𝑦</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82335" y="2913610"/>
                <a:ext cx="2485424" cy="584199"/>
              </a:xfrm>
              <a:prstGeom prst="rect">
                <a:avLst/>
              </a:prstGeom>
              <a:blipFill>
                <a:blip r:embed="rId4"/>
                <a:stretch>
                  <a:fillRect/>
                </a:stretch>
              </a:blipFill>
            </p:spPr>
            <p:txBody>
              <a:bodyPr/>
              <a:lstStyle/>
              <a:p>
                <a:r>
                  <a:rPr lang="en-GB">
                    <a:noFill/>
                  </a:rPr>
                  <a:t> </a:t>
                </a:r>
              </a:p>
            </p:txBody>
          </p:sp>
        </mc:Fallback>
      </mc:AlternateContent>
      <p:sp>
        <p:nvSpPr>
          <p:cNvPr id="3" name="Slide Number Placeholder 5">
            <a:extLst>
              <a:ext uri="{FF2B5EF4-FFF2-40B4-BE49-F238E27FC236}">
                <a16:creationId xmlns:a16="http://schemas.microsoft.com/office/drawing/2014/main" id="{8E720DBF-CDC4-F15E-7216-B95C7D98B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20</a:t>
            </a:fld>
            <a:endParaRPr lang="en-US" dirty="0"/>
          </a:p>
        </p:txBody>
      </p:sp>
    </p:spTree>
    <p:extLst>
      <p:ext uri="{BB962C8B-B14F-4D97-AF65-F5344CB8AC3E}">
        <p14:creationId xmlns:p14="http://schemas.microsoft.com/office/powerpoint/2010/main" val="71656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362575" y="730703"/>
            <a:ext cx="6486525" cy="54729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sz="1600" b="1" dirty="0">
                <a:solidFill>
                  <a:schemeClr val="tx1"/>
                </a:solidFill>
              </a:rPr>
              <a:t>Example</a:t>
            </a:r>
            <a:r>
              <a:rPr lang="en-GB" b="1" dirty="0">
                <a:solidFill>
                  <a:schemeClr val="tx1"/>
                </a:solidFill>
              </a:rPr>
              <a:t>:</a:t>
            </a:r>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pPr algn="just"/>
            <a:endParaRPr lang="en-GB" dirty="0">
              <a:solidFill>
                <a:schemeClr val="tx1"/>
              </a:solidFill>
            </a:endParaRPr>
          </a:p>
          <a:p>
            <a:r>
              <a:rPr lang="en-GB" sz="1600" dirty="0">
                <a:solidFill>
                  <a:schemeClr val="tx1"/>
                </a:solidFill>
              </a:rPr>
              <a:t>Substitute in the formula and solve for </a:t>
            </a:r>
            <a:r>
              <a:rPr lang="en-GB" sz="1600" b="1" i="1" dirty="0">
                <a:solidFill>
                  <a:schemeClr val="tx1"/>
                </a:solidFill>
              </a:rPr>
              <a:t>r</a:t>
            </a:r>
            <a:r>
              <a:rPr lang="en-GB" sz="1600" dirty="0">
                <a:solidFill>
                  <a:schemeClr val="tx1"/>
                </a:solidFill>
              </a:rPr>
              <a:t>:</a:t>
            </a: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Equation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8548" y="811386"/>
            <a:ext cx="5315579" cy="246084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096000" y="3477789"/>
                <a:ext cx="3613105" cy="581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𝑥𝑦</m:t>
                              </m:r>
                            </m:e>
                          </m:d>
                          <m:r>
                            <a:rPr lang="en-US" sz="1600" b="0" i="1" smtClean="0">
                              <a:latin typeface="Cambria Math" panose="02040503050406030204" pitchFamily="18" charset="0"/>
                            </a:rPr>
                            <m:t>−(</m:t>
                          </m:r>
                          <m:r>
                            <a:rPr lang="en-US" sz="1600" i="1">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r>
                            <a:rPr lang="en-US" sz="1600" b="0" i="1" smtClean="0">
                              <a:latin typeface="Cambria Math" panose="02040503050406030204" pitchFamily="18" charset="0"/>
                            </a:rPr>
                            <m:t>)</m:t>
                          </m:r>
                        </m:num>
                        <m:den>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m:t>
                              </m:r>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𝑥</m:t>
                                  </m:r>
                                  <m:r>
                                    <a:rPr lang="en-US" sz="1600" b="0" i="1" baseline="30000" smtClean="0">
                                      <a:latin typeface="Cambria Math" panose="02040503050406030204" pitchFamily="18" charset="0"/>
                                    </a:rPr>
                                    <m:t>2</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𝑥</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𝑦</m:t>
                              </m:r>
                              <m:r>
                                <a:rPr lang="en-US" sz="1600" b="0" i="1" baseline="30000" smtClean="0">
                                  <a:latin typeface="Cambria Math" panose="02040503050406030204" pitchFamily="18" charset="0"/>
                                </a:rPr>
                                <m:t>2</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𝑦</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e>
                          </m:rad>
                        </m:den>
                      </m:f>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3477789"/>
                <a:ext cx="3613105" cy="581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30883" y="4092371"/>
                <a:ext cx="4857484" cy="581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3745</m:t>
                              </m:r>
                            </m:e>
                          </m:d>
                          <m:r>
                            <a:rPr lang="en-US" sz="1600" b="0" i="1" smtClean="0">
                              <a:latin typeface="Cambria Math" panose="02040503050406030204" pitchFamily="18" charset="0"/>
                            </a:rPr>
                            <m:t>−(</m:t>
                          </m:r>
                          <m:r>
                            <a:rPr lang="en-US" sz="1600" i="1" smtClean="0">
                              <a:latin typeface="Cambria Math" panose="02040503050406030204" pitchFamily="18" charset="0"/>
                            </a:rPr>
                            <m:t>5</m:t>
                          </m:r>
                          <m:r>
                            <a:rPr lang="en-US" sz="1600" b="0" i="1" smtClean="0">
                              <a:latin typeface="Cambria Math" panose="02040503050406030204" pitchFamily="18" charset="0"/>
                            </a:rPr>
                            <m:t>7)(</m:t>
                          </m:r>
                          <m:r>
                            <a:rPr lang="en-US" sz="1600" i="1" smtClean="0">
                              <a:latin typeface="Cambria Math" panose="02040503050406030204" pitchFamily="18" charset="0"/>
                            </a:rPr>
                            <m:t>5</m:t>
                          </m:r>
                          <m:r>
                            <a:rPr lang="en-US" sz="1600" b="0" i="1" smtClean="0">
                              <a:latin typeface="Cambria Math" panose="02040503050406030204" pitchFamily="18" charset="0"/>
                            </a:rPr>
                            <m:t>11)</m:t>
                          </m:r>
                        </m:num>
                        <m:den>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[(7)</m:t>
                              </m:r>
                              <m:d>
                                <m:dPr>
                                  <m:ctrlPr>
                                    <a:rPr lang="en-US" sz="1600" b="0" i="1" smtClean="0">
                                      <a:latin typeface="Cambria Math" panose="02040503050406030204" pitchFamily="18" charset="0"/>
                                    </a:rPr>
                                  </m:ctrlPr>
                                </m:dPr>
                                <m:e>
                                  <m:r>
                                    <a:rPr lang="en-US" sz="1600" i="1" smtClean="0">
                                      <a:latin typeface="Cambria Math" panose="02040503050406030204" pitchFamily="18" charset="0"/>
                                    </a:rPr>
                                    <m:t>5</m:t>
                                  </m:r>
                                  <m:r>
                                    <a:rPr lang="en-US" sz="1600" b="0" i="1" smtClean="0">
                                      <a:latin typeface="Cambria Math" panose="02040503050406030204" pitchFamily="18" charset="0"/>
                                    </a:rPr>
                                    <m:t>79</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57</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][7(</m:t>
                              </m:r>
                              <m:r>
                                <a:rPr lang="en-US" sz="1600" i="1" smtClean="0">
                                  <a:latin typeface="Cambria Math" panose="02040503050406030204" pitchFamily="18" charset="0"/>
                                </a:rPr>
                                <m:t>3</m:t>
                              </m:r>
                              <m:r>
                                <a:rPr lang="en-US" sz="1600" b="0" i="1" smtClean="0">
                                  <a:latin typeface="Cambria Math" panose="02040503050406030204" pitchFamily="18" charset="0"/>
                                </a:rPr>
                                <m:t>8,993)−</m:t>
                              </m:r>
                              <m:d>
                                <m:dPr>
                                  <m:ctrlPr>
                                    <a:rPr lang="en-US" sz="1600" b="0" i="1" smtClean="0">
                                      <a:latin typeface="Cambria Math" panose="02040503050406030204" pitchFamily="18" charset="0"/>
                                    </a:rPr>
                                  </m:ctrlPr>
                                </m:dPr>
                                <m:e>
                                  <m:r>
                                    <a:rPr lang="en-US" sz="1600" i="1" smtClean="0">
                                      <a:latin typeface="Cambria Math" panose="02040503050406030204" pitchFamily="18" charset="0"/>
                                    </a:rPr>
                                    <m:t>5</m:t>
                                  </m:r>
                                  <m:r>
                                    <a:rPr lang="en-US" sz="1600" b="0" i="1" smtClean="0">
                                      <a:latin typeface="Cambria Math" panose="02040503050406030204" pitchFamily="18" charset="0"/>
                                    </a:rPr>
                                    <m:t>11</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e>
                          </m:rad>
                        </m:den>
                      </m:f>
                      <m:r>
                        <a:rPr lang="en-US" sz="1600" b="0" i="1" smtClean="0">
                          <a:latin typeface="Cambria Math" panose="02040503050406030204" pitchFamily="18" charset="0"/>
                        </a:rPr>
                        <m:t>=−0.944</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6230883" y="4092371"/>
                <a:ext cx="4857484" cy="5811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95999" y="4714791"/>
                <a:ext cx="5588127" cy="446532"/>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d>
                        <m:r>
                          <a:rPr lang="en-US" i="1" baseline="3000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511</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−(57)(3745)</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m:t>
                            </m:r>
                          </m:e>
                        </m:d>
                        <m:r>
                          <a:rPr lang="en-US" b="0" i="1" baseline="30000"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=102.493</m:t>
                    </m:r>
                  </m:oMath>
                </a14:m>
                <a:r>
                  <a:rPr lang="en-US" dirty="0">
                    <a:latin typeface="Cambria Math" panose="02040503050406030204" pitchFamily="18" charset="0"/>
                    <a:ea typeface="Cambria Math" panose="02040503050406030204" pitchFamily="18" charset="0"/>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6095999" y="4714791"/>
                <a:ext cx="5588127" cy="446532"/>
              </a:xfrm>
              <a:prstGeom prst="rect">
                <a:avLst/>
              </a:prstGeom>
              <a:blipFill>
                <a:blip r:embed="rId6"/>
                <a:stretch>
                  <a:fillRect l="-1091" t="-1351"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5998" y="5202741"/>
                <a:ext cx="5588127" cy="44653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𝑏</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d>
                        <m:r>
                          <a:rPr lang="en-US" i="1" baseline="3000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3745</m:t>
                            </m:r>
                          </m:e>
                        </m:d>
                        <m:r>
                          <a:rPr lang="en-US" b="0" i="1" smtClean="0">
                            <a:latin typeface="Cambria Math" panose="02040503050406030204" pitchFamily="18" charset="0"/>
                            <a:ea typeface="Cambria Math" panose="02040503050406030204" pitchFamily="18" charset="0"/>
                          </a:rPr>
                          <m:t>−(57)(3745)</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m:t>
                            </m:r>
                          </m:e>
                        </m:d>
                        <m:r>
                          <a:rPr lang="en-US" b="0" i="1" baseline="30000"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−3.622</m:t>
                    </m:r>
                  </m:oMath>
                </a14:m>
                <a:r>
                  <a:rPr lang="en-US" dirty="0">
                    <a:latin typeface="Cambria Math" panose="02040503050406030204" pitchFamily="18" charset="0"/>
                    <a:ea typeface="Cambria Math" panose="02040503050406030204" pitchFamily="18" charset="0"/>
                  </a:rPr>
                  <a:t> </a:t>
                </a:r>
              </a:p>
            </p:txBody>
          </p:sp>
        </mc:Choice>
        <mc:Fallback xmlns="">
          <p:sp>
            <p:nvSpPr>
              <p:cNvPr id="13" name="TextBox 12"/>
              <p:cNvSpPr txBox="1">
                <a:spLocks noRot="1" noChangeAspect="1" noMove="1" noResize="1" noEditPoints="1" noAdjustHandles="1" noChangeArrowheads="1" noChangeShapeType="1" noTextEdit="1"/>
              </p:cNvSpPr>
              <p:nvPr/>
            </p:nvSpPr>
            <p:spPr>
              <a:xfrm>
                <a:off x="6095998" y="5202741"/>
                <a:ext cx="5588127" cy="446532"/>
              </a:xfrm>
              <a:prstGeom prst="rect">
                <a:avLst/>
              </a:prstGeom>
              <a:blipFill>
                <a:blip r:embed="rId7"/>
                <a:stretch>
                  <a:fillRect l="-1527" t="-1351" b="-17568"/>
                </a:stretch>
              </a:blipFill>
            </p:spPr>
            <p:txBody>
              <a:bodyPr/>
              <a:lstStyle/>
              <a:p>
                <a:r>
                  <a:rPr lang="en-US">
                    <a:noFill/>
                  </a:rPr>
                  <a:t> </a:t>
                </a:r>
              </a:p>
            </p:txBody>
          </p:sp>
        </mc:Fallback>
      </mc:AlternateContent>
      <p:sp>
        <p:nvSpPr>
          <p:cNvPr id="2" name="Rectangle 1"/>
          <p:cNvSpPr/>
          <p:nvPr/>
        </p:nvSpPr>
        <p:spPr>
          <a:xfrm>
            <a:off x="5396039" y="5618187"/>
            <a:ext cx="4640629" cy="584775"/>
          </a:xfrm>
          <a:prstGeom prst="rect">
            <a:avLst/>
          </a:prstGeom>
        </p:spPr>
        <p:txBody>
          <a:bodyPr wrap="none">
            <a:spAutoFit/>
          </a:bodyPr>
          <a:lstStyle/>
          <a:p>
            <a:r>
              <a:rPr lang="en-GB" sz="1600" dirty="0"/>
              <a:t>Hence, the equation of the regression line y’=a + </a:t>
            </a:r>
            <a:r>
              <a:rPr lang="en-GB" sz="1600" dirty="0" err="1"/>
              <a:t>bx</a:t>
            </a:r>
            <a:r>
              <a:rPr lang="en-GB" sz="1600" dirty="0"/>
              <a:t> is</a:t>
            </a:r>
          </a:p>
          <a:p>
            <a:r>
              <a:rPr lang="en-GB" sz="1600" dirty="0"/>
              <a:t>		y’=102.493 – 3.622x </a:t>
            </a:r>
            <a:endParaRPr lang="en-US" sz="1600" dirty="0"/>
          </a:p>
        </p:txBody>
      </p:sp>
      <p:sp>
        <p:nvSpPr>
          <p:cNvPr id="3" name="Slide Number Placeholder 5">
            <a:extLst>
              <a:ext uri="{FF2B5EF4-FFF2-40B4-BE49-F238E27FC236}">
                <a16:creationId xmlns:a16="http://schemas.microsoft.com/office/drawing/2014/main" id="{0E2FFB8F-56A1-2AB6-762F-7CDBEE90C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21</a:t>
            </a:fld>
            <a:endParaRPr lang="en-US" dirty="0"/>
          </a:p>
        </p:txBody>
      </p:sp>
    </p:spTree>
    <p:extLst>
      <p:ext uri="{BB962C8B-B14F-4D97-AF65-F5344CB8AC3E}">
        <p14:creationId xmlns:p14="http://schemas.microsoft.com/office/powerpoint/2010/main" val="91192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Line Equation</a:t>
            </a:r>
          </a:p>
        </p:txBody>
      </p:sp>
      <p:grpSp>
        <p:nvGrpSpPr>
          <p:cNvPr id="21" name="Group 20"/>
          <p:cNvGrpSpPr/>
          <p:nvPr/>
        </p:nvGrpSpPr>
        <p:grpSpPr>
          <a:xfrm>
            <a:off x="6096000" y="793378"/>
            <a:ext cx="5753100" cy="4816005"/>
            <a:chOff x="6096000" y="793378"/>
            <a:chExt cx="5753100" cy="4816005"/>
          </a:xfrm>
        </p:grpSpPr>
        <p:sp>
          <p:nvSpPr>
            <p:cNvPr id="5" name="Rectangle 4"/>
            <p:cNvSpPr/>
            <p:nvPr/>
          </p:nvSpPr>
          <p:spPr>
            <a:xfrm>
              <a:off x="6096000" y="793378"/>
              <a:ext cx="5753100" cy="478715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a:solidFill>
                    <a:schemeClr val="tx1"/>
                  </a:solidFill>
                </a:rPr>
                <a:t>Regression Line for the Example:</a:t>
              </a:r>
              <a:endParaRPr lang="en-GB" dirty="0">
                <a:solidFill>
                  <a:schemeClr val="tx1"/>
                </a:solidFill>
              </a:endParaRPr>
            </a:p>
            <a:p>
              <a:pPr algn="just"/>
              <a:br>
                <a:rPr lang="en-GB" dirty="0">
                  <a:solidFill>
                    <a:schemeClr val="tx1"/>
                  </a:solidFill>
                </a:rPr>
              </a:b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6596062" y="1184049"/>
              <a:ext cx="4752975" cy="3943350"/>
            </a:xfrm>
            <a:prstGeom prst="rect">
              <a:avLst/>
            </a:prstGeom>
          </p:spPr>
        </p:pic>
        <p:sp>
          <p:nvSpPr>
            <p:cNvPr id="6" name="TextBox 5"/>
            <p:cNvSpPr txBox="1"/>
            <p:nvPr/>
          </p:nvSpPr>
          <p:spPr>
            <a:xfrm>
              <a:off x="6208728" y="1487349"/>
              <a:ext cx="497252" cy="338554"/>
            </a:xfrm>
            <a:prstGeom prst="rect">
              <a:avLst/>
            </a:prstGeom>
            <a:noFill/>
          </p:spPr>
          <p:txBody>
            <a:bodyPr wrap="none" rtlCol="0">
              <a:spAutoFit/>
            </a:bodyPr>
            <a:lstStyle/>
            <a:p>
              <a:r>
                <a:rPr lang="en-US" sz="1600" b="1" dirty="0"/>
                <a:t>100</a:t>
              </a:r>
            </a:p>
          </p:txBody>
        </p:sp>
        <p:sp>
          <p:nvSpPr>
            <p:cNvPr id="7" name="TextBox 6"/>
            <p:cNvSpPr txBox="1"/>
            <p:nvPr/>
          </p:nvSpPr>
          <p:spPr>
            <a:xfrm>
              <a:off x="6312924" y="1894114"/>
              <a:ext cx="393056" cy="338554"/>
            </a:xfrm>
            <a:prstGeom prst="rect">
              <a:avLst/>
            </a:prstGeom>
            <a:noFill/>
          </p:spPr>
          <p:txBody>
            <a:bodyPr wrap="none" rtlCol="0">
              <a:spAutoFit/>
            </a:bodyPr>
            <a:lstStyle/>
            <a:p>
              <a:r>
                <a:rPr lang="en-US" sz="1600" b="1" dirty="0"/>
                <a:t>90</a:t>
              </a:r>
            </a:p>
          </p:txBody>
        </p:sp>
        <p:sp>
          <p:nvSpPr>
            <p:cNvPr id="8" name="TextBox 7"/>
            <p:cNvSpPr txBox="1"/>
            <p:nvPr/>
          </p:nvSpPr>
          <p:spPr>
            <a:xfrm>
              <a:off x="6305420" y="2330150"/>
              <a:ext cx="393056" cy="338554"/>
            </a:xfrm>
            <a:prstGeom prst="rect">
              <a:avLst/>
            </a:prstGeom>
            <a:noFill/>
          </p:spPr>
          <p:txBody>
            <a:bodyPr wrap="none" rtlCol="0">
              <a:spAutoFit/>
            </a:bodyPr>
            <a:lstStyle/>
            <a:p>
              <a:r>
                <a:rPr lang="en-US" sz="1600" b="1" dirty="0"/>
                <a:t>80</a:t>
              </a:r>
            </a:p>
          </p:txBody>
        </p:sp>
        <p:sp>
          <p:nvSpPr>
            <p:cNvPr id="9" name="TextBox 8"/>
            <p:cNvSpPr txBox="1"/>
            <p:nvPr/>
          </p:nvSpPr>
          <p:spPr>
            <a:xfrm>
              <a:off x="6305420" y="2772403"/>
              <a:ext cx="393056" cy="338554"/>
            </a:xfrm>
            <a:prstGeom prst="rect">
              <a:avLst/>
            </a:prstGeom>
            <a:noFill/>
          </p:spPr>
          <p:txBody>
            <a:bodyPr wrap="none" rtlCol="0">
              <a:spAutoFit/>
            </a:bodyPr>
            <a:lstStyle/>
            <a:p>
              <a:r>
                <a:rPr lang="en-US" sz="1600" b="1" dirty="0"/>
                <a:t>70</a:t>
              </a:r>
            </a:p>
          </p:txBody>
        </p:sp>
        <p:sp>
          <p:nvSpPr>
            <p:cNvPr id="10" name="TextBox 9"/>
            <p:cNvSpPr txBox="1"/>
            <p:nvPr/>
          </p:nvSpPr>
          <p:spPr>
            <a:xfrm>
              <a:off x="6305420" y="3173857"/>
              <a:ext cx="393056" cy="338554"/>
            </a:xfrm>
            <a:prstGeom prst="rect">
              <a:avLst/>
            </a:prstGeom>
            <a:noFill/>
          </p:spPr>
          <p:txBody>
            <a:bodyPr wrap="none" rtlCol="0">
              <a:spAutoFit/>
            </a:bodyPr>
            <a:lstStyle/>
            <a:p>
              <a:r>
                <a:rPr lang="en-US" sz="1600" b="1" dirty="0"/>
                <a:t>60</a:t>
              </a:r>
            </a:p>
          </p:txBody>
        </p:sp>
        <p:sp>
          <p:nvSpPr>
            <p:cNvPr id="11" name="TextBox 10"/>
            <p:cNvSpPr txBox="1"/>
            <p:nvPr/>
          </p:nvSpPr>
          <p:spPr>
            <a:xfrm>
              <a:off x="6312924" y="3606791"/>
              <a:ext cx="393056" cy="338554"/>
            </a:xfrm>
            <a:prstGeom prst="rect">
              <a:avLst/>
            </a:prstGeom>
            <a:noFill/>
          </p:spPr>
          <p:txBody>
            <a:bodyPr wrap="none" rtlCol="0">
              <a:spAutoFit/>
            </a:bodyPr>
            <a:lstStyle/>
            <a:p>
              <a:r>
                <a:rPr lang="en-US" sz="1600" b="1" dirty="0"/>
                <a:t>50</a:t>
              </a:r>
            </a:p>
          </p:txBody>
        </p:sp>
        <p:sp>
          <p:nvSpPr>
            <p:cNvPr id="12" name="TextBox 11"/>
            <p:cNvSpPr txBox="1"/>
            <p:nvPr/>
          </p:nvSpPr>
          <p:spPr>
            <a:xfrm>
              <a:off x="6312924" y="4013556"/>
              <a:ext cx="393056" cy="338554"/>
            </a:xfrm>
            <a:prstGeom prst="rect">
              <a:avLst/>
            </a:prstGeom>
            <a:noFill/>
          </p:spPr>
          <p:txBody>
            <a:bodyPr wrap="none" rtlCol="0">
              <a:spAutoFit/>
            </a:bodyPr>
            <a:lstStyle/>
            <a:p>
              <a:r>
                <a:rPr lang="en-US" sz="1600" b="1" dirty="0"/>
                <a:t>40</a:t>
              </a:r>
            </a:p>
          </p:txBody>
        </p:sp>
        <p:sp>
          <p:nvSpPr>
            <p:cNvPr id="13" name="TextBox 12"/>
            <p:cNvSpPr txBox="1"/>
            <p:nvPr/>
          </p:nvSpPr>
          <p:spPr>
            <a:xfrm>
              <a:off x="6312924" y="4450498"/>
              <a:ext cx="393056" cy="338554"/>
            </a:xfrm>
            <a:prstGeom prst="rect">
              <a:avLst/>
            </a:prstGeom>
            <a:noFill/>
          </p:spPr>
          <p:txBody>
            <a:bodyPr wrap="none" rtlCol="0">
              <a:spAutoFit/>
            </a:bodyPr>
            <a:lstStyle/>
            <a:p>
              <a:r>
                <a:rPr lang="en-US" sz="1600" b="1" dirty="0"/>
                <a:t>30</a:t>
              </a:r>
            </a:p>
          </p:txBody>
        </p:sp>
        <p:sp>
          <p:nvSpPr>
            <p:cNvPr id="14" name="TextBox 13"/>
            <p:cNvSpPr txBox="1"/>
            <p:nvPr/>
          </p:nvSpPr>
          <p:spPr>
            <a:xfrm>
              <a:off x="6457354" y="4959471"/>
              <a:ext cx="288862" cy="338554"/>
            </a:xfrm>
            <a:prstGeom prst="rect">
              <a:avLst/>
            </a:prstGeom>
            <a:noFill/>
          </p:spPr>
          <p:txBody>
            <a:bodyPr wrap="none" rtlCol="0">
              <a:spAutoFit/>
            </a:bodyPr>
            <a:lstStyle/>
            <a:p>
              <a:r>
                <a:rPr lang="en-US" sz="1600" b="1" dirty="0"/>
                <a:t>0</a:t>
              </a:r>
            </a:p>
          </p:txBody>
        </p:sp>
        <p:sp>
          <p:nvSpPr>
            <p:cNvPr id="15" name="TextBox 14"/>
            <p:cNvSpPr txBox="1"/>
            <p:nvPr/>
          </p:nvSpPr>
          <p:spPr>
            <a:xfrm>
              <a:off x="7635057" y="5043435"/>
              <a:ext cx="288862" cy="338554"/>
            </a:xfrm>
            <a:prstGeom prst="rect">
              <a:avLst/>
            </a:prstGeom>
            <a:noFill/>
          </p:spPr>
          <p:txBody>
            <a:bodyPr wrap="none" rtlCol="0">
              <a:spAutoFit/>
            </a:bodyPr>
            <a:lstStyle/>
            <a:p>
              <a:r>
                <a:rPr lang="en-US" sz="1600" b="1" dirty="0"/>
                <a:t>5</a:t>
              </a:r>
            </a:p>
          </p:txBody>
        </p:sp>
        <p:sp>
          <p:nvSpPr>
            <p:cNvPr id="16" name="TextBox 15"/>
            <p:cNvSpPr txBox="1"/>
            <p:nvPr/>
          </p:nvSpPr>
          <p:spPr>
            <a:xfrm>
              <a:off x="8498320" y="5270829"/>
              <a:ext cx="1929311" cy="338554"/>
            </a:xfrm>
            <a:prstGeom prst="rect">
              <a:avLst/>
            </a:prstGeom>
            <a:noFill/>
          </p:spPr>
          <p:txBody>
            <a:bodyPr wrap="none" rtlCol="0">
              <a:spAutoFit/>
            </a:bodyPr>
            <a:lstStyle/>
            <a:p>
              <a:r>
                <a:rPr lang="en-US" sz="1600" b="1" dirty="0"/>
                <a:t>Number of absences</a:t>
              </a:r>
            </a:p>
          </p:txBody>
        </p:sp>
        <p:sp>
          <p:nvSpPr>
            <p:cNvPr id="17" name="TextBox 16"/>
            <p:cNvSpPr txBox="1"/>
            <p:nvPr/>
          </p:nvSpPr>
          <p:spPr>
            <a:xfrm>
              <a:off x="8654570" y="5056882"/>
              <a:ext cx="393056" cy="338554"/>
            </a:xfrm>
            <a:prstGeom prst="rect">
              <a:avLst/>
            </a:prstGeom>
            <a:noFill/>
          </p:spPr>
          <p:txBody>
            <a:bodyPr wrap="none" rtlCol="0">
              <a:spAutoFit/>
            </a:bodyPr>
            <a:lstStyle/>
            <a:p>
              <a:r>
                <a:rPr lang="en-US" sz="1600" b="1" dirty="0"/>
                <a:t>10</a:t>
              </a:r>
            </a:p>
          </p:txBody>
        </p:sp>
        <p:sp>
          <p:nvSpPr>
            <p:cNvPr id="18" name="TextBox 17"/>
            <p:cNvSpPr txBox="1"/>
            <p:nvPr/>
          </p:nvSpPr>
          <p:spPr>
            <a:xfrm>
              <a:off x="9751383" y="5043435"/>
              <a:ext cx="393056" cy="338554"/>
            </a:xfrm>
            <a:prstGeom prst="rect">
              <a:avLst/>
            </a:prstGeom>
            <a:noFill/>
          </p:spPr>
          <p:txBody>
            <a:bodyPr wrap="none" rtlCol="0">
              <a:spAutoFit/>
            </a:bodyPr>
            <a:lstStyle/>
            <a:p>
              <a:r>
                <a:rPr lang="en-US" sz="1600" b="1" dirty="0"/>
                <a:t>15</a:t>
              </a:r>
            </a:p>
          </p:txBody>
        </p:sp>
        <p:sp>
          <p:nvSpPr>
            <p:cNvPr id="19" name="TextBox 18"/>
            <p:cNvSpPr txBox="1"/>
            <p:nvPr/>
          </p:nvSpPr>
          <p:spPr>
            <a:xfrm rot="16200000">
              <a:off x="5706310" y="3030748"/>
              <a:ext cx="1117935" cy="338554"/>
            </a:xfrm>
            <a:prstGeom prst="rect">
              <a:avLst/>
            </a:prstGeom>
            <a:noFill/>
          </p:spPr>
          <p:txBody>
            <a:bodyPr wrap="none" rtlCol="0">
              <a:spAutoFit/>
            </a:bodyPr>
            <a:lstStyle/>
            <a:p>
              <a:r>
                <a:rPr lang="en-US" sz="1600" b="1" dirty="0"/>
                <a:t>Final grade</a:t>
              </a:r>
            </a:p>
          </p:txBody>
        </p:sp>
        <p:sp>
          <p:nvSpPr>
            <p:cNvPr id="20" name="TextBox 19"/>
            <p:cNvSpPr txBox="1"/>
            <p:nvPr/>
          </p:nvSpPr>
          <p:spPr>
            <a:xfrm>
              <a:off x="9270760" y="3090446"/>
              <a:ext cx="1885581" cy="338554"/>
            </a:xfrm>
            <a:prstGeom prst="rect">
              <a:avLst/>
            </a:prstGeom>
            <a:noFill/>
          </p:spPr>
          <p:txBody>
            <a:bodyPr wrap="none" rtlCol="0">
              <a:spAutoFit/>
            </a:bodyPr>
            <a:lstStyle/>
            <a:p>
              <a:r>
                <a:rPr lang="en-US" sz="1600" b="1" dirty="0"/>
                <a:t>y’=102.493 – 3.622x</a:t>
              </a:r>
            </a:p>
          </p:txBody>
        </p:sp>
      </p:grpSp>
      <p:sp>
        <p:nvSpPr>
          <p:cNvPr id="3" name="Slide Number Placeholder 5">
            <a:extLst>
              <a:ext uri="{FF2B5EF4-FFF2-40B4-BE49-F238E27FC236}">
                <a16:creationId xmlns:a16="http://schemas.microsoft.com/office/drawing/2014/main" id="{1BC6EDC4-F1ED-998D-A57E-F8C990104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22</a:t>
            </a:fld>
            <a:endParaRPr lang="en-US" dirty="0"/>
          </a:p>
        </p:txBody>
      </p:sp>
    </p:spTree>
    <p:extLst>
      <p:ext uri="{BB962C8B-B14F-4D97-AF65-F5344CB8AC3E}">
        <p14:creationId xmlns:p14="http://schemas.microsoft.com/office/powerpoint/2010/main" val="141862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6940"/>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Model</a:t>
            </a:r>
          </a:p>
        </p:txBody>
      </p:sp>
      <p:sp>
        <p:nvSpPr>
          <p:cNvPr id="7" name="Rectangle 6"/>
          <p:cNvSpPr/>
          <p:nvPr/>
        </p:nvSpPr>
        <p:spPr>
          <a:xfrm>
            <a:off x="6095999" y="908720"/>
            <a:ext cx="5753101" cy="374441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eaLnBrk="1" hangingPunct="1">
              <a:buFont typeface="Arial" panose="020B0604020202020204" pitchFamily="34" charset="0"/>
              <a:buChar char="•"/>
            </a:pPr>
            <a:r>
              <a:rPr lang="en-US" altLang="en-US" dirty="0">
                <a:solidFill>
                  <a:schemeClr val="tx1"/>
                </a:solidFill>
              </a:rPr>
              <a:t>The regression model is</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Data about x and y are obtained from a sample.</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From the sample of values of x and y, estimates b0 of β0 and b1 of β1 are obtained using the least squares or another method.</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The resulting estimate of the model is</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algn="just" eaLnBrk="1" hangingPunct="1">
              <a:buFont typeface="Arial" panose="020B0604020202020204" pitchFamily="34" charset="0"/>
              <a:buChar char="•"/>
            </a:pPr>
            <a:r>
              <a:rPr lang="en-US" altLang="en-US" dirty="0">
                <a:solidFill>
                  <a:schemeClr val="tx1"/>
                </a:solidFill>
              </a:rPr>
              <a:t>The symbol is termed “y hat” and refers to the predicted values of the dependent variable y that are associated with values of x, given the linear model. </a:t>
            </a:r>
          </a:p>
        </p:txBody>
      </p:sp>
      <p:graphicFrame>
        <p:nvGraphicFramePr>
          <p:cNvPr id="5" name="Object 6"/>
          <p:cNvGraphicFramePr>
            <a:graphicFrameLocks noChangeAspect="1"/>
          </p:cNvGraphicFramePr>
          <p:nvPr/>
        </p:nvGraphicFramePr>
        <p:xfrm>
          <a:off x="8832304" y="908720"/>
          <a:ext cx="2000250" cy="455612"/>
        </p:xfrm>
        <a:graphic>
          <a:graphicData uri="http://schemas.openxmlformats.org/presentationml/2006/ole">
            <mc:AlternateContent xmlns:mc="http://schemas.openxmlformats.org/markup-compatibility/2006">
              <mc:Choice xmlns:v="urn:schemas-microsoft-com:vml" Requires="v">
                <p:oleObj name="Equation" r:id="rId2" imgW="1002865" imgH="228501" progId="Equation.3">
                  <p:embed/>
                </p:oleObj>
              </mc:Choice>
              <mc:Fallback>
                <p:oleObj name="Equation" r:id="rId2" imgW="1002865" imgH="228501" progId="Equation.3">
                  <p:embed/>
                  <p:pic>
                    <p:nvPicPr>
                      <p:cNvPr id="5"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304" y="908720"/>
                        <a:ext cx="200025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10131281" y="3072950"/>
          <a:ext cx="1402545" cy="500066"/>
        </p:xfrm>
        <a:graphic>
          <a:graphicData uri="http://schemas.openxmlformats.org/presentationml/2006/ole">
            <mc:AlternateContent xmlns:mc="http://schemas.openxmlformats.org/markup-compatibility/2006">
              <mc:Choice xmlns:v="urn:schemas-microsoft-com:vml" Requires="v">
                <p:oleObj name="Equation" r:id="rId4" imgW="723586" imgH="228501" progId="Equation.3">
                  <p:embed/>
                </p:oleObj>
              </mc:Choice>
              <mc:Fallback>
                <p:oleObj name="Equation" r:id="rId4" imgW="723586" imgH="228501"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1281" y="3072950"/>
                        <a:ext cx="1402545"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5">
            <a:extLst>
              <a:ext uri="{FF2B5EF4-FFF2-40B4-BE49-F238E27FC236}">
                <a16:creationId xmlns:a16="http://schemas.microsoft.com/office/drawing/2014/main" id="{AAA89DCC-4AD9-557C-81B2-8CC3DC5F8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23</a:t>
            </a:fld>
            <a:endParaRPr lang="en-US" dirty="0"/>
          </a:p>
        </p:txBody>
      </p:sp>
    </p:spTree>
    <p:extLst>
      <p:ext uri="{BB962C8B-B14F-4D97-AF65-F5344CB8AC3E}">
        <p14:creationId xmlns:p14="http://schemas.microsoft.com/office/powerpoint/2010/main" val="306979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6370"/>
            <a:ext cx="5748820" cy="584775"/>
          </a:xfrm>
          <a:prstGeom prst="rect">
            <a:avLst/>
          </a:prstGeom>
          <a:solidFill>
            <a:schemeClr val="lt1"/>
          </a:solidFill>
        </p:spPr>
        <p:txBody>
          <a:bodyPr wrap="square" rtlCol="0">
            <a:spAutoFit/>
          </a:bodyPr>
          <a:lstStyle/>
          <a:p>
            <a:pPr algn="ctr"/>
            <a:r>
              <a:rPr lang="en-US" sz="3200" b="1" dirty="0">
                <a:latin typeface="Calibri (Headings)"/>
              </a:rPr>
              <a:t>Multiple Regression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32630047-3A4F-58FD-9116-BA80E1A10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24</a:t>
            </a:fld>
            <a:endParaRPr lang="en-US" dirty="0"/>
          </a:p>
        </p:txBody>
      </p:sp>
    </p:spTree>
    <p:extLst>
      <p:ext uri="{BB962C8B-B14F-4D97-AF65-F5344CB8AC3E}">
        <p14:creationId xmlns:p14="http://schemas.microsoft.com/office/powerpoint/2010/main" val="347264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6"/>
            <a:ext cx="5753100" cy="248770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a:solidFill>
                  <a:schemeClr val="tx1"/>
                </a:solidFill>
              </a:rPr>
              <a:t>Multiple Regression</a:t>
            </a:r>
          </a:p>
          <a:p>
            <a:pPr algn="just"/>
            <a:endParaRPr lang="en-GB" b="1" dirty="0">
              <a:solidFill>
                <a:schemeClr val="tx1"/>
              </a:solidFill>
            </a:endParaRPr>
          </a:p>
          <a:p>
            <a:pPr algn="just"/>
            <a:r>
              <a:rPr lang="en-GB" dirty="0">
                <a:solidFill>
                  <a:schemeClr val="tx1"/>
                </a:solidFill>
              </a:rPr>
              <a:t>In </a:t>
            </a:r>
            <a:r>
              <a:rPr lang="en-GB" b="1" dirty="0">
                <a:solidFill>
                  <a:schemeClr val="tx1"/>
                </a:solidFill>
              </a:rPr>
              <a:t>multiple regression, </a:t>
            </a:r>
            <a:r>
              <a:rPr lang="en-GB" dirty="0">
                <a:solidFill>
                  <a:schemeClr val="tx1"/>
                </a:solidFill>
              </a:rPr>
              <a:t>there are several independent variables and one dependent variable, and the equation is</a:t>
            </a:r>
          </a:p>
          <a:p>
            <a:pPr algn="just"/>
            <a:endParaRPr lang="en-GB" dirty="0">
              <a:solidFill>
                <a:schemeClr val="tx1"/>
              </a:solidFill>
            </a:endParaRPr>
          </a:p>
          <a:p>
            <a:pPr algn="ctr"/>
            <a:r>
              <a:rPr lang="en-GB" sz="2400" dirty="0">
                <a:solidFill>
                  <a:schemeClr val="tx1"/>
                </a:solidFill>
              </a:rPr>
              <a:t>y’ = a + b</a:t>
            </a:r>
            <a:r>
              <a:rPr lang="en-GB" sz="2400" baseline="-25000" dirty="0">
                <a:solidFill>
                  <a:schemeClr val="tx1"/>
                </a:solidFill>
              </a:rPr>
              <a:t>1</a:t>
            </a:r>
            <a:r>
              <a:rPr lang="en-GB" sz="2400" i="1" dirty="0">
                <a:solidFill>
                  <a:schemeClr val="tx1"/>
                </a:solidFill>
              </a:rPr>
              <a:t>x</a:t>
            </a:r>
            <a:r>
              <a:rPr lang="en-GB" sz="2400" baseline="-25000" dirty="0">
                <a:solidFill>
                  <a:schemeClr val="tx1"/>
                </a:solidFill>
              </a:rPr>
              <a:t>1</a:t>
            </a:r>
            <a:r>
              <a:rPr lang="en-GB" sz="2400" dirty="0">
                <a:solidFill>
                  <a:schemeClr val="tx1"/>
                </a:solidFill>
              </a:rPr>
              <a:t> + b</a:t>
            </a:r>
            <a:r>
              <a:rPr lang="en-GB" sz="2400" baseline="-25000" dirty="0">
                <a:solidFill>
                  <a:schemeClr val="tx1"/>
                </a:solidFill>
              </a:rPr>
              <a:t>2</a:t>
            </a:r>
            <a:r>
              <a:rPr lang="en-GB" sz="2400" i="1" dirty="0">
                <a:solidFill>
                  <a:schemeClr val="tx1"/>
                </a:solidFill>
              </a:rPr>
              <a:t>x</a:t>
            </a:r>
            <a:r>
              <a:rPr lang="en-GB" sz="2400" baseline="-25000" dirty="0">
                <a:solidFill>
                  <a:schemeClr val="tx1"/>
                </a:solidFill>
              </a:rPr>
              <a:t>2</a:t>
            </a:r>
            <a:r>
              <a:rPr lang="en-GB" sz="2400" dirty="0">
                <a:solidFill>
                  <a:schemeClr val="tx1"/>
                </a:solidFill>
              </a:rPr>
              <a:t> + • • • + b</a:t>
            </a:r>
            <a:r>
              <a:rPr lang="en-GB" sz="2400" baseline="-25000" dirty="0">
                <a:solidFill>
                  <a:schemeClr val="tx1"/>
                </a:solidFill>
              </a:rPr>
              <a:t>k</a:t>
            </a:r>
            <a:r>
              <a:rPr lang="en-GB" sz="2400" i="1" dirty="0">
                <a:solidFill>
                  <a:schemeClr val="tx1"/>
                </a:solidFill>
              </a:rPr>
              <a:t>x</a:t>
            </a:r>
            <a:r>
              <a:rPr lang="en-GB" sz="2400" baseline="-25000" dirty="0">
                <a:solidFill>
                  <a:schemeClr val="tx1"/>
                </a:solidFill>
              </a:rPr>
              <a:t>k</a:t>
            </a:r>
            <a:endParaRPr lang="en-GB" sz="2400" dirty="0">
              <a:solidFill>
                <a:schemeClr val="tx1"/>
              </a:solidFill>
            </a:endParaRPr>
          </a:p>
          <a:p>
            <a:br>
              <a:rPr lang="en-GB" i="1" dirty="0">
                <a:solidFill>
                  <a:schemeClr val="tx1"/>
                </a:solidFill>
              </a:rPr>
            </a:br>
            <a:r>
              <a:rPr lang="en-GB" dirty="0">
                <a:solidFill>
                  <a:schemeClr val="tx1"/>
                </a:solidFill>
              </a:rPr>
              <a:t>where </a:t>
            </a:r>
            <a:r>
              <a:rPr lang="en-GB" i="1" dirty="0">
                <a:solidFill>
                  <a:schemeClr val="tx1"/>
                </a:solidFill>
              </a:rPr>
              <a:t>x</a:t>
            </a:r>
            <a:r>
              <a:rPr lang="en-GB" baseline="-25000" dirty="0">
                <a:solidFill>
                  <a:schemeClr val="tx1"/>
                </a:solidFill>
              </a:rPr>
              <a:t>1 </a:t>
            </a:r>
            <a:r>
              <a:rPr lang="en-GB" i="1" dirty="0">
                <a:solidFill>
                  <a:schemeClr val="tx1"/>
                </a:solidFill>
              </a:rPr>
              <a:t>, x</a:t>
            </a:r>
            <a:r>
              <a:rPr lang="en-GB" baseline="-25000" dirty="0">
                <a:solidFill>
                  <a:schemeClr val="tx1"/>
                </a:solidFill>
              </a:rPr>
              <a:t>2  </a:t>
            </a:r>
            <a:r>
              <a:rPr lang="en-GB" i="1" dirty="0">
                <a:solidFill>
                  <a:schemeClr val="tx1"/>
                </a:solidFill>
              </a:rPr>
              <a:t>, … , x</a:t>
            </a:r>
            <a:r>
              <a:rPr lang="en-GB" baseline="-25000" dirty="0">
                <a:solidFill>
                  <a:schemeClr val="tx1"/>
                </a:solidFill>
              </a:rPr>
              <a:t>k </a:t>
            </a:r>
            <a:r>
              <a:rPr lang="en-GB" i="1" dirty="0">
                <a:solidFill>
                  <a:schemeClr val="tx1"/>
                </a:solidFill>
              </a:rPr>
              <a:t> </a:t>
            </a:r>
            <a:r>
              <a:rPr lang="en-GB" dirty="0">
                <a:solidFill>
                  <a:schemeClr val="tx1"/>
                </a:solidFill>
              </a:rPr>
              <a:t>are the independent variables.</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Multiple Regression</a:t>
            </a:r>
          </a:p>
        </p:txBody>
      </p:sp>
      <p:sp>
        <p:nvSpPr>
          <p:cNvPr id="2" name="Slide Number Placeholder 5">
            <a:extLst>
              <a:ext uri="{FF2B5EF4-FFF2-40B4-BE49-F238E27FC236}">
                <a16:creationId xmlns:a16="http://schemas.microsoft.com/office/drawing/2014/main" id="{6D6C06F4-AB88-8EA3-C142-3E06C2D54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25</a:t>
            </a:fld>
            <a:endParaRPr lang="en-US" dirty="0"/>
          </a:p>
        </p:txBody>
      </p:sp>
    </p:spTree>
    <p:extLst>
      <p:ext uri="{BB962C8B-B14F-4D97-AF65-F5344CB8AC3E}">
        <p14:creationId xmlns:p14="http://schemas.microsoft.com/office/powerpoint/2010/main" val="3826483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Bivariate &amp; Multivariate Models</a:t>
            </a:r>
          </a:p>
        </p:txBody>
      </p:sp>
      <p:grpSp>
        <p:nvGrpSpPr>
          <p:cNvPr id="51" name="Group 50"/>
          <p:cNvGrpSpPr/>
          <p:nvPr/>
        </p:nvGrpSpPr>
        <p:grpSpPr>
          <a:xfrm>
            <a:off x="6055659" y="1351811"/>
            <a:ext cx="5897332" cy="4021405"/>
            <a:chOff x="6055659" y="1440405"/>
            <a:chExt cx="5897332" cy="4021405"/>
          </a:xfrm>
        </p:grpSpPr>
        <p:sp>
          <p:nvSpPr>
            <p:cNvPr id="19" name="TextBox 18"/>
            <p:cNvSpPr txBox="1"/>
            <p:nvPr/>
          </p:nvSpPr>
          <p:spPr>
            <a:xfrm>
              <a:off x="6151857" y="1440405"/>
              <a:ext cx="5801134" cy="369332"/>
            </a:xfrm>
            <a:prstGeom prst="rect">
              <a:avLst/>
            </a:prstGeom>
            <a:noFill/>
          </p:spPr>
          <p:txBody>
            <a:bodyPr wrap="square" rtlCol="0">
              <a:spAutoFit/>
            </a:bodyPr>
            <a:lstStyle/>
            <a:p>
              <a:r>
                <a:rPr lang="en-US" dirty="0">
                  <a:latin typeface="+mn-lt"/>
                </a:rPr>
                <a:t>(Education)    x                                         y       (Income)</a:t>
              </a:r>
            </a:p>
          </p:txBody>
        </p:sp>
        <p:sp>
          <p:nvSpPr>
            <p:cNvPr id="20" name="TextBox 19"/>
            <p:cNvSpPr txBox="1"/>
            <p:nvPr/>
          </p:nvSpPr>
          <p:spPr>
            <a:xfrm>
              <a:off x="6151857" y="2648359"/>
              <a:ext cx="5801134" cy="2031325"/>
            </a:xfrm>
            <a:prstGeom prst="rect">
              <a:avLst/>
            </a:prstGeom>
            <a:noFill/>
          </p:spPr>
          <p:txBody>
            <a:bodyPr wrap="square" rtlCol="0">
              <a:spAutoFit/>
            </a:bodyPr>
            <a:lstStyle/>
            <a:p>
              <a:r>
                <a:rPr lang="en-US" dirty="0">
                  <a:latin typeface="+mn-lt"/>
                </a:rPr>
                <a:t>(Education)</a:t>
              </a:r>
            </a:p>
            <a:p>
              <a:r>
                <a:rPr lang="en-US" dirty="0">
                  <a:latin typeface="+mn-lt"/>
                </a:rPr>
                <a:t>       </a:t>
              </a:r>
            </a:p>
            <a:p>
              <a:r>
                <a:rPr lang="en-US">
                  <a:latin typeface="+mn-lt"/>
                </a:rPr>
                <a:t>(Gender)</a:t>
              </a:r>
              <a:endParaRPr lang="en-US" dirty="0">
                <a:latin typeface="+mn-lt"/>
              </a:endParaRPr>
            </a:p>
            <a:p>
              <a:endParaRPr lang="en-US" dirty="0">
                <a:latin typeface="+mn-lt"/>
              </a:endParaRPr>
            </a:p>
            <a:p>
              <a:r>
                <a:rPr lang="en-US" dirty="0">
                  <a:latin typeface="+mn-lt"/>
                </a:rPr>
                <a:t>(Experience)</a:t>
              </a:r>
            </a:p>
            <a:p>
              <a:endParaRPr lang="en-US" dirty="0">
                <a:latin typeface="+mn-lt"/>
              </a:endParaRPr>
            </a:p>
            <a:p>
              <a:r>
                <a:rPr lang="en-US" dirty="0">
                  <a:latin typeface="+mn-lt"/>
                </a:rPr>
                <a:t>(Age)</a:t>
              </a:r>
            </a:p>
          </p:txBody>
        </p:sp>
        <p:sp>
          <p:nvSpPr>
            <p:cNvPr id="21" name="Rectangle 20"/>
            <p:cNvSpPr/>
            <p:nvPr/>
          </p:nvSpPr>
          <p:spPr>
            <a:xfrm>
              <a:off x="7584665" y="2669953"/>
              <a:ext cx="397866" cy="369332"/>
            </a:xfrm>
            <a:prstGeom prst="rect">
              <a:avLst/>
            </a:prstGeom>
          </p:spPr>
          <p:txBody>
            <a:bodyPr wrap="none">
              <a:spAutoFit/>
            </a:bodyPr>
            <a:lstStyle/>
            <a:p>
              <a:r>
                <a:rPr lang="en-US" b="1" dirty="0"/>
                <a:t>x</a:t>
              </a:r>
              <a:r>
                <a:rPr lang="en-US" b="1" baseline="-25000" dirty="0"/>
                <a:t>1</a:t>
              </a:r>
              <a:endParaRPr lang="en-US" b="1" dirty="0"/>
            </a:p>
          </p:txBody>
        </p:sp>
        <p:sp>
          <p:nvSpPr>
            <p:cNvPr id="22" name="TextBox 21"/>
            <p:cNvSpPr txBox="1"/>
            <p:nvPr/>
          </p:nvSpPr>
          <p:spPr>
            <a:xfrm>
              <a:off x="7733509" y="2349748"/>
              <a:ext cx="3734484" cy="338554"/>
            </a:xfrm>
            <a:prstGeom prst="rect">
              <a:avLst/>
            </a:prstGeom>
            <a:noFill/>
          </p:spPr>
          <p:txBody>
            <a:bodyPr wrap="none" rtlCol="0">
              <a:spAutoFit/>
            </a:bodyPr>
            <a:lstStyle/>
            <a:p>
              <a:r>
                <a:rPr lang="en-US" sz="1600" b="1" dirty="0">
                  <a:latin typeface="+mn-lt"/>
                </a:rPr>
                <a:t>Multivariate or multiple regression model</a:t>
              </a:r>
            </a:p>
          </p:txBody>
        </p:sp>
        <p:sp>
          <p:nvSpPr>
            <p:cNvPr id="23" name="Rectangle 22"/>
            <p:cNvSpPr/>
            <p:nvPr/>
          </p:nvSpPr>
          <p:spPr>
            <a:xfrm>
              <a:off x="7584665" y="3231427"/>
              <a:ext cx="397866" cy="369332"/>
            </a:xfrm>
            <a:prstGeom prst="rect">
              <a:avLst/>
            </a:prstGeom>
          </p:spPr>
          <p:txBody>
            <a:bodyPr wrap="none">
              <a:spAutoFit/>
            </a:bodyPr>
            <a:lstStyle/>
            <a:p>
              <a:r>
                <a:rPr lang="en-US" b="1" dirty="0"/>
                <a:t>x</a:t>
              </a:r>
              <a:r>
                <a:rPr lang="en-US" b="1" baseline="-25000" dirty="0"/>
                <a:t>2</a:t>
              </a:r>
              <a:endParaRPr lang="en-US" b="1" dirty="0"/>
            </a:p>
          </p:txBody>
        </p:sp>
        <p:sp>
          <p:nvSpPr>
            <p:cNvPr id="24" name="Rectangle 23"/>
            <p:cNvSpPr/>
            <p:nvPr/>
          </p:nvSpPr>
          <p:spPr>
            <a:xfrm>
              <a:off x="7584665" y="3831357"/>
              <a:ext cx="397866" cy="369332"/>
            </a:xfrm>
            <a:prstGeom prst="rect">
              <a:avLst/>
            </a:prstGeom>
          </p:spPr>
          <p:txBody>
            <a:bodyPr wrap="none">
              <a:spAutoFit/>
            </a:bodyPr>
            <a:lstStyle/>
            <a:p>
              <a:r>
                <a:rPr lang="en-US" b="1" dirty="0"/>
                <a:t>x</a:t>
              </a:r>
              <a:r>
                <a:rPr lang="en-US" b="1" baseline="-25000" dirty="0"/>
                <a:t>3</a:t>
              </a:r>
              <a:endParaRPr lang="en-US" b="1" dirty="0"/>
            </a:p>
          </p:txBody>
        </p:sp>
        <p:sp>
          <p:nvSpPr>
            <p:cNvPr id="25" name="Rectangle 24"/>
            <p:cNvSpPr/>
            <p:nvPr/>
          </p:nvSpPr>
          <p:spPr>
            <a:xfrm>
              <a:off x="7584665" y="4286909"/>
              <a:ext cx="397866" cy="369332"/>
            </a:xfrm>
            <a:prstGeom prst="rect">
              <a:avLst/>
            </a:prstGeom>
          </p:spPr>
          <p:txBody>
            <a:bodyPr wrap="none">
              <a:spAutoFit/>
            </a:bodyPr>
            <a:lstStyle/>
            <a:p>
              <a:r>
                <a:rPr lang="en-US" b="1" dirty="0"/>
                <a:t>x</a:t>
              </a:r>
              <a:r>
                <a:rPr lang="en-US" b="1" baseline="-25000" dirty="0"/>
                <a:t>4</a:t>
              </a:r>
              <a:endParaRPr lang="en-US" b="1" dirty="0"/>
            </a:p>
          </p:txBody>
        </p:sp>
        <p:sp>
          <p:nvSpPr>
            <p:cNvPr id="26" name="Rectangle 25"/>
            <p:cNvSpPr/>
            <p:nvPr/>
          </p:nvSpPr>
          <p:spPr>
            <a:xfrm>
              <a:off x="10518138" y="3066799"/>
              <a:ext cx="356188" cy="461665"/>
            </a:xfrm>
            <a:prstGeom prst="rect">
              <a:avLst/>
            </a:prstGeom>
          </p:spPr>
          <p:txBody>
            <a:bodyPr wrap="none">
              <a:spAutoFit/>
            </a:bodyPr>
            <a:lstStyle/>
            <a:p>
              <a:r>
                <a:rPr lang="en-US" sz="2400" b="1" dirty="0"/>
                <a:t>y</a:t>
              </a:r>
            </a:p>
          </p:txBody>
        </p:sp>
        <p:cxnSp>
          <p:nvCxnSpPr>
            <p:cNvPr id="31" name="Straight Arrow Connector 30"/>
            <p:cNvCxnSpPr/>
            <p:nvPr/>
          </p:nvCxnSpPr>
          <p:spPr>
            <a:xfrm>
              <a:off x="7989474" y="2873990"/>
              <a:ext cx="2492071" cy="331729"/>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963295" y="3303437"/>
              <a:ext cx="2521721" cy="112116"/>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989474" y="3438613"/>
              <a:ext cx="2499014" cy="575086"/>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989474" y="3591013"/>
              <a:ext cx="2528664" cy="861069"/>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723027" y="3159132"/>
              <a:ext cx="1022716" cy="369332"/>
            </a:xfrm>
            <a:prstGeom prst="rect">
              <a:avLst/>
            </a:prstGeom>
            <a:noFill/>
          </p:spPr>
          <p:txBody>
            <a:bodyPr wrap="none" rtlCol="0">
              <a:spAutoFit/>
            </a:bodyPr>
            <a:lstStyle/>
            <a:p>
              <a:r>
                <a:rPr lang="en-US" dirty="0">
                  <a:latin typeface="+mn-lt"/>
                </a:rPr>
                <a:t>(Income)</a:t>
              </a:r>
            </a:p>
          </p:txBody>
        </p:sp>
        <p:cxnSp>
          <p:nvCxnSpPr>
            <p:cNvPr id="43" name="Straight Arrow Connector 42"/>
            <p:cNvCxnSpPr/>
            <p:nvPr/>
          </p:nvCxnSpPr>
          <p:spPr>
            <a:xfrm flipV="1">
              <a:off x="7783598" y="1638092"/>
              <a:ext cx="1912802" cy="0"/>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03155" y="4725616"/>
              <a:ext cx="3818161" cy="369332"/>
            </a:xfrm>
            <a:prstGeom prst="rect">
              <a:avLst/>
            </a:prstGeom>
            <a:noFill/>
          </p:spPr>
          <p:txBody>
            <a:bodyPr wrap="none" rtlCol="0">
              <a:spAutoFit/>
            </a:bodyPr>
            <a:lstStyle/>
            <a:p>
              <a:r>
                <a:rPr lang="en-US" b="1" dirty="0">
                  <a:latin typeface="+mn-lt"/>
                </a:rPr>
                <a:t>Model with simultaneous relationship</a:t>
              </a:r>
            </a:p>
          </p:txBody>
        </p:sp>
        <p:sp>
          <p:nvSpPr>
            <p:cNvPr id="47" name="TextBox 46"/>
            <p:cNvSpPr txBox="1"/>
            <p:nvPr/>
          </p:nvSpPr>
          <p:spPr>
            <a:xfrm>
              <a:off x="6055659" y="5085184"/>
              <a:ext cx="1562735" cy="369332"/>
            </a:xfrm>
            <a:prstGeom prst="rect">
              <a:avLst/>
            </a:prstGeom>
            <a:noFill/>
          </p:spPr>
          <p:txBody>
            <a:bodyPr wrap="none" rtlCol="0">
              <a:spAutoFit/>
            </a:bodyPr>
            <a:lstStyle/>
            <a:p>
              <a:r>
                <a:rPr lang="en-US" b="1" dirty="0">
                  <a:latin typeface="+mn-lt"/>
                </a:rPr>
                <a:t>Price of wheat</a:t>
              </a:r>
            </a:p>
          </p:txBody>
        </p:sp>
        <p:sp>
          <p:nvSpPr>
            <p:cNvPr id="48" name="TextBox 47"/>
            <p:cNvSpPr txBox="1"/>
            <p:nvPr/>
          </p:nvSpPr>
          <p:spPr>
            <a:xfrm>
              <a:off x="9044067" y="5092478"/>
              <a:ext cx="2893100" cy="369332"/>
            </a:xfrm>
            <a:prstGeom prst="rect">
              <a:avLst/>
            </a:prstGeom>
            <a:noFill/>
          </p:spPr>
          <p:txBody>
            <a:bodyPr wrap="none" rtlCol="0">
              <a:spAutoFit/>
            </a:bodyPr>
            <a:lstStyle/>
            <a:p>
              <a:r>
                <a:rPr lang="en-US" b="1" dirty="0">
                  <a:latin typeface="+mn-lt"/>
                </a:rPr>
                <a:t>Quantity of wheat produced</a:t>
              </a:r>
            </a:p>
          </p:txBody>
        </p:sp>
        <p:cxnSp>
          <p:nvCxnSpPr>
            <p:cNvPr id="49" name="Straight Arrow Connector 48"/>
            <p:cNvCxnSpPr/>
            <p:nvPr/>
          </p:nvCxnSpPr>
          <p:spPr>
            <a:xfrm flipV="1">
              <a:off x="7618394" y="5301208"/>
              <a:ext cx="1371600" cy="0"/>
            </a:xfrm>
            <a:prstGeom prst="straightConnector1">
              <a:avLst/>
            </a:prstGeom>
            <a:ln w="28575">
              <a:solidFill>
                <a:srgbClr val="55B48A"/>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6095998" y="842268"/>
            <a:ext cx="5753102" cy="4684474"/>
          </a:xfrm>
          <a:prstGeom prst="rect">
            <a:avLst/>
          </a:prstGeom>
          <a:noFill/>
          <a:ln w="28575">
            <a:solidFill>
              <a:srgbClr val="55B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714827" y="995196"/>
            <a:ext cx="3290453" cy="338554"/>
          </a:xfrm>
          <a:prstGeom prst="rect">
            <a:avLst/>
          </a:prstGeom>
          <a:noFill/>
        </p:spPr>
        <p:txBody>
          <a:bodyPr wrap="none" rtlCol="0">
            <a:spAutoFit/>
          </a:bodyPr>
          <a:lstStyle/>
          <a:p>
            <a:r>
              <a:rPr lang="en-US" sz="1600" b="1" dirty="0"/>
              <a:t>Bi</a:t>
            </a:r>
            <a:r>
              <a:rPr lang="en-US" sz="1600" b="1" dirty="0">
                <a:latin typeface="+mn-lt"/>
              </a:rPr>
              <a:t>variate or simple regression model</a:t>
            </a:r>
          </a:p>
        </p:txBody>
      </p:sp>
      <p:sp>
        <p:nvSpPr>
          <p:cNvPr id="2" name="Slide Number Placeholder 5">
            <a:extLst>
              <a:ext uri="{FF2B5EF4-FFF2-40B4-BE49-F238E27FC236}">
                <a16:creationId xmlns:a16="http://schemas.microsoft.com/office/drawing/2014/main" id="{AB188D56-981F-2484-3F55-DEA95D38D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26</a:t>
            </a:fld>
            <a:endParaRPr lang="en-US" dirty="0"/>
          </a:p>
        </p:txBody>
      </p:sp>
    </p:spTree>
    <p:extLst>
      <p:ext uri="{BB962C8B-B14F-4D97-AF65-F5344CB8AC3E}">
        <p14:creationId xmlns:p14="http://schemas.microsoft.com/office/powerpoint/2010/main" val="428719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51547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a:solidFill>
                  <a:schemeClr val="tx1"/>
                </a:solidFill>
              </a:rPr>
              <a:t>Example:</a:t>
            </a: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r>
              <a:rPr lang="en-GB" dirty="0">
                <a:solidFill>
                  <a:schemeClr val="tx1"/>
                </a:solidFill>
              </a:rPr>
              <a:t>The multiple regression equation obtained from the data is </a:t>
            </a:r>
          </a:p>
          <a:p>
            <a:pPr algn="just"/>
            <a:br>
              <a:rPr lang="en-GB" dirty="0">
                <a:solidFill>
                  <a:schemeClr val="tx1"/>
                </a:solidFill>
              </a:rPr>
            </a:br>
            <a:endParaRPr lang="en-GB" b="1" dirty="0">
              <a:solidFill>
                <a:schemeClr val="tx1"/>
              </a:solidFill>
            </a:endParaRPr>
          </a:p>
          <a:p>
            <a:r>
              <a:rPr lang="en-GB" dirty="0">
                <a:solidFill>
                  <a:schemeClr val="tx1"/>
                </a:solidFill>
              </a:rPr>
              <a:t>If GPA=3.0 and Age=25, then predicted State board score =</a:t>
            </a:r>
          </a:p>
          <a:p>
            <a:br>
              <a:rPr lang="en-GB" dirty="0">
                <a:solidFill>
                  <a:schemeClr val="tx1"/>
                </a:solidFill>
              </a:rPr>
            </a:br>
            <a:endParaRPr lang="en-GB" b="1" dirty="0">
              <a:solidFill>
                <a:schemeClr val="tx1"/>
              </a:solidFill>
            </a:endParaRPr>
          </a:p>
          <a:p>
            <a:pPr algn="just"/>
            <a:endParaRPr lang="en-GB" b="1" dirty="0">
              <a:solidFill>
                <a:schemeClr val="tx1"/>
              </a:solidFill>
            </a:endParaRPr>
          </a:p>
          <a:p>
            <a:pPr algn="just"/>
            <a:endParaRPr lang="en-GB" b="1" dirty="0">
              <a:solidFill>
                <a:schemeClr val="tx1"/>
              </a:solidFill>
            </a:endParaRPr>
          </a:p>
          <a:p>
            <a:pPr algn="just"/>
            <a:r>
              <a:rPr lang="en-GB" dirty="0">
                <a:solidFill>
                  <a:schemeClr val="tx1"/>
                </a:solidFill>
              </a:rPr>
              <a:t>So the predicted State board score is 581.</a:t>
            </a:r>
          </a:p>
          <a:p>
            <a:pPr algn="just"/>
            <a:endParaRPr lang="en-GB" b="1" dirty="0">
              <a:solidFill>
                <a:schemeClr val="tx1"/>
              </a:solidFill>
            </a:endParaRPr>
          </a:p>
          <a:p>
            <a:pPr algn="just"/>
            <a:endParaRPr lang="en-GB" b="1"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Multiple Regression</a:t>
            </a:r>
          </a:p>
        </p:txBody>
      </p:sp>
      <p:graphicFrame>
        <p:nvGraphicFramePr>
          <p:cNvPr id="7" name="Table 6"/>
          <p:cNvGraphicFramePr>
            <a:graphicFrameLocks noGrp="1"/>
          </p:cNvGraphicFramePr>
          <p:nvPr>
            <p:extLst>
              <p:ext uri="{D42A27DB-BD31-4B8C-83A1-F6EECF244321}">
                <p14:modId xmlns:p14="http://schemas.microsoft.com/office/powerpoint/2010/main" val="1120236053"/>
              </p:ext>
            </p:extLst>
          </p:nvPr>
        </p:nvGraphicFramePr>
        <p:xfrm>
          <a:off x="6768916" y="1363774"/>
          <a:ext cx="4617188" cy="2011680"/>
        </p:xfrm>
        <a:graphic>
          <a:graphicData uri="http://schemas.openxmlformats.org/drawingml/2006/table">
            <a:tbl>
              <a:tblPr firstRow="1" bandRow="1">
                <a:tableStyleId>{5940675A-B579-460E-94D1-54222C63F5DA}</a:tableStyleId>
              </a:tblPr>
              <a:tblGrid>
                <a:gridCol w="1008531">
                  <a:extLst>
                    <a:ext uri="{9D8B030D-6E8A-4147-A177-3AD203B41FA5}">
                      <a16:colId xmlns:a16="http://schemas.microsoft.com/office/drawing/2014/main" val="3893448409"/>
                    </a:ext>
                  </a:extLst>
                </a:gridCol>
                <a:gridCol w="891980">
                  <a:extLst>
                    <a:ext uri="{9D8B030D-6E8A-4147-A177-3AD203B41FA5}">
                      <a16:colId xmlns:a16="http://schemas.microsoft.com/office/drawing/2014/main" val="217980735"/>
                    </a:ext>
                  </a:extLst>
                </a:gridCol>
                <a:gridCol w="806824">
                  <a:extLst>
                    <a:ext uri="{9D8B030D-6E8A-4147-A177-3AD203B41FA5}">
                      <a16:colId xmlns:a16="http://schemas.microsoft.com/office/drawing/2014/main" val="3539298291"/>
                    </a:ext>
                  </a:extLst>
                </a:gridCol>
                <a:gridCol w="1909853">
                  <a:extLst>
                    <a:ext uri="{9D8B030D-6E8A-4147-A177-3AD203B41FA5}">
                      <a16:colId xmlns:a16="http://schemas.microsoft.com/office/drawing/2014/main" val="2378488593"/>
                    </a:ext>
                  </a:extLst>
                </a:gridCol>
              </a:tblGrid>
              <a:tr h="212996">
                <a:tc>
                  <a:txBody>
                    <a:bodyPr/>
                    <a:lstStyle/>
                    <a:p>
                      <a:pPr algn="ctr"/>
                      <a:r>
                        <a:rPr lang="en-US" sz="1600" b="1" dirty="0"/>
                        <a:t>Student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a:t>GPA</a:t>
                      </a:r>
                      <a:r>
                        <a:rPr lang="en-US" sz="1600" b="1" baseline="0" dirty="0"/>
                        <a:t> x</a:t>
                      </a:r>
                      <a:r>
                        <a:rPr lang="en-US" sz="1600" b="1" baseline="-25000" dirty="0"/>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a:t>Age x</a:t>
                      </a:r>
                      <a:r>
                        <a:rPr lang="en-US" sz="1600" b="1" baseline="-25000" dirty="0"/>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a:t>State board score y</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062356"/>
                  </a:ext>
                </a:extLst>
              </a:tr>
              <a:tr h="212996">
                <a:tc>
                  <a:txBody>
                    <a:bodyPr/>
                    <a:lstStyle/>
                    <a:p>
                      <a:pPr algn="ctr"/>
                      <a:r>
                        <a:rPr lang="en-US" sz="1600" dirty="0"/>
                        <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3.2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550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9102128"/>
                  </a:ext>
                </a:extLst>
              </a:tr>
              <a:tr h="212996">
                <a:tc>
                  <a:txBody>
                    <a:bodyPr/>
                    <a:lstStyle/>
                    <a:p>
                      <a:pPr algn="ctr"/>
                      <a:r>
                        <a:rPr lang="en-US" sz="1600" dirty="0"/>
                        <a:t>B</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570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010400"/>
                  </a:ext>
                </a:extLst>
              </a:tr>
              <a:tr h="212996">
                <a:tc>
                  <a:txBody>
                    <a:bodyPr/>
                    <a:lstStyle/>
                    <a:p>
                      <a:pPr algn="ctr"/>
                      <a:r>
                        <a:rPr lang="en-US" sz="1600" dirty="0"/>
                        <a:t>C</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525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353592"/>
                  </a:ext>
                </a:extLst>
              </a:tr>
              <a:tr h="212996">
                <a:tc>
                  <a:txBody>
                    <a:bodyPr/>
                    <a:lstStyle/>
                    <a:p>
                      <a:pPr algn="ctr"/>
                      <a:r>
                        <a:rPr lang="en-US" sz="1600" dirty="0"/>
                        <a:t>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3.4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670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44598"/>
                  </a:ext>
                </a:extLst>
              </a:tr>
              <a:tr h="212996">
                <a:tc>
                  <a:txBody>
                    <a:bodyPr/>
                    <a:lstStyle/>
                    <a:p>
                      <a:pPr algn="ctr"/>
                      <a:r>
                        <a:rPr lang="en-US" sz="1600" dirty="0"/>
                        <a:t>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a:t>490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8707527"/>
                  </a:ext>
                </a:extLst>
              </a:tr>
            </a:tbl>
          </a:graphicData>
        </a:graphic>
      </p:graphicFrame>
      <p:sp>
        <p:nvSpPr>
          <p:cNvPr id="8" name="Rectangle 7"/>
          <p:cNvSpPr/>
          <p:nvPr/>
        </p:nvSpPr>
        <p:spPr>
          <a:xfrm>
            <a:off x="7397791" y="3831482"/>
            <a:ext cx="3149517" cy="369332"/>
          </a:xfrm>
          <a:prstGeom prst="rect">
            <a:avLst/>
          </a:prstGeom>
        </p:spPr>
        <p:txBody>
          <a:bodyPr wrap="none">
            <a:spAutoFit/>
          </a:bodyPr>
          <a:lstStyle/>
          <a:p>
            <a:pPr algn="ctr"/>
            <a:r>
              <a:rPr lang="en-GB" b="1" dirty="0"/>
              <a:t>y’ = -44.81 + 87.64x</a:t>
            </a:r>
            <a:r>
              <a:rPr lang="en-GB" b="1" baseline="-25000" dirty="0"/>
              <a:t>1 </a:t>
            </a:r>
            <a:r>
              <a:rPr lang="en-GB" b="1" dirty="0"/>
              <a:t>+ 14.533x</a:t>
            </a:r>
            <a:r>
              <a:rPr lang="en-GB" b="1" baseline="-25000" dirty="0"/>
              <a:t>2</a:t>
            </a:r>
          </a:p>
        </p:txBody>
      </p:sp>
      <p:sp>
        <p:nvSpPr>
          <p:cNvPr id="9" name="Rectangle 8"/>
          <p:cNvSpPr/>
          <p:nvPr/>
        </p:nvSpPr>
        <p:spPr>
          <a:xfrm>
            <a:off x="7138330" y="4779075"/>
            <a:ext cx="3668440" cy="646331"/>
          </a:xfrm>
          <a:prstGeom prst="rect">
            <a:avLst/>
          </a:prstGeom>
        </p:spPr>
        <p:txBody>
          <a:bodyPr wrap="none">
            <a:spAutoFit/>
          </a:bodyPr>
          <a:lstStyle/>
          <a:p>
            <a:pPr algn="ctr"/>
            <a:r>
              <a:rPr lang="en-GB" b="1" dirty="0"/>
              <a:t>y’ = -44.81 + 87.64 (3.0)</a:t>
            </a:r>
            <a:r>
              <a:rPr lang="en-GB" b="1" baseline="-25000" dirty="0"/>
              <a:t> </a:t>
            </a:r>
            <a:r>
              <a:rPr lang="en-GB" b="1" dirty="0"/>
              <a:t>+ 14.533 (25)</a:t>
            </a:r>
          </a:p>
          <a:p>
            <a:r>
              <a:rPr lang="en-GB" dirty="0"/>
              <a:t>     </a:t>
            </a:r>
            <a:r>
              <a:rPr lang="en-GB" b="1" dirty="0"/>
              <a:t>= 581.44 or 581</a:t>
            </a:r>
          </a:p>
        </p:txBody>
      </p:sp>
      <p:sp>
        <p:nvSpPr>
          <p:cNvPr id="2" name="Slide Number Placeholder 5">
            <a:extLst>
              <a:ext uri="{FF2B5EF4-FFF2-40B4-BE49-F238E27FC236}">
                <a16:creationId xmlns:a16="http://schemas.microsoft.com/office/drawing/2014/main" id="{EC8301A4-A398-A594-6119-ECDAEFBED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27</a:t>
            </a:fld>
            <a:endParaRPr lang="en-US" dirty="0"/>
          </a:p>
        </p:txBody>
      </p:sp>
    </p:spTree>
    <p:extLst>
      <p:ext uri="{BB962C8B-B14F-4D97-AF65-F5344CB8AC3E}">
        <p14:creationId xmlns:p14="http://schemas.microsoft.com/office/powerpoint/2010/main" val="56075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a:latin typeface="Calibri (Headings)"/>
              </a:rPr>
              <a:t>First Order Linear Model</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70762382-A3C8-7236-7BA5-030A70DA5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28</a:t>
            </a:fld>
            <a:endParaRPr lang="en-US" dirty="0"/>
          </a:p>
        </p:txBody>
      </p:sp>
    </p:spTree>
    <p:extLst>
      <p:ext uri="{BB962C8B-B14F-4D97-AF65-F5344CB8AC3E}">
        <p14:creationId xmlns:p14="http://schemas.microsoft.com/office/powerpoint/2010/main" val="2381742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First Order Linear Model </a:t>
            </a:r>
          </a:p>
        </p:txBody>
      </p:sp>
      <p:sp>
        <p:nvSpPr>
          <p:cNvPr id="5" name="Rectangle 4"/>
          <p:cNvSpPr/>
          <p:nvPr/>
        </p:nvSpPr>
        <p:spPr>
          <a:xfrm>
            <a:off x="6096000" y="766482"/>
            <a:ext cx="5753100" cy="40782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dirty="0">
                <a:solidFill>
                  <a:sysClr val="windowText" lastClr="000000"/>
                </a:solidFill>
              </a:rPr>
              <a:t>Y = b</a:t>
            </a:r>
            <a:r>
              <a:rPr lang="en-US" baseline="-25000" dirty="0">
                <a:solidFill>
                  <a:sysClr val="windowText" lastClr="000000"/>
                </a:solidFill>
              </a:rPr>
              <a:t>0</a:t>
            </a:r>
            <a:r>
              <a:rPr lang="en-US" dirty="0">
                <a:solidFill>
                  <a:sysClr val="windowText" lastClr="000000"/>
                </a:solidFill>
              </a:rPr>
              <a:t> + b</a:t>
            </a:r>
            <a:r>
              <a:rPr lang="en-US" baseline="-25000" dirty="0">
                <a:solidFill>
                  <a:sysClr val="windowText" lastClr="000000"/>
                </a:solidFill>
              </a:rPr>
              <a:t>1</a:t>
            </a:r>
            <a:r>
              <a:rPr lang="en-US" dirty="0">
                <a:solidFill>
                  <a:sysClr val="windowText" lastClr="000000"/>
                </a:solidFill>
              </a:rPr>
              <a:t>X + </a:t>
            </a:r>
            <a:r>
              <a:rPr lang="el-GR" dirty="0">
                <a:solidFill>
                  <a:sysClr val="windowText" lastClr="000000"/>
                </a:solidFill>
              </a:rPr>
              <a:t>ε </a:t>
            </a:r>
            <a:endParaRPr lang="en-US" dirty="0">
              <a:solidFill>
                <a:sysClr val="windowText" lastClr="000000"/>
              </a:solidFill>
            </a:endParaRPr>
          </a:p>
          <a:p>
            <a:pPr marL="742950" lvl="1" indent="-285750" algn="just">
              <a:buFont typeface="Arial" panose="020B0604020202020204" pitchFamily="34" charset="0"/>
              <a:buChar char="•"/>
            </a:pPr>
            <a:r>
              <a:rPr lang="en-US" dirty="0">
                <a:solidFill>
                  <a:sysClr val="windowText" lastClr="000000"/>
                </a:solidFill>
              </a:rPr>
              <a:t>Y = dependent variable </a:t>
            </a:r>
          </a:p>
          <a:p>
            <a:pPr marL="742950" lvl="1" indent="-285750" algn="just">
              <a:buFont typeface="Arial" panose="020B0604020202020204" pitchFamily="34" charset="0"/>
              <a:buChar char="•"/>
            </a:pPr>
            <a:r>
              <a:rPr lang="en-US" dirty="0">
                <a:solidFill>
                  <a:sysClr val="windowText" lastClr="000000"/>
                </a:solidFill>
              </a:rPr>
              <a:t>X = independent variable </a:t>
            </a:r>
          </a:p>
          <a:p>
            <a:pPr marL="742950" lvl="1" indent="-285750" algn="just">
              <a:buFont typeface="Arial" panose="020B0604020202020204" pitchFamily="34" charset="0"/>
              <a:buChar char="•"/>
            </a:pPr>
            <a:r>
              <a:rPr lang="en-US" dirty="0">
                <a:solidFill>
                  <a:sysClr val="windowText" lastClr="000000"/>
                </a:solidFill>
              </a:rPr>
              <a:t>b</a:t>
            </a:r>
            <a:r>
              <a:rPr lang="en-US" baseline="-25000" dirty="0">
                <a:solidFill>
                  <a:sysClr val="windowText" lastClr="000000"/>
                </a:solidFill>
              </a:rPr>
              <a:t>0</a:t>
            </a:r>
            <a:r>
              <a:rPr lang="en-US" dirty="0">
                <a:solidFill>
                  <a:sysClr val="windowText" lastClr="000000"/>
                </a:solidFill>
              </a:rPr>
              <a:t> = y-intercept </a:t>
            </a:r>
          </a:p>
          <a:p>
            <a:pPr marL="742950" lvl="1" indent="-285750" algn="just">
              <a:buFont typeface="Arial" panose="020B0604020202020204" pitchFamily="34" charset="0"/>
              <a:buChar char="•"/>
            </a:pPr>
            <a:r>
              <a:rPr lang="en-US" dirty="0">
                <a:solidFill>
                  <a:sysClr val="windowText" lastClr="000000"/>
                </a:solidFill>
              </a:rPr>
              <a:t>b</a:t>
            </a:r>
            <a:r>
              <a:rPr lang="en-US" baseline="-25000" dirty="0">
                <a:solidFill>
                  <a:sysClr val="windowText" lastClr="000000"/>
                </a:solidFill>
              </a:rPr>
              <a:t>1</a:t>
            </a:r>
            <a:r>
              <a:rPr lang="en-US" dirty="0">
                <a:solidFill>
                  <a:sysClr val="windowText" lastClr="000000"/>
                </a:solidFill>
              </a:rPr>
              <a:t> = slope of the line </a:t>
            </a:r>
          </a:p>
          <a:p>
            <a:pPr marL="742950" lvl="1" indent="-285750" algn="just">
              <a:buFont typeface="Arial" panose="020B0604020202020204" pitchFamily="34" charset="0"/>
              <a:buChar char="•"/>
            </a:pPr>
            <a:r>
              <a:rPr lang="el-GR" dirty="0">
                <a:solidFill>
                  <a:sysClr val="windowText" lastClr="000000"/>
                </a:solidFill>
              </a:rPr>
              <a:t>ε =  </a:t>
            </a:r>
            <a:r>
              <a:rPr lang="en-US" dirty="0">
                <a:solidFill>
                  <a:sysClr val="windowText" lastClr="000000"/>
                </a:solidFill>
              </a:rPr>
              <a:t>error variable </a:t>
            </a:r>
          </a:p>
          <a:p>
            <a:pPr marL="285750" indent="-285750" algn="just">
              <a:buFont typeface="Arial" panose="020B0604020202020204" pitchFamily="34" charset="0"/>
              <a:buChar char="•"/>
            </a:pPr>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The quantity ε  is a random variable assumed to be normally distributed with E(ε) = 0 and V(ε) = σ</a:t>
            </a:r>
            <a:r>
              <a:rPr lang="en-US" baseline="30000" dirty="0">
                <a:solidFill>
                  <a:sysClr val="windowText" lastClr="000000"/>
                </a:solidFill>
              </a:rPr>
              <a:t>2</a:t>
            </a:r>
            <a:r>
              <a:rPr lang="en-US" dirty="0">
                <a:solidFill>
                  <a:sysClr val="windowText" lastClr="000000"/>
                </a:solidFill>
              </a:rPr>
              <a:t>.</a:t>
            </a:r>
          </a:p>
          <a:p>
            <a:pPr marL="285750" indent="-285750" algn="just">
              <a:buFont typeface="Arial" panose="020B0604020202020204" pitchFamily="34" charset="0"/>
              <a:buChar char="•"/>
            </a:pPr>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Without ε, any observed pair (X, Y) would fall exactly on the line Y = b</a:t>
            </a:r>
            <a:r>
              <a:rPr lang="en-US" baseline="-25000" dirty="0">
                <a:solidFill>
                  <a:sysClr val="windowText" lastClr="000000"/>
                </a:solidFill>
              </a:rPr>
              <a:t>0</a:t>
            </a:r>
            <a:r>
              <a:rPr lang="en-US" dirty="0">
                <a:solidFill>
                  <a:sysClr val="windowText" lastClr="000000"/>
                </a:solidFill>
              </a:rPr>
              <a:t> + b</a:t>
            </a:r>
            <a:r>
              <a:rPr lang="en-US" baseline="-25000" dirty="0">
                <a:solidFill>
                  <a:sysClr val="windowText" lastClr="000000"/>
                </a:solidFill>
              </a:rPr>
              <a:t>1</a:t>
            </a:r>
            <a:r>
              <a:rPr lang="en-US" dirty="0">
                <a:solidFill>
                  <a:sysClr val="windowText" lastClr="000000"/>
                </a:solidFill>
              </a:rPr>
              <a:t>X  called the true regression line.</a:t>
            </a:r>
          </a:p>
          <a:p>
            <a:pPr marL="285750" indent="-285750" algn="just">
              <a:buFont typeface="Arial" panose="020B0604020202020204" pitchFamily="34" charset="0"/>
              <a:buChar char="•"/>
            </a:pPr>
            <a:endParaRPr lang="en-US" dirty="0">
              <a:solidFill>
                <a:sysClr val="windowText" lastClr="000000"/>
              </a:solidFill>
            </a:endParaRPr>
          </a:p>
          <a:p>
            <a:pPr algn="just"/>
            <a:r>
              <a:rPr lang="en-US" b="1" dirty="0">
                <a:solidFill>
                  <a:sysClr val="windowText" lastClr="000000"/>
                </a:solidFill>
              </a:rPr>
              <a:t>Let us go for a practical demonstration…</a:t>
            </a:r>
            <a:r>
              <a:rPr lang="en-US" dirty="0">
                <a:solidFill>
                  <a:sysClr val="windowText" lastClr="000000"/>
                </a:solidFill>
              </a:rPr>
              <a:t> </a:t>
            </a:r>
          </a:p>
        </p:txBody>
      </p:sp>
      <p:sp>
        <p:nvSpPr>
          <p:cNvPr id="2" name="Slide Number Placeholder 5">
            <a:extLst>
              <a:ext uri="{FF2B5EF4-FFF2-40B4-BE49-F238E27FC236}">
                <a16:creationId xmlns:a16="http://schemas.microsoft.com/office/drawing/2014/main" id="{8EFA260B-07CB-CD22-912C-178D60317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29</a:t>
            </a:fld>
            <a:endParaRPr lang="en-US" dirty="0"/>
          </a:p>
        </p:txBody>
      </p:sp>
    </p:spTree>
    <p:extLst>
      <p:ext uri="{BB962C8B-B14F-4D97-AF65-F5344CB8AC3E}">
        <p14:creationId xmlns:p14="http://schemas.microsoft.com/office/powerpoint/2010/main" val="59798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64305" y="941295"/>
            <a:ext cx="5753100" cy="36441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dirty="0">
                <a:solidFill>
                  <a:schemeClr val="tx1"/>
                </a:solidFill>
              </a:rPr>
              <a:t>There are two types of relationships: </a:t>
            </a:r>
          </a:p>
          <a:p>
            <a:pPr marL="577850" lvl="1" indent="-285750" algn="just">
              <a:buFont typeface="Arial" panose="020B0604020202020204" pitchFamily="34" charset="0"/>
              <a:buChar char="•"/>
            </a:pPr>
            <a:r>
              <a:rPr lang="en-GB" i="1" dirty="0">
                <a:solidFill>
                  <a:schemeClr val="tx1"/>
                </a:solidFill>
              </a:rPr>
              <a:t>Simple relationship </a:t>
            </a:r>
            <a:r>
              <a:rPr lang="en-GB" dirty="0">
                <a:solidFill>
                  <a:schemeClr val="tx1"/>
                </a:solidFill>
              </a:rPr>
              <a:t>and </a:t>
            </a:r>
          </a:p>
          <a:p>
            <a:pPr marL="577850" lvl="1" indent="-285750" algn="just">
              <a:buFont typeface="Arial" panose="020B0604020202020204" pitchFamily="34" charset="0"/>
              <a:buChar char="•"/>
            </a:pPr>
            <a:r>
              <a:rPr lang="en-GB" i="1" dirty="0">
                <a:solidFill>
                  <a:schemeClr val="tx1"/>
                </a:solidFill>
              </a:rPr>
              <a:t>Multiple relationship</a:t>
            </a:r>
            <a:endParaRPr lang="en-GB" dirty="0">
              <a:solidFill>
                <a:schemeClr val="tx1"/>
              </a:solidFill>
            </a:endParaRPr>
          </a:p>
          <a:p>
            <a:pPr marL="742950" lvl="1" indent="-285750" algn="just">
              <a:buFont typeface="Arial" panose="020B0604020202020204" pitchFamily="34" charset="0"/>
              <a:buChar char="•"/>
            </a:pPr>
            <a:endParaRPr lang="en-GB" dirty="0">
              <a:solidFill>
                <a:schemeClr val="tx1"/>
              </a:solidFill>
            </a:endParaRPr>
          </a:p>
          <a:p>
            <a:pPr marL="285750" indent="-285750" algn="just">
              <a:buFont typeface="Wingdings" panose="05000000000000000000" pitchFamily="2" charset="2"/>
              <a:buChar char="Ø"/>
            </a:pPr>
            <a:r>
              <a:rPr lang="en-GB" dirty="0">
                <a:solidFill>
                  <a:schemeClr val="tx1"/>
                </a:solidFill>
              </a:rPr>
              <a:t>In a </a:t>
            </a:r>
            <a:r>
              <a:rPr lang="en-GB" b="1" dirty="0">
                <a:solidFill>
                  <a:schemeClr val="tx1"/>
                </a:solidFill>
              </a:rPr>
              <a:t>simple relationship, </a:t>
            </a:r>
            <a:r>
              <a:rPr lang="en-GB" dirty="0">
                <a:solidFill>
                  <a:schemeClr val="tx1"/>
                </a:solidFill>
              </a:rPr>
              <a:t>there are two variables—an </a:t>
            </a:r>
            <a:r>
              <a:rPr lang="en-GB" b="1" dirty="0">
                <a:solidFill>
                  <a:schemeClr val="tx1"/>
                </a:solidFill>
              </a:rPr>
              <a:t>independent variable, </a:t>
            </a:r>
            <a:r>
              <a:rPr lang="en-GB" dirty="0">
                <a:solidFill>
                  <a:schemeClr val="tx1"/>
                </a:solidFill>
              </a:rPr>
              <a:t>also called an explanatory variable or a predictor variable, and a </a:t>
            </a:r>
            <a:r>
              <a:rPr lang="en-GB" b="1" dirty="0">
                <a:solidFill>
                  <a:schemeClr val="tx1"/>
                </a:solidFill>
              </a:rPr>
              <a:t>dependent variable, </a:t>
            </a:r>
            <a:r>
              <a:rPr lang="en-GB" dirty="0">
                <a:solidFill>
                  <a:schemeClr val="tx1"/>
                </a:solidFill>
              </a:rPr>
              <a:t>also called a response variable.</a:t>
            </a:r>
          </a:p>
          <a:p>
            <a:pPr algn="just"/>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For example</a:t>
            </a:r>
            <a:r>
              <a:rPr lang="en-GB" dirty="0">
                <a:solidFill>
                  <a:schemeClr val="tx1"/>
                </a:solidFill>
              </a:rPr>
              <a:t>, a manager may wish to see whether the number of years the sales people have been working for the company has anything to do with the amount of sales they make.</a:t>
            </a:r>
          </a:p>
        </p:txBody>
      </p:sp>
      <p:sp>
        <p:nvSpPr>
          <p:cNvPr id="4" name="Title 2"/>
          <p:cNvSpPr txBox="1">
            <a:spLocks/>
          </p:cNvSpPr>
          <p:nvPr/>
        </p:nvSpPr>
        <p:spPr>
          <a:xfrm>
            <a:off x="5365376"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Introduction to Correlation &amp; Regression</a:t>
            </a:r>
          </a:p>
        </p:txBody>
      </p:sp>
      <p:sp>
        <p:nvSpPr>
          <p:cNvPr id="2" name="Slide Number Placeholder 5">
            <a:extLst>
              <a:ext uri="{FF2B5EF4-FFF2-40B4-BE49-F238E27FC236}">
                <a16:creationId xmlns:a16="http://schemas.microsoft.com/office/drawing/2014/main" id="{AB0E002B-7393-105E-EBA8-8B59C379BE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a:t>
            </a:fld>
            <a:endParaRPr lang="en-US" dirty="0"/>
          </a:p>
        </p:txBody>
      </p:sp>
    </p:spTree>
    <p:extLst>
      <p:ext uri="{BB962C8B-B14F-4D97-AF65-F5344CB8AC3E}">
        <p14:creationId xmlns:p14="http://schemas.microsoft.com/office/powerpoint/2010/main" val="261690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a:latin typeface="Calibri (Headings)"/>
              </a:rPr>
              <a:t>Polynomial Regression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0D2EB442-9E62-C9F6-05EE-3F3B5FE39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30</a:t>
            </a:fld>
            <a:endParaRPr lang="en-US" dirty="0"/>
          </a:p>
        </p:txBody>
      </p:sp>
    </p:spTree>
    <p:extLst>
      <p:ext uri="{BB962C8B-B14F-4D97-AF65-F5344CB8AC3E}">
        <p14:creationId xmlns:p14="http://schemas.microsoft.com/office/powerpoint/2010/main" val="696242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Polynomial Regression </a:t>
            </a:r>
          </a:p>
        </p:txBody>
      </p:sp>
      <mc:AlternateContent xmlns:mc="http://schemas.openxmlformats.org/markup-compatibility/2006" xmlns:a14="http://schemas.microsoft.com/office/drawing/2010/main">
        <mc:Choice Requires="a14">
          <p:sp>
            <p:nvSpPr>
              <p:cNvPr id="5" name="Rectangle 4"/>
              <p:cNvSpPr/>
              <p:nvPr/>
            </p:nvSpPr>
            <p:spPr>
              <a:xfrm>
                <a:off x="6096000" y="744148"/>
                <a:ext cx="5753100" cy="471535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a:solidFill>
                      <a:sysClr val="windowText" lastClr="000000"/>
                    </a:solidFill>
                    <a:cs typeface="Courier New" panose="02070309020205020404" pitchFamily="49" charset="0"/>
                  </a:rPr>
                  <a:t>A form of regression analysis in which the relationship between the independent variable x and the dependent variable y is modelled as an nth degree polynomial in x </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0"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2</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𝑚</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𝜖</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Used to describe nonlinear phenomena such as the growth rate of tissues, the distribution of carbon isotopes in lake sediments, and the progression of disease epidemics </a:t>
                </a:r>
              </a:p>
              <a:p>
                <a:pPr marL="285750" indent="-285750">
                  <a:buFont typeface="Arial" panose="020B0604020202020204" pitchFamily="34" charset="0"/>
                  <a:buChar char="•"/>
                </a:pPr>
                <a:r>
                  <a:rPr lang="en-US" dirty="0">
                    <a:solidFill>
                      <a:schemeClr val="tx1"/>
                    </a:solidFill>
                  </a:rPr>
                  <a:t>Can be expressed in matrix form: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𝑋</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𝛽</m:t>
                        </m:r>
                      </m:e>
                    </m:acc>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𝜖</m:t>
                        </m:r>
                      </m:e>
                    </m:acc>
                  </m:oMath>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0" y="744148"/>
                <a:ext cx="5753100" cy="4715358"/>
              </a:xfrm>
              <a:prstGeom prst="rect">
                <a:avLst/>
              </a:prstGeom>
              <a:blipFill>
                <a:blip r:embed="rId3"/>
                <a:stretch>
                  <a:fillRect l="-421" t="-385" r="-105"/>
                </a:stretch>
              </a:blipFill>
              <a:ln w="28575">
                <a:solidFill>
                  <a:srgbClr val="35A984"/>
                </a:solidFill>
              </a:ln>
            </p:spPr>
            <p:txBody>
              <a:bodyPr/>
              <a:lstStyle/>
              <a:p>
                <a:r>
                  <a:rPr lang="en-US">
                    <a:noFill/>
                  </a:rPr>
                  <a:t> </a:t>
                </a:r>
              </a:p>
            </p:txBody>
          </p:sp>
        </mc:Fallback>
      </mc:AlternateContent>
      <p:grpSp>
        <p:nvGrpSpPr>
          <p:cNvPr id="10" name="Group 9"/>
          <p:cNvGrpSpPr/>
          <p:nvPr/>
        </p:nvGrpSpPr>
        <p:grpSpPr>
          <a:xfrm>
            <a:off x="7024084" y="3429000"/>
            <a:ext cx="3902574" cy="1901994"/>
            <a:chOff x="6364386" y="3895644"/>
            <a:chExt cx="3902574" cy="1901994"/>
          </a:xfrm>
        </p:grpSpPr>
        <mc:AlternateContent xmlns:mc="http://schemas.openxmlformats.org/markup-compatibility/2006" xmlns:a14="http://schemas.microsoft.com/office/drawing/2010/main">
          <mc:Choice Requires="a14">
            <p:sp>
              <p:nvSpPr>
                <p:cNvPr id="6" name="TextBox 5"/>
                <p:cNvSpPr txBox="1"/>
                <p:nvPr/>
              </p:nvSpPr>
              <p:spPr>
                <a:xfrm>
                  <a:off x="6364386" y="3895644"/>
                  <a:ext cx="682751" cy="1816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eqArr>
                          </m:e>
                        </m:d>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64386" y="3895644"/>
                  <a:ext cx="682751" cy="18163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090420" y="3904299"/>
                  <a:ext cx="733214" cy="1893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𝑚</m:t>
                                    </m:r>
                                  </m:sub>
                                </m:sSub>
                              </m:e>
                            </m:eqArr>
                          </m:e>
                        </m:d>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090420" y="3904299"/>
                  <a:ext cx="733214" cy="18933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823634" y="3942995"/>
                  <a:ext cx="443326" cy="18159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2</m:t>
                                    </m:r>
                                  </m:sub>
                                </m:sSub>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3</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𝑛</m:t>
                                    </m:r>
                                  </m:sub>
                                </m:sSub>
                              </m:e>
                            </m:eqAr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823634" y="3942995"/>
                  <a:ext cx="443326" cy="18159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32323" y="4072488"/>
                  <a:ext cx="2313584" cy="14627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mr>
                              <m:mr>
                                <m:e>
                                  <m:r>
                                    <a:rPr lang="en-US" b="0" i="1" smtClean="0">
                                      <a:latin typeface="Cambria Math" panose="02040503050406030204" pitchFamily="18" charset="0"/>
                                    </a:rPr>
                                    <m:t>1</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mr>
                              <m:m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1</m:t>
                                      </m:r>
                                    </m:e>
                                  </m:eqArr>
                                </m:e>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r>
                                        <a:rPr lang="en-US" i="1" smtClean="0">
                                          <a:latin typeface="Cambria Math" panose="02040503050406030204" pitchFamily="18" charset="0"/>
                                          <a:ea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qArr>
                                </m:e>
                                <m:e>
                                  <m:eqArr>
                                    <m:eqArrPr>
                                      <m:ctrlPr>
                                        <a:rPr lang="en-US" i="1" smtClean="0">
                                          <a:latin typeface="Cambria Math" panose="02040503050406030204" pitchFamily="18" charset="0"/>
                                        </a:rPr>
                                      </m:ctrlPr>
                                    </m:eqArr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3</m:t>
                                          </m:r>
                                        </m:sub>
                                        <m:sup>
                                          <m:r>
                                            <a:rPr lang="en-US" b="0" i="1" smtClean="0">
                                              <a:latin typeface="Cambria Math" panose="02040503050406030204" pitchFamily="18" charset="0"/>
                                            </a:rPr>
                                            <m:t>2</m:t>
                                          </m:r>
                                        </m:sup>
                                      </m:sSubSup>
                                    </m:e>
                                    <m:e>
                                      <m:r>
                                        <a:rPr lang="en-US" i="1" smtClean="0">
                                          <a:latin typeface="Cambria Math" panose="02040503050406030204" pitchFamily="18" charset="0"/>
                                          <a:ea typeface="Cambria Math" panose="02040503050406030204" pitchFamily="18" charset="0"/>
                                        </a:rPr>
                                        <m:t>⋮</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e>
                              </m:mr>
                              <m:mr>
                                <m:e/>
                              </m:mr>
                              <m:mr>
                                <m:e>
                                  <m:eqArr>
                                    <m:eqArrPr>
                                      <m:ctrlPr>
                                        <a:rPr lang="en-US" b="0" i="1" smtClean="0">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qArr>
                                  <m:r>
                                    <a:rPr lang="en-US" b="0" i="1" smtClean="0">
                                      <a:latin typeface="Cambria Math" panose="02040503050406030204" pitchFamily="18" charset="0"/>
                                    </a:rPr>
                                    <m:t> </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𝑚</m:t>
                                      </m:r>
                                    </m:sup>
                                  </m:sSubSup>
                                </m:e>
                              </m:m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𝑚</m:t>
                                      </m:r>
                                    </m:sup>
                                  </m:sSubSup>
                                </m:e>
                              </m:mr>
                              <m:mr>
                                <m:e>
                                  <m:eqArr>
                                    <m:eqArrPr>
                                      <m:ctrlPr>
                                        <a:rPr lang="en-US" b="0" i="1" smtClean="0">
                                          <a:latin typeface="Cambria Math" panose="02040503050406030204" pitchFamily="18" charset="0"/>
                                        </a:rPr>
                                      </m:ctrlPr>
                                    </m:eqArr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3</m:t>
                                          </m:r>
                                        </m:sub>
                                        <m:sup>
                                          <m:r>
                                            <a:rPr lang="en-US" b="0" i="1" smtClean="0">
                                              <a:latin typeface="Cambria Math" panose="02040503050406030204" pitchFamily="18" charset="0"/>
                                            </a:rPr>
                                            <m:t>𝑚</m:t>
                                          </m:r>
                                        </m:sup>
                                      </m:sSubSup>
                                    </m:e>
                                    <m:e>
                                      <m:r>
                                        <a:rPr lang="en-US" i="1" smtClean="0">
                                          <a:latin typeface="Cambria Math" panose="02040503050406030204" pitchFamily="18" charset="0"/>
                                          <a:ea typeface="Cambria Math" panose="02040503050406030204" pitchFamily="18" charset="0"/>
                                        </a:rPr>
                                        <m:t>⋮</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𝑚</m:t>
                                          </m:r>
                                        </m:sup>
                                      </m:sSubSup>
                                    </m:e>
                                  </m:eqAr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32323" y="4072488"/>
                  <a:ext cx="2313584" cy="1462708"/>
                </a:xfrm>
                <a:prstGeom prst="rect">
                  <a:avLst/>
                </a:prstGeom>
                <a:blipFill>
                  <a:blip r:embed="rId7"/>
                  <a:stretch>
                    <a:fillRect/>
                  </a:stretch>
                </a:blipFill>
              </p:spPr>
              <p:txBody>
                <a:bodyPr/>
                <a:lstStyle/>
                <a:p>
                  <a:r>
                    <a:rPr lang="en-US">
                      <a:noFill/>
                    </a:rPr>
                    <a:t> </a:t>
                  </a:r>
                </a:p>
              </p:txBody>
            </p:sp>
          </mc:Fallback>
        </mc:AlternateContent>
      </p:grpSp>
      <p:sp>
        <p:nvSpPr>
          <p:cNvPr id="2" name="Slide Number Placeholder 5">
            <a:extLst>
              <a:ext uri="{FF2B5EF4-FFF2-40B4-BE49-F238E27FC236}">
                <a16:creationId xmlns:a16="http://schemas.microsoft.com/office/drawing/2014/main" id="{413002DA-4728-4354-8FF4-9B00ED542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31</a:t>
            </a:fld>
            <a:endParaRPr lang="en-US" dirty="0"/>
          </a:p>
        </p:txBody>
      </p:sp>
    </p:spTree>
    <p:extLst>
      <p:ext uri="{BB962C8B-B14F-4D97-AF65-F5344CB8AC3E}">
        <p14:creationId xmlns:p14="http://schemas.microsoft.com/office/powerpoint/2010/main" val="1030661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a:latin typeface="Calibri (Headings)"/>
              </a:rPr>
              <a:t>Errors &amp; Residuals</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D2F1C73B-23C2-2450-BF90-8B320B64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32</a:t>
            </a:fld>
            <a:endParaRPr lang="en-US" dirty="0"/>
          </a:p>
        </p:txBody>
      </p:sp>
    </p:spTree>
    <p:extLst>
      <p:ext uri="{BB962C8B-B14F-4D97-AF65-F5344CB8AC3E}">
        <p14:creationId xmlns:p14="http://schemas.microsoft.com/office/powerpoint/2010/main" val="1946664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Errors &amp; Residuals </a:t>
            </a:r>
          </a:p>
        </p:txBody>
      </p:sp>
      <mc:AlternateContent xmlns:mc="http://schemas.openxmlformats.org/markup-compatibility/2006" xmlns:a14="http://schemas.microsoft.com/office/drawing/2010/main">
        <mc:Choice Requires="a14">
          <p:sp>
            <p:nvSpPr>
              <p:cNvPr id="5" name="Rectangle 4"/>
              <p:cNvSpPr/>
              <p:nvPr/>
            </p:nvSpPr>
            <p:spPr>
              <a:xfrm>
                <a:off x="6096000" y="784489"/>
                <a:ext cx="5753100" cy="47960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sz="1600" dirty="0">
                    <a:solidFill>
                      <a:sysClr val="windowText" lastClr="000000"/>
                    </a:solidFill>
                    <a:cs typeface="Courier New" panose="02070309020205020404" pitchFamily="49" charset="0"/>
                  </a:rPr>
                  <a:t>A statistical </a:t>
                </a:r>
                <a:r>
                  <a:rPr lang="en-US" sz="1600" b="1" dirty="0">
                    <a:solidFill>
                      <a:sysClr val="windowText" lastClr="000000"/>
                    </a:solidFill>
                    <a:cs typeface="Courier New" panose="02070309020205020404" pitchFamily="49" charset="0"/>
                  </a:rPr>
                  <a:t>error</a:t>
                </a:r>
                <a:r>
                  <a:rPr lang="en-US" sz="1600" dirty="0">
                    <a:solidFill>
                      <a:sysClr val="windowText" lastClr="000000"/>
                    </a:solidFill>
                    <a:cs typeface="Courier New" panose="02070309020205020404" pitchFamily="49" charset="0"/>
                  </a:rPr>
                  <a:t> is the difference between an </a:t>
                </a:r>
                <a:r>
                  <a:rPr lang="en-US" sz="1600" b="1" dirty="0">
                    <a:solidFill>
                      <a:sysClr val="windowText" lastClr="000000"/>
                    </a:solidFill>
                    <a:cs typeface="Courier New" panose="02070309020205020404" pitchFamily="49" charset="0"/>
                  </a:rPr>
                  <a:t>observation</a:t>
                </a:r>
                <a:r>
                  <a:rPr lang="en-US" sz="1600" dirty="0">
                    <a:solidFill>
                      <a:sysClr val="windowText" lastClr="000000"/>
                    </a:solidFill>
                    <a:cs typeface="Courier New" panose="02070309020205020404" pitchFamily="49" charset="0"/>
                  </a:rPr>
                  <a:t> and its </a:t>
                </a:r>
                <a:r>
                  <a:rPr lang="en-US" sz="1600" b="1" dirty="0">
                    <a:solidFill>
                      <a:sysClr val="windowText" lastClr="000000"/>
                    </a:solidFill>
                    <a:cs typeface="Courier New" panose="02070309020205020404" pitchFamily="49" charset="0"/>
                  </a:rPr>
                  <a:t>expected</a:t>
                </a:r>
                <a:r>
                  <a:rPr lang="en-US" sz="1600" dirty="0">
                    <a:solidFill>
                      <a:sysClr val="windowText" lastClr="000000"/>
                    </a:solidFill>
                    <a:cs typeface="Courier New" panose="02070309020205020404" pitchFamily="49" charset="0"/>
                  </a:rPr>
                  <a:t> value which is based on the entire population.  Usually values for the </a:t>
                </a:r>
                <a:r>
                  <a:rPr lang="en-US" sz="1600" b="1" dirty="0">
                    <a:solidFill>
                      <a:sysClr val="windowText" lastClr="000000"/>
                    </a:solidFill>
                    <a:cs typeface="Courier New" panose="02070309020205020404" pitchFamily="49" charset="0"/>
                  </a:rPr>
                  <a:t>entire population </a:t>
                </a:r>
                <a:r>
                  <a:rPr lang="en-US" sz="1600" dirty="0">
                    <a:solidFill>
                      <a:sysClr val="windowText" lastClr="000000"/>
                    </a:solidFill>
                    <a:cs typeface="Courier New" panose="02070309020205020404" pitchFamily="49" charset="0"/>
                  </a:rPr>
                  <a:t>are unobservable, e.g. mean height of all human beings</a:t>
                </a:r>
              </a:p>
              <a:p>
                <a:pPr marL="285750" indent="-285750" algn="just">
                  <a:buFont typeface="Arial" panose="020B0604020202020204" pitchFamily="34" charset="0"/>
                  <a:buChar char="•"/>
                </a:pPr>
                <a:r>
                  <a:rPr lang="en-US" sz="1600" dirty="0">
                    <a:solidFill>
                      <a:sysClr val="windowText" lastClr="000000"/>
                    </a:solidFill>
                    <a:cs typeface="Courier New" panose="02070309020205020404" pitchFamily="49" charset="0"/>
                  </a:rPr>
                  <a:t>A </a:t>
                </a:r>
                <a:r>
                  <a:rPr lang="en-US" sz="1600" b="1" dirty="0">
                    <a:solidFill>
                      <a:sysClr val="windowText" lastClr="000000"/>
                    </a:solidFill>
                    <a:cs typeface="Courier New" panose="02070309020205020404" pitchFamily="49" charset="0"/>
                  </a:rPr>
                  <a:t>residual</a:t>
                </a:r>
                <a:r>
                  <a:rPr lang="en-US" sz="1600" dirty="0">
                    <a:solidFill>
                      <a:sysClr val="windowText" lastClr="000000"/>
                    </a:solidFill>
                    <a:cs typeface="Courier New" panose="02070309020205020404" pitchFamily="49" charset="0"/>
                  </a:rPr>
                  <a:t> is the difference between an </a:t>
                </a:r>
                <a:r>
                  <a:rPr lang="en-US" sz="1600" b="1" dirty="0">
                    <a:solidFill>
                      <a:sysClr val="windowText" lastClr="000000"/>
                    </a:solidFill>
                    <a:cs typeface="Courier New" panose="02070309020205020404" pitchFamily="49" charset="0"/>
                  </a:rPr>
                  <a:t>observation</a:t>
                </a:r>
                <a:r>
                  <a:rPr lang="en-US" sz="1600" dirty="0">
                    <a:solidFill>
                      <a:sysClr val="windowText" lastClr="000000"/>
                    </a:solidFill>
                    <a:cs typeface="Courier New" panose="02070309020205020404" pitchFamily="49" charset="0"/>
                  </a:rPr>
                  <a:t> and its </a:t>
                </a:r>
                <a:r>
                  <a:rPr lang="en-US" sz="1600" b="1" dirty="0">
                    <a:solidFill>
                      <a:sysClr val="windowText" lastClr="000000"/>
                    </a:solidFill>
                    <a:cs typeface="Courier New" panose="02070309020205020404" pitchFamily="49" charset="0"/>
                  </a:rPr>
                  <a:t>estimated</a:t>
                </a:r>
                <a:r>
                  <a:rPr lang="en-US" sz="1600" dirty="0">
                    <a:solidFill>
                      <a:sysClr val="windowText" lastClr="000000"/>
                    </a:solidFill>
                    <a:cs typeface="Courier New" panose="02070309020205020404" pitchFamily="49" charset="0"/>
                  </a:rPr>
                  <a:t> value, e.g. mean height of a randomly chosen sample of human beings</a:t>
                </a:r>
              </a:p>
              <a:p>
                <a:pPr marL="285750" indent="-285750" algn="just">
                  <a:buFont typeface="Arial" panose="020B0604020202020204" pitchFamily="34" charset="0"/>
                  <a:buChar char="•"/>
                </a:pPr>
                <a:r>
                  <a:rPr lang="en-US" sz="1600" dirty="0">
                    <a:solidFill>
                      <a:sysClr val="windowText" lastClr="000000"/>
                    </a:solidFill>
                    <a:cs typeface="Courier New" panose="02070309020205020404" pitchFamily="49" charset="0"/>
                  </a:rPr>
                  <a:t>Residual Sum of Squares (RSS), also known as the Sum of Squared Residuals (SSR) is the sum of the squares of residuals.</a:t>
                </a:r>
              </a:p>
              <a:p>
                <a:pPr marL="285750" indent="-285750" algn="just">
                  <a:buFont typeface="Arial" panose="020B0604020202020204" pitchFamily="34" charset="0"/>
                  <a:buChar char="•"/>
                </a:pPr>
                <a:r>
                  <a:rPr lang="en-US" sz="1600" dirty="0">
                    <a:solidFill>
                      <a:sysClr val="windowText" lastClr="000000"/>
                    </a:solidFill>
                    <a:cs typeface="Courier New" panose="02070309020205020404" pitchFamily="49" charset="0"/>
                  </a:rPr>
                  <a:t>It is a measure of the discrepancy between the data and the estimation model and is used as an optimality criterion in parameter selection and model selection.</a:t>
                </a:r>
              </a:p>
              <a:p>
                <a:pPr marL="285750" indent="-285750" algn="just">
                  <a:buFont typeface="Arial" panose="020B0604020202020204" pitchFamily="34" charset="0"/>
                  <a:buChar char="•"/>
                </a:pPr>
                <a:r>
                  <a:rPr lang="en-US" sz="1600" dirty="0">
                    <a:solidFill>
                      <a:sysClr val="windowText" lastClr="000000"/>
                    </a:solidFill>
                    <a:cs typeface="Courier New" panose="02070309020205020404" pitchFamily="49" charset="0"/>
                  </a:rPr>
                  <a:t>In a standard linear simple regression model, </a:t>
                </a:r>
                <a14:m>
                  <m:oMath xmlns:m="http://schemas.openxmlformats.org/officeDocument/2006/math">
                    <m:sSub>
                      <m:sSubPr>
                        <m:ctrlPr>
                          <a:rPr lang="en-US" sz="160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cs typeface="Courier New" panose="02070309020205020404" pitchFamily="49" charset="0"/>
                          </a:rPr>
                          <m:t>𝑦</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r>
                      <a:rPr lang="en-US" sz="1600" b="0" i="1" smtClean="0">
                        <a:solidFill>
                          <a:sysClr val="windowText" lastClr="000000"/>
                        </a:solidFill>
                        <a:latin typeface="Cambria Math" panose="02040503050406030204" pitchFamily="18" charset="0"/>
                        <a:cs typeface="Courier New" panose="02070309020205020404" pitchFamily="49" charset="0"/>
                      </a:rPr>
                      <m:t>=</m:t>
                    </m:r>
                    <m:r>
                      <a:rPr lang="en-US" sz="1600" b="0" i="1" smtClean="0">
                        <a:solidFill>
                          <a:sysClr val="windowText" lastClr="000000"/>
                        </a:solidFill>
                        <a:latin typeface="Cambria Math" panose="02040503050406030204" pitchFamily="18" charset="0"/>
                        <a:cs typeface="Courier New" panose="02070309020205020404" pitchFamily="49" charset="0"/>
                      </a:rPr>
                      <m:t>𝑎</m:t>
                    </m:r>
                    <m:r>
                      <a:rPr lang="en-US" sz="1600" b="0" i="1" smtClean="0">
                        <a:solidFill>
                          <a:sysClr val="windowText" lastClr="000000"/>
                        </a:solidFill>
                        <a:latin typeface="Cambria Math" panose="02040503050406030204" pitchFamily="18" charset="0"/>
                        <a:cs typeface="Courier New" panose="02070309020205020404" pitchFamily="49" charset="0"/>
                      </a:rPr>
                      <m:t>+</m:t>
                    </m:r>
                    <m:sSub>
                      <m:sSubPr>
                        <m:ctrlPr>
                          <a:rPr lang="en-US" sz="1600" b="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cs typeface="Courier New" panose="02070309020205020404" pitchFamily="49" charset="0"/>
                          </a:rPr>
                          <m:t>𝑏𝑥</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r>
                      <a:rPr lang="en-US" sz="1600" b="0" i="1" smtClean="0">
                        <a:solidFill>
                          <a:sysClr val="windowText" lastClr="000000"/>
                        </a:solidFill>
                        <a:latin typeface="Cambria Math" panose="02040503050406030204" pitchFamily="18" charset="0"/>
                        <a:cs typeface="Courier New" panose="02070309020205020404" pitchFamily="49" charset="0"/>
                      </a:rPr>
                      <m:t>+</m:t>
                    </m:r>
                    <m:sSub>
                      <m:sSubPr>
                        <m:ctrlPr>
                          <a:rPr lang="en-US" sz="1600" b="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ea typeface="Cambria Math" panose="02040503050406030204" pitchFamily="18" charset="0"/>
                            <a:cs typeface="Courier New" panose="02070309020205020404" pitchFamily="49" charset="0"/>
                          </a:rPr>
                          <m:t>𝜀</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oMath>
                </a14:m>
                <a:endParaRPr lang="en-US" sz="1600" b="0" i="1" dirty="0">
                  <a:solidFill>
                    <a:schemeClr val="tx1"/>
                  </a:solidFill>
                  <a:latin typeface="Cambria Math" panose="02040503050406030204" pitchFamily="18" charset="0"/>
                </a:endParaRPr>
              </a:p>
              <a:p>
                <a:pPr marL="228600" algn="just"/>
                <a14:m>
                  <m:oMath xmlns:m="http://schemas.openxmlformats.org/officeDocument/2006/math">
                    <m:r>
                      <a:rPr lang="en-US" b="0" i="1" smtClean="0">
                        <a:solidFill>
                          <a:schemeClr val="tx1"/>
                        </a:solidFill>
                        <a:latin typeface="Cambria Math" panose="02040503050406030204" pitchFamily="18" charset="0"/>
                      </a:rPr>
                      <m:t>𝑅𝑆𝑆</m:t>
                    </m:r>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nary>
                      <m:naryPr>
                        <m:chr m:val="∑"/>
                        <m:ctrlPr>
                          <a:rPr lang="en-US"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𝑛</m:t>
                        </m:r>
                      </m:sup>
                      <m:e>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ea typeface="Cambria Math" panose="02040503050406030204" pitchFamily="18" charset="0"/>
                                  </a:rPr>
                                  <m:t>𝜀</m:t>
                                </m:r>
                              </m:e>
                              <m:sub>
                                <m:r>
                                  <a:rPr lang="en-US" b="0" i="1" dirty="0" smtClean="0">
                                    <a:solidFill>
                                      <a:schemeClr val="tx1"/>
                                    </a:solidFill>
                                    <a:latin typeface="Cambria Math" panose="02040503050406030204" pitchFamily="18" charset="0"/>
                                  </a:rPr>
                                  <m:t>𝑖</m:t>
                                </m:r>
                              </m:sub>
                            </m:sSub>
                          </m:e>
                        </m:d>
                        <m:r>
                          <a:rPr lang="en-US" b="0" i="1" baseline="30000" dirty="0" smtClean="0">
                            <a:solidFill>
                              <a:schemeClr val="tx1"/>
                            </a:solidFill>
                            <a:latin typeface="Cambria Math" panose="02040503050406030204" pitchFamily="18" charset="0"/>
                          </a:rPr>
                          <m:t>2</m:t>
                        </m:r>
                      </m:e>
                    </m:nary>
                  </m:oMath>
                </a14:m>
                <a:r>
                  <a:rPr lang="en-US" dirty="0">
                    <a:solidFill>
                      <a:schemeClr val="tx1"/>
                    </a:solidFill>
                  </a:rPr>
                  <a:t> = </a:t>
                </a:r>
                <a14:m>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m:rPr>
                            <m:nor/>
                          </m:rPr>
                          <a:rPr lang="en-US" dirty="0">
                            <a:solidFill>
                              <a:schemeClr val="tx1"/>
                            </a:solidFill>
                          </a:rPr>
                          <m:t>α</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rPr>
                          <m:t>))</m:t>
                        </m:r>
                      </m:e>
                    </m:nary>
                  </m:oMath>
                </a14:m>
                <a:r>
                  <a:rPr lang="en-US" baseline="30000" dirty="0">
                    <a:solidFill>
                      <a:schemeClr val="tx1"/>
                    </a:solidFill>
                  </a:rPr>
                  <a:t>2 </a:t>
                </a:r>
                <a:r>
                  <a:rPr lang="en-US" dirty="0">
                    <a:solidFill>
                      <a:schemeClr val="tx1"/>
                    </a:solidFill>
                  </a:rPr>
                  <a:t>where α is the     estimated value of a and β is the estimated value of the slope b.</a:t>
                </a:r>
              </a:p>
              <a:p>
                <a:pPr marL="285750" indent="-285750" algn="just">
                  <a:buFont typeface="Arial" panose="020B0604020202020204" pitchFamily="34" charset="0"/>
                  <a:buChar char="•"/>
                </a:pPr>
                <a:r>
                  <a:rPr lang="en-US" sz="1600" dirty="0">
                    <a:solidFill>
                      <a:schemeClr val="tx1"/>
                    </a:solidFill>
                  </a:rPr>
                  <a:t>Minimizing the RSS function is a building block of supervised learning algorithms, and in the field of machine learning this function is referred to as the </a:t>
                </a:r>
                <a:r>
                  <a:rPr lang="en-US" sz="1600" b="1" dirty="0">
                    <a:solidFill>
                      <a:schemeClr val="tx1"/>
                    </a:solidFill>
                  </a:rPr>
                  <a:t>cost function</a:t>
                </a:r>
                <a:r>
                  <a:rPr lang="en-US" sz="1600" dirty="0">
                    <a:solidFill>
                      <a:schemeClr val="tx1"/>
                    </a:solidFill>
                  </a:rPr>
                  <a:t>.</a:t>
                </a:r>
              </a:p>
              <a:p>
                <a:pPr algn="just"/>
                <a:r>
                  <a:rPr lang="en-US" baseline="30000" dirty="0">
                    <a:solidFill>
                      <a:schemeClr val="tx1"/>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6096000" y="784489"/>
                <a:ext cx="5753100" cy="4796040"/>
              </a:xfrm>
              <a:prstGeom prst="rect">
                <a:avLst/>
              </a:prstGeom>
              <a:blipFill>
                <a:blip r:embed="rId3"/>
                <a:stretch>
                  <a:fillRect l="-211" t="-126" r="-527" b="-1770"/>
                </a:stretch>
              </a:blipFill>
              <a:ln w="28575">
                <a:solidFill>
                  <a:srgbClr val="35A984"/>
                </a:solidFill>
              </a:ln>
            </p:spPr>
            <p:txBody>
              <a:bodyPr/>
              <a:lstStyle/>
              <a:p>
                <a:r>
                  <a:rPr lang="en-US">
                    <a:noFill/>
                  </a:rPr>
                  <a:t> </a:t>
                </a:r>
              </a:p>
            </p:txBody>
          </p:sp>
        </mc:Fallback>
      </mc:AlternateContent>
      <p:sp>
        <p:nvSpPr>
          <p:cNvPr id="2" name="Slide Number Placeholder 5">
            <a:extLst>
              <a:ext uri="{FF2B5EF4-FFF2-40B4-BE49-F238E27FC236}">
                <a16:creationId xmlns:a16="http://schemas.microsoft.com/office/drawing/2014/main" id="{7D2A46E7-DE07-54C4-1083-E445EDABD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33</a:t>
            </a:fld>
            <a:endParaRPr lang="en-US" dirty="0"/>
          </a:p>
        </p:txBody>
      </p:sp>
    </p:spTree>
    <p:extLst>
      <p:ext uri="{BB962C8B-B14F-4D97-AF65-F5344CB8AC3E}">
        <p14:creationId xmlns:p14="http://schemas.microsoft.com/office/powerpoint/2010/main" val="599684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78824" y="148051"/>
            <a:ext cx="64702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Graphical Example Explaining Residual </a:t>
            </a:r>
          </a:p>
        </p:txBody>
      </p:sp>
      <p:sp>
        <p:nvSpPr>
          <p:cNvPr id="5" name="Rectangle 4"/>
          <p:cNvSpPr/>
          <p:nvPr/>
        </p:nvSpPr>
        <p:spPr>
          <a:xfrm>
            <a:off x="5737412" y="905513"/>
            <a:ext cx="5753100" cy="370590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ysClr val="windowText" lastClr="000000"/>
                </a:solidFill>
                <a:cs typeface="Courier New" panose="02070309020205020404" pitchFamily="49" charset="0"/>
              </a:rPr>
              <a:t>When you perform simple linear regression (or any other type of regression analysis), you get a line of best fit.</a:t>
            </a:r>
          </a:p>
          <a:p>
            <a:pPr marL="285750" indent="-285750">
              <a:buFont typeface="Arial" panose="020B0604020202020204" pitchFamily="34" charset="0"/>
              <a:buChar char="•"/>
            </a:pPr>
            <a:endParaRPr lang="en-US" dirty="0">
              <a:solidFill>
                <a:sysClr val="windowText" lastClr="000000"/>
              </a:solidFill>
              <a:cs typeface="Courier New" panose="02070309020205020404" pitchFamily="49" charset="0"/>
            </a:endParaRPr>
          </a:p>
          <a:p>
            <a:pPr marL="285750" indent="-285750" algn="just">
              <a:buFont typeface="Arial" panose="020B0604020202020204" pitchFamily="34" charset="0"/>
              <a:buChar char="•"/>
            </a:pPr>
            <a:r>
              <a:rPr lang="en-US" dirty="0">
                <a:solidFill>
                  <a:sysClr val="windowText" lastClr="000000"/>
                </a:solidFill>
                <a:cs typeface="Courier New" panose="02070309020205020404" pitchFamily="49" charset="0"/>
              </a:rPr>
              <a:t>The data points usually dot sometimes fall exactly on this regression equation line; they are scattered around.</a:t>
            </a:r>
          </a:p>
          <a:p>
            <a:pPr marL="285750" indent="-285750">
              <a:buFont typeface="Arial" panose="020B0604020202020204" pitchFamily="34" charset="0"/>
              <a:buChar char="•"/>
            </a:pPr>
            <a:endParaRPr lang="en-US" dirty="0">
              <a:solidFill>
                <a:sysClr val="windowText" lastClr="000000"/>
              </a:solidFill>
              <a:cs typeface="Courier New" panose="02070309020205020404" pitchFamily="49" charset="0"/>
            </a:endParaRPr>
          </a:p>
          <a:p>
            <a:pPr marL="285750" indent="-285750" algn="just">
              <a:buFont typeface="Arial" panose="020B0604020202020204" pitchFamily="34" charset="0"/>
              <a:buChar char="•"/>
            </a:pPr>
            <a:r>
              <a:rPr lang="en-US" dirty="0">
                <a:solidFill>
                  <a:sysClr val="windowText" lastClr="000000"/>
                </a:solidFill>
                <a:cs typeface="Courier New" panose="02070309020205020404" pitchFamily="49" charset="0"/>
              </a:rPr>
              <a:t>A </a:t>
            </a:r>
            <a:r>
              <a:rPr lang="en-US" b="1" dirty="0">
                <a:solidFill>
                  <a:sysClr val="windowText" lastClr="000000"/>
                </a:solidFill>
                <a:cs typeface="Courier New" panose="02070309020205020404" pitchFamily="49" charset="0"/>
              </a:rPr>
              <a:t>residual</a:t>
            </a:r>
            <a:r>
              <a:rPr lang="en-US" dirty="0">
                <a:solidFill>
                  <a:sysClr val="windowText" lastClr="000000"/>
                </a:solidFill>
                <a:cs typeface="Courier New" panose="02070309020205020404" pitchFamily="49" charset="0"/>
              </a:rPr>
              <a:t> is the vertical distance between a data point and the regression line. Each data point has one residual. They are positive if they are above the regression line and negative if below the line. If the line actually passes through the point, the residual at that point is zero. </a:t>
            </a:r>
          </a:p>
        </p:txBody>
      </p:sp>
      <p:sp>
        <p:nvSpPr>
          <p:cNvPr id="2" name="Slide Number Placeholder 5">
            <a:extLst>
              <a:ext uri="{FF2B5EF4-FFF2-40B4-BE49-F238E27FC236}">
                <a16:creationId xmlns:a16="http://schemas.microsoft.com/office/drawing/2014/main" id="{C7B9BAAC-FB23-DB52-83BA-BDF45965F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34</a:t>
            </a:fld>
            <a:endParaRPr lang="en-US" dirty="0"/>
          </a:p>
        </p:txBody>
      </p:sp>
    </p:spTree>
    <p:extLst>
      <p:ext uri="{BB962C8B-B14F-4D97-AF65-F5344CB8AC3E}">
        <p14:creationId xmlns:p14="http://schemas.microsoft.com/office/powerpoint/2010/main" val="171365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5082990" y="3025588"/>
            <a:ext cx="3550023" cy="2622176"/>
            <a:chOff x="694205" y="3810000"/>
            <a:chExt cx="4429125" cy="3048000"/>
          </a:xfrm>
        </p:grpSpPr>
        <p:pic>
          <p:nvPicPr>
            <p:cNvPr id="3" name="Picture 2"/>
            <p:cNvPicPr>
              <a:picLocks noChangeAspect="1"/>
            </p:cNvPicPr>
            <p:nvPr/>
          </p:nvPicPr>
          <p:blipFill>
            <a:blip r:embed="rId3"/>
            <a:stretch>
              <a:fillRect/>
            </a:stretch>
          </p:blipFill>
          <p:spPr>
            <a:xfrm>
              <a:off x="694205" y="3810000"/>
              <a:ext cx="4429125" cy="3048000"/>
            </a:xfrm>
            <a:prstGeom prst="rect">
              <a:avLst/>
            </a:prstGeom>
          </p:spPr>
        </p:pic>
        <p:sp>
          <p:nvSpPr>
            <p:cNvPr id="6" name="TextBox 5"/>
            <p:cNvSpPr txBox="1"/>
            <p:nvPr/>
          </p:nvSpPr>
          <p:spPr>
            <a:xfrm>
              <a:off x="3210754" y="3962990"/>
              <a:ext cx="1519717" cy="751291"/>
            </a:xfrm>
            <a:prstGeom prst="rect">
              <a:avLst/>
            </a:prstGeom>
            <a:noFill/>
          </p:spPr>
          <p:txBody>
            <a:bodyPr wrap="square" rtlCol="0">
              <a:spAutoFit/>
            </a:bodyPr>
            <a:lstStyle/>
            <a:p>
              <a:pPr algn="ctr"/>
              <a:r>
                <a:rPr lang="en-US" b="1" dirty="0">
                  <a:solidFill>
                    <a:srgbClr val="FF0000"/>
                  </a:solidFill>
                </a:rPr>
                <a:t>Regression Line</a:t>
              </a:r>
            </a:p>
          </p:txBody>
        </p:sp>
        <p:sp>
          <p:nvSpPr>
            <p:cNvPr id="7" name="TextBox 6"/>
            <p:cNvSpPr txBox="1"/>
            <p:nvPr/>
          </p:nvSpPr>
          <p:spPr>
            <a:xfrm>
              <a:off x="1456062" y="4282426"/>
              <a:ext cx="1492781" cy="369332"/>
            </a:xfrm>
            <a:prstGeom prst="rect">
              <a:avLst/>
            </a:prstGeom>
            <a:noFill/>
          </p:spPr>
          <p:txBody>
            <a:bodyPr wrap="none" rtlCol="0">
              <a:spAutoFit/>
            </a:bodyPr>
            <a:lstStyle/>
            <a:p>
              <a:r>
                <a:rPr lang="en-US" b="1" dirty="0"/>
                <a:t>Predicated ‘y’</a:t>
              </a:r>
            </a:p>
          </p:txBody>
        </p:sp>
        <p:sp>
          <p:nvSpPr>
            <p:cNvPr id="8" name="TextBox 7"/>
            <p:cNvSpPr txBox="1"/>
            <p:nvPr/>
          </p:nvSpPr>
          <p:spPr>
            <a:xfrm>
              <a:off x="2908767" y="5211197"/>
              <a:ext cx="1808123" cy="429309"/>
            </a:xfrm>
            <a:prstGeom prst="rect">
              <a:avLst/>
            </a:prstGeom>
            <a:noFill/>
          </p:spPr>
          <p:txBody>
            <a:bodyPr wrap="none" rtlCol="0">
              <a:spAutoFit/>
            </a:bodyPr>
            <a:lstStyle/>
            <a:p>
              <a:r>
                <a:rPr lang="en-US" b="1" dirty="0" err="1"/>
                <a:t>Residual:y</a:t>
              </a:r>
              <a:r>
                <a:rPr lang="en-US" b="1" dirty="0"/>
                <a:t> - </a:t>
              </a:r>
              <a:r>
                <a:rPr lang="az-Cyrl-AZ" b="1" dirty="0"/>
                <a:t>ӯ</a:t>
              </a:r>
              <a:endParaRPr lang="en-US" b="1" dirty="0"/>
            </a:p>
          </p:txBody>
        </p:sp>
        <p:sp>
          <p:nvSpPr>
            <p:cNvPr id="9" name="TextBox 8"/>
            <p:cNvSpPr txBox="1"/>
            <p:nvPr/>
          </p:nvSpPr>
          <p:spPr>
            <a:xfrm>
              <a:off x="2893249" y="5665266"/>
              <a:ext cx="1729965" cy="429309"/>
            </a:xfrm>
            <a:prstGeom prst="rect">
              <a:avLst/>
            </a:prstGeom>
            <a:noFill/>
            <a:ln>
              <a:noFill/>
            </a:ln>
          </p:spPr>
          <p:txBody>
            <a:bodyPr wrap="none" rtlCol="0">
              <a:spAutoFit/>
            </a:bodyPr>
            <a:lstStyle/>
            <a:p>
              <a:r>
                <a:rPr lang="en-US" b="1" dirty="0">
                  <a:solidFill>
                    <a:srgbClr val="0117FF"/>
                  </a:solidFill>
                </a:rPr>
                <a:t>Observed ‘y’</a:t>
              </a:r>
            </a:p>
          </p:txBody>
        </p:sp>
      </p:grpSp>
      <p:sp>
        <p:nvSpPr>
          <p:cNvPr id="4" name="Title 2"/>
          <p:cNvSpPr txBox="1">
            <a:spLocks/>
          </p:cNvSpPr>
          <p:nvPr/>
        </p:nvSpPr>
        <p:spPr>
          <a:xfrm>
            <a:off x="5082990" y="148051"/>
            <a:ext cx="676611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Graphical Example Explaining Residual </a:t>
            </a:r>
          </a:p>
        </p:txBody>
      </p:sp>
      <p:sp>
        <p:nvSpPr>
          <p:cNvPr id="5" name="Rectangle 4"/>
          <p:cNvSpPr/>
          <p:nvPr/>
        </p:nvSpPr>
        <p:spPr>
          <a:xfrm>
            <a:off x="5082990" y="784489"/>
            <a:ext cx="6766110" cy="47960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a:solidFill>
                  <a:sysClr val="windowText" lastClr="000000"/>
                </a:solidFill>
                <a:cs typeface="Courier New" panose="02070309020205020404" pitchFamily="49" charset="0"/>
              </a:rPr>
              <a:t>Say, the line has equation  </a:t>
            </a:r>
          </a:p>
          <a:p>
            <a:pPr lvl="1"/>
            <a:r>
              <a:rPr lang="en-US" dirty="0">
                <a:solidFill>
                  <a:sysClr val="windowText" lastClr="000000"/>
                </a:solidFill>
                <a:cs typeface="Courier New" panose="02070309020205020404" pitchFamily="49" charset="0"/>
              </a:rPr>
              <a:t>y=0.8x + 5 </a:t>
            </a:r>
          </a:p>
          <a:p>
            <a:pPr lvl="1"/>
            <a:r>
              <a:rPr lang="en-US" dirty="0">
                <a:solidFill>
                  <a:sysClr val="windowText" lastClr="000000"/>
                </a:solidFill>
                <a:cs typeface="Courier New" panose="02070309020205020404" pitchFamily="49" charset="0"/>
              </a:rPr>
              <a:t>Points are: (x1, y1) = (1, 5),</a:t>
            </a:r>
          </a:p>
          <a:p>
            <a:pPr lvl="1"/>
            <a:r>
              <a:rPr lang="en-US" dirty="0">
                <a:solidFill>
                  <a:sysClr val="windowText" lastClr="000000"/>
                </a:solidFill>
                <a:cs typeface="Courier New" panose="02070309020205020404" pitchFamily="49" charset="0"/>
              </a:rPr>
              <a:t>                    (x2, y2) = (2, 7),</a:t>
            </a:r>
          </a:p>
          <a:p>
            <a:pPr lvl="1"/>
            <a:r>
              <a:rPr lang="en-US" dirty="0">
                <a:solidFill>
                  <a:sysClr val="windowText" lastClr="000000"/>
                </a:solidFill>
                <a:cs typeface="Courier New" panose="02070309020205020404" pitchFamily="49" charset="0"/>
              </a:rPr>
              <a:t>                    (x3, y3) = (3, 6) </a:t>
            </a:r>
          </a:p>
          <a:p>
            <a:pPr lvl="1"/>
            <a:r>
              <a:rPr lang="en-US" dirty="0">
                <a:solidFill>
                  <a:sysClr val="windowText" lastClr="000000"/>
                </a:solidFill>
                <a:cs typeface="Courier New" panose="02070309020205020404" pitchFamily="49" charset="0"/>
              </a:rPr>
              <a:t>The corresponding residuals are: r1(-0.8), r2(0.4) and r3(-1.4)</a:t>
            </a:r>
          </a:p>
        </p:txBody>
      </p:sp>
      <p:grpSp>
        <p:nvGrpSpPr>
          <p:cNvPr id="39" name="Group 38"/>
          <p:cNvGrpSpPr/>
          <p:nvPr/>
        </p:nvGrpSpPr>
        <p:grpSpPr>
          <a:xfrm>
            <a:off x="8406797" y="3045957"/>
            <a:ext cx="3391445" cy="2270133"/>
            <a:chOff x="8406797" y="3045957"/>
            <a:chExt cx="3391445" cy="2270133"/>
          </a:xfrm>
        </p:grpSpPr>
        <p:cxnSp>
          <p:nvCxnSpPr>
            <p:cNvPr id="13" name="Straight Connector 12"/>
            <p:cNvCxnSpPr/>
            <p:nvPr/>
          </p:nvCxnSpPr>
          <p:spPr>
            <a:xfrm flipV="1">
              <a:off x="8991636" y="3268918"/>
              <a:ext cx="1658436" cy="15116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622399" y="3452183"/>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244498" y="5090880"/>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338006" y="4118968"/>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622400" y="4056216"/>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44498" y="4396718"/>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338006" y="3392962"/>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8" idx="4"/>
              <a:endCxn id="15" idx="0"/>
            </p:cNvCxnSpPr>
            <p:nvPr/>
          </p:nvCxnSpPr>
          <p:spPr>
            <a:xfrm>
              <a:off x="9331905" y="4571531"/>
              <a:ext cx="0" cy="51934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0"/>
            </p:cNvCxnSpPr>
            <p:nvPr/>
          </p:nvCxnSpPr>
          <p:spPr>
            <a:xfrm>
              <a:off x="9709805" y="3624273"/>
              <a:ext cx="2" cy="43194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4"/>
              <a:endCxn id="16" idx="0"/>
            </p:cNvCxnSpPr>
            <p:nvPr/>
          </p:nvCxnSpPr>
          <p:spPr>
            <a:xfrm>
              <a:off x="10425413" y="3567775"/>
              <a:ext cx="0" cy="55119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9353756" y="4643722"/>
                  <a:ext cx="12890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353756" y="4643722"/>
                  <a:ext cx="1289007" cy="246221"/>
                </a:xfrm>
                <a:prstGeom prst="rect">
                  <a:avLst/>
                </a:prstGeom>
                <a:blipFill>
                  <a:blip r:embed="rId6"/>
                  <a:stretch>
                    <a:fillRect l="-1415" r="-5189"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636509" y="3195620"/>
                  <a:ext cx="2507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9636509" y="3195620"/>
                  <a:ext cx="250774" cy="246221"/>
                </a:xfrm>
                <a:prstGeom prst="rect">
                  <a:avLst/>
                </a:prstGeom>
                <a:blipFill>
                  <a:blip r:embed="rId7"/>
                  <a:stretch>
                    <a:fillRect l="-19512" r="-4878"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35085" y="4134617"/>
                  <a:ext cx="24102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1</m:t>
                            </m:r>
                          </m:sub>
                        </m:sSub>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035085" y="4134617"/>
                  <a:ext cx="241028" cy="246221"/>
                </a:xfrm>
                <a:prstGeom prst="rect">
                  <a:avLst/>
                </a:prstGeom>
                <a:blipFill>
                  <a:blip r:embed="rId8"/>
                  <a:stretch>
                    <a:fillRect l="-27500" r="-50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178698" y="3147406"/>
                  <a:ext cx="24577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3</m:t>
                            </m:r>
                          </m:sub>
                        </m:sSub>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178698" y="3147406"/>
                  <a:ext cx="245772" cy="246221"/>
                </a:xfrm>
                <a:prstGeom prst="rect">
                  <a:avLst/>
                </a:prstGeom>
                <a:blipFill>
                  <a:blip r:embed="rId9"/>
                  <a:stretch>
                    <a:fillRect l="-30000" r="-75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13275" y="3045957"/>
                  <a:ext cx="12849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𝑥</m:t>
                            </m:r>
                          </m:e>
                          <m:sub>
                            <m:r>
                              <a:rPr lang="en-US" sz="1600" b="0" i="1" smtClean="0">
                                <a:latin typeface="Cambria Math" panose="02040503050406030204" pitchFamily="18" charset="0"/>
                              </a:rPr>
                              <m:t>  </m:t>
                            </m:r>
                          </m:sub>
                        </m:sSub>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0513275" y="3045957"/>
                  <a:ext cx="1284967" cy="246221"/>
                </a:xfrm>
                <a:prstGeom prst="rect">
                  <a:avLst/>
                </a:prstGeom>
                <a:blipFill>
                  <a:blip r:embed="rId10"/>
                  <a:stretch>
                    <a:fillRect l="-523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092177" y="4092529"/>
                  <a:ext cx="2507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3</m:t>
                            </m:r>
                          </m:sub>
                        </m:sSub>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092177" y="4092529"/>
                  <a:ext cx="250774" cy="246221"/>
                </a:xfrm>
                <a:prstGeom prst="rect">
                  <a:avLst/>
                </a:prstGeom>
                <a:blipFill>
                  <a:blip r:embed="rId11"/>
                  <a:stretch>
                    <a:fillRect l="-19512" r="-4878"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709805" y="4207322"/>
                  <a:ext cx="24577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2</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9709805" y="4207322"/>
                  <a:ext cx="245772" cy="246221"/>
                </a:xfrm>
                <a:prstGeom prst="rect">
                  <a:avLst/>
                </a:prstGeom>
                <a:blipFill>
                  <a:blip r:embed="rId12"/>
                  <a:stretch>
                    <a:fillRect l="-30000" r="-75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002600" y="5069869"/>
                  <a:ext cx="24602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9002600" y="5069869"/>
                  <a:ext cx="246028" cy="246221"/>
                </a:xfrm>
                <a:prstGeom prst="rect">
                  <a:avLst/>
                </a:prstGeom>
                <a:blipFill>
                  <a:blip r:embed="rId13"/>
                  <a:stretch>
                    <a:fillRect l="-20000" r="-5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406797" y="3743094"/>
                  <a:ext cx="130324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406797" y="3743094"/>
                  <a:ext cx="1303242" cy="246221"/>
                </a:xfrm>
                <a:prstGeom prst="rect">
                  <a:avLst/>
                </a:prstGeom>
                <a:blipFill>
                  <a:blip r:embed="rId14"/>
                  <a:stretch>
                    <a:fillRect l="-1402" r="-514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0425412" y="3668559"/>
                  <a:ext cx="130324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0425412" y="3668559"/>
                  <a:ext cx="1303242" cy="246221"/>
                </a:xfrm>
                <a:prstGeom prst="rect">
                  <a:avLst/>
                </a:prstGeom>
                <a:blipFill>
                  <a:blip r:embed="rId15"/>
                  <a:stretch>
                    <a:fillRect l="-1402" r="-5140" b="-32500"/>
                  </a:stretch>
                </a:blipFill>
              </p:spPr>
              <p:txBody>
                <a:bodyPr/>
                <a:lstStyle/>
                <a:p>
                  <a:r>
                    <a:rPr lang="en-US">
                      <a:noFill/>
                    </a:rPr>
                    <a:t> </a:t>
                  </a:r>
                </a:p>
              </p:txBody>
            </p:sp>
          </mc:Fallback>
        </mc:AlternateContent>
      </p:grpSp>
      <p:sp>
        <p:nvSpPr>
          <p:cNvPr id="2" name="Slide Number Placeholder 5">
            <a:extLst>
              <a:ext uri="{FF2B5EF4-FFF2-40B4-BE49-F238E27FC236}">
                <a16:creationId xmlns:a16="http://schemas.microsoft.com/office/drawing/2014/main" id="{21E95472-B861-80A8-CC81-78D1EC1F2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35</a:t>
            </a:fld>
            <a:endParaRPr lang="en-US" dirty="0"/>
          </a:p>
        </p:txBody>
      </p:sp>
    </p:spTree>
    <p:extLst>
      <p:ext uri="{BB962C8B-B14F-4D97-AF65-F5344CB8AC3E}">
        <p14:creationId xmlns:p14="http://schemas.microsoft.com/office/powerpoint/2010/main" val="2245693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R-Square &amp; Adjusted R Square </a:t>
            </a:r>
          </a:p>
        </p:txBody>
      </p:sp>
      <mc:AlternateContent xmlns:mc="http://schemas.openxmlformats.org/markup-compatibility/2006" xmlns:a14="http://schemas.microsoft.com/office/drawing/2010/main">
        <mc:Choice Requires="a14">
          <p:sp>
            <p:nvSpPr>
              <p:cNvPr id="37" name="Rectangle 36"/>
              <p:cNvSpPr/>
              <p:nvPr/>
            </p:nvSpPr>
            <p:spPr>
              <a:xfrm>
                <a:off x="6096000" y="824831"/>
                <a:ext cx="5753100" cy="519095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a:solidFill>
                      <a:schemeClr val="tx1"/>
                    </a:solidFill>
                    <a:cs typeface="Courier New" panose="02070309020205020404" pitchFamily="49" charset="0"/>
                  </a:rPr>
                  <a:t> R-Square determines how much of the total variation in Y (dependent variable) is explained by the variation in X (independent variable). </a:t>
                </a:r>
              </a:p>
              <a:p>
                <a:r>
                  <a:rPr lang="en-US" dirty="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𝑅</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𝑆𝑞𝑢𝑎𝑟𝑒</m:t>
                    </m:r>
                    <m:r>
                      <a:rPr lang="en-US" b="0" i="1" smtClean="0">
                        <a:solidFill>
                          <a:schemeClr val="tx1"/>
                        </a:solidFill>
                        <a:latin typeface="Cambria Math" panose="02040503050406030204" pitchFamily="18" charset="0"/>
                        <a:cs typeface="Courier New" panose="02070309020205020404" pitchFamily="49" charset="0"/>
                      </a:rPr>
                      <m:t>=1 − </m:t>
                    </m:r>
                    <m:f>
                      <m:fPr>
                        <m:ctrlPr>
                          <a:rPr lang="en-US" b="0" i="1" smtClean="0">
                            <a:solidFill>
                              <a:schemeClr val="tx1"/>
                            </a:solidFill>
                            <a:latin typeface="Cambria Math" panose="02040503050406030204" pitchFamily="18" charset="0"/>
                            <a:cs typeface="Courier New" panose="02070309020205020404" pitchFamily="49" charset="0"/>
                          </a:rPr>
                        </m:ctrlPr>
                      </m:fPr>
                      <m:num>
                        <m:r>
                          <a:rPr lang="en-US" b="0" i="1" smtClean="0">
                            <a:solidFill>
                              <a:schemeClr val="tx1"/>
                            </a:solidFill>
                            <a:latin typeface="Cambria Math" panose="02040503050406030204" pitchFamily="18" charset="0"/>
                            <a:cs typeface="Courier New" panose="02070309020205020404" pitchFamily="49" charset="0"/>
                          </a:rPr>
                          <m:t>∑</m:t>
                        </m:r>
                        <m:d>
                          <m:dPr>
                            <m:ctrlPr>
                              <a:rPr lang="en-US" b="0" i="1" smtClean="0">
                                <a:solidFill>
                                  <a:schemeClr val="tx1"/>
                                </a:solidFill>
                                <a:latin typeface="Cambria Math" panose="02040503050406030204" pitchFamily="18" charset="0"/>
                                <a:cs typeface="Courier New" panose="02070309020205020404" pitchFamily="49" charset="0"/>
                              </a:rPr>
                            </m:ctrlPr>
                          </m:dPr>
                          <m:e>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𝑎𝑐𝑡𝑢𝑎𝑙</m:t>
                                </m:r>
                              </m:sub>
                            </m:sSub>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𝑝𝑟𝑒𝑑𝑖𝑐𝑎𝑡𝑒𝑑</m:t>
                                </m:r>
                              </m:sub>
                            </m:sSub>
                          </m:e>
                        </m:d>
                        <m:r>
                          <a:rPr lang="en-US" b="0" i="1" baseline="30000" smtClean="0">
                            <a:solidFill>
                              <a:schemeClr val="tx1"/>
                            </a:solidFill>
                            <a:latin typeface="Cambria Math" panose="02040503050406030204" pitchFamily="18" charset="0"/>
                            <a:cs typeface="Courier New" panose="02070309020205020404" pitchFamily="49" charset="0"/>
                          </a:rPr>
                          <m:t>2</m:t>
                        </m:r>
                      </m:num>
                      <m:den>
                        <m:r>
                          <a:rPr lang="en-US" b="0" i="1" smtClean="0">
                            <a:solidFill>
                              <a:schemeClr val="tx1"/>
                            </a:solidFill>
                            <a:latin typeface="Cambria Math" panose="02040503050406030204" pitchFamily="18" charset="0"/>
                            <a:cs typeface="Courier New" panose="02070309020205020404" pitchFamily="49" charset="0"/>
                          </a:rPr>
                          <m:t>∑</m:t>
                        </m:r>
                        <m:d>
                          <m:dPr>
                            <m:ctrlPr>
                              <a:rPr lang="en-US" b="0" i="1" smtClean="0">
                                <a:solidFill>
                                  <a:schemeClr val="tx1"/>
                                </a:solidFill>
                                <a:latin typeface="Cambria Math" panose="02040503050406030204" pitchFamily="18" charset="0"/>
                                <a:cs typeface="Courier New" panose="02070309020205020404" pitchFamily="49" charset="0"/>
                              </a:rPr>
                            </m:ctrlPr>
                          </m:dPr>
                          <m:e>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𝑌</m:t>
                                </m:r>
                              </m:e>
                              <m:sub>
                                <m:r>
                                  <a:rPr lang="en-US" b="0" i="1" smtClean="0">
                                    <a:solidFill>
                                      <a:schemeClr val="tx1"/>
                                    </a:solidFill>
                                    <a:latin typeface="Cambria Math" panose="02040503050406030204" pitchFamily="18" charset="0"/>
                                    <a:cs typeface="Courier New" panose="02070309020205020404" pitchFamily="49" charset="0"/>
                                  </a:rPr>
                                  <m:t>𝑎𝑐𝑡𝑢𝑎𝑙</m:t>
                                </m:r>
                              </m:sub>
                            </m:sSub>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𝑌</m:t>
                                </m:r>
                              </m:e>
                              <m:sub>
                                <m:r>
                                  <a:rPr lang="en-US" b="0" i="1" smtClean="0">
                                    <a:solidFill>
                                      <a:schemeClr val="tx1"/>
                                    </a:solidFill>
                                    <a:latin typeface="Cambria Math" panose="02040503050406030204" pitchFamily="18" charset="0"/>
                                    <a:cs typeface="Courier New" panose="02070309020205020404" pitchFamily="49" charset="0"/>
                                  </a:rPr>
                                  <m:t>𝑚𝑒𝑎𝑛</m:t>
                                </m:r>
                              </m:sub>
                            </m:sSub>
                          </m:e>
                        </m:d>
                        <m:r>
                          <a:rPr lang="en-US" b="0" i="1" baseline="30000" smtClean="0">
                            <a:solidFill>
                              <a:schemeClr val="tx1"/>
                            </a:solidFill>
                            <a:latin typeface="Cambria Math" panose="02040503050406030204" pitchFamily="18" charset="0"/>
                            <a:cs typeface="Courier New" panose="02070309020205020404" pitchFamily="49" charset="0"/>
                          </a:rPr>
                          <m:t>2</m:t>
                        </m:r>
                      </m:den>
                    </m:f>
                  </m:oMath>
                </a14:m>
                <a:endParaRPr lang="en-US" dirty="0">
                  <a:solidFill>
                    <a:schemeClr val="tx1"/>
                  </a:solidFill>
                  <a:cs typeface="Courier New" panose="02070309020205020404" pitchFamily="49" charset="0"/>
                </a:endParaRP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The value of R-square is always between 0 and 1, where 0 means that the model does not explain any variability in the target variable (Y) and 1 meaning it explains full variability in the target variable.</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The Adjusted R-Square is a modified form of R-Square that has been adjusted for the number of predictors in the model. It incorporates model’s degree of freedom. The adjusted R-Square only increases if the new term improves the model accuracy. </a:t>
                </a:r>
              </a:p>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cs typeface="Courier New" panose="02070309020205020404" pitchFamily="49" charset="0"/>
                        </a:rPr>
                        <m:t>𝑅</m:t>
                      </m:r>
                      <m:r>
                        <a:rPr lang="en-US" b="0" i="1" baseline="30000" smtClean="0">
                          <a:solidFill>
                            <a:schemeClr val="tx1"/>
                          </a:solidFill>
                          <a:latin typeface="Cambria Math" panose="02040503050406030204" pitchFamily="18" charset="0"/>
                          <a:cs typeface="Courier New" panose="02070309020205020404" pitchFamily="49" charset="0"/>
                        </a:rPr>
                        <m:t>2</m:t>
                      </m:r>
                      <m:r>
                        <a:rPr lang="en-US" b="0" i="1" smtClean="0">
                          <a:solidFill>
                            <a:schemeClr val="tx1"/>
                          </a:solidFill>
                          <a:latin typeface="Cambria Math" panose="02040503050406030204" pitchFamily="18" charset="0"/>
                          <a:cs typeface="Courier New" panose="02070309020205020404" pitchFamily="49" charset="0"/>
                        </a:rPr>
                        <m:t>𝑎𝑑𝑗𝑢𝑠𝑡𝑒𝑑</m:t>
                      </m:r>
                      <m:r>
                        <a:rPr lang="en-US" i="1">
                          <a:solidFill>
                            <a:schemeClr val="tx1"/>
                          </a:solidFill>
                          <a:latin typeface="Cambria Math" panose="02040503050406030204" pitchFamily="18" charset="0"/>
                          <a:cs typeface="Courier New" panose="02070309020205020404" pitchFamily="49" charset="0"/>
                        </a:rPr>
                        <m:t>=1 − </m:t>
                      </m:r>
                      <m:f>
                        <m:fPr>
                          <m:ctrlPr>
                            <a:rPr lang="en-US" i="1">
                              <a:solidFill>
                                <a:schemeClr val="tx1"/>
                              </a:solidFill>
                              <a:latin typeface="Cambria Math" panose="02040503050406030204" pitchFamily="18" charset="0"/>
                              <a:cs typeface="Courier New" panose="02070309020205020404" pitchFamily="49" charset="0"/>
                            </a:rPr>
                          </m:ctrlPr>
                        </m:fPr>
                        <m:num>
                          <m:d>
                            <m:dPr>
                              <m:ctrlPr>
                                <a:rPr lang="en-US" b="0" i="1" smtClean="0">
                                  <a:solidFill>
                                    <a:schemeClr val="tx1"/>
                                  </a:solidFill>
                                  <a:latin typeface="Cambria Math" panose="02040503050406030204" pitchFamily="18" charset="0"/>
                                  <a:cs typeface="Courier New" panose="02070309020205020404" pitchFamily="49" charset="0"/>
                                </a:rPr>
                              </m:ctrlPr>
                            </m:dPr>
                            <m:e>
                              <m:r>
                                <a:rPr lang="en-US" b="0" i="1" smtClean="0">
                                  <a:solidFill>
                                    <a:schemeClr val="tx1"/>
                                  </a:solidFill>
                                  <a:latin typeface="Cambria Math" panose="02040503050406030204" pitchFamily="18" charset="0"/>
                                  <a:cs typeface="Courier New" panose="02070309020205020404" pitchFamily="49" charset="0"/>
                                </a:rPr>
                                <m:t>1−</m:t>
                              </m:r>
                              <m:r>
                                <a:rPr lang="en-US" b="0" i="1" smtClean="0">
                                  <a:solidFill>
                                    <a:schemeClr val="tx1"/>
                                  </a:solidFill>
                                  <a:latin typeface="Cambria Math" panose="02040503050406030204" pitchFamily="18" charset="0"/>
                                  <a:cs typeface="Courier New" panose="02070309020205020404" pitchFamily="49" charset="0"/>
                                </a:rPr>
                                <m:t>𝑅</m:t>
                              </m:r>
                              <m:r>
                                <a:rPr lang="en-US" b="0" i="1" baseline="30000" smtClean="0">
                                  <a:solidFill>
                                    <a:schemeClr val="tx1"/>
                                  </a:solidFill>
                                  <a:latin typeface="Cambria Math" panose="02040503050406030204" pitchFamily="18" charset="0"/>
                                  <a:cs typeface="Courier New" panose="02070309020205020404" pitchFamily="49" charset="0"/>
                                </a:rPr>
                                <m:t>2</m:t>
                              </m:r>
                            </m:e>
                          </m:d>
                          <m:r>
                            <a:rPr lang="en-US" b="0" i="1" baseline="30000" smtClean="0">
                              <a:solidFill>
                                <a:schemeClr val="tx1"/>
                              </a:solidFill>
                              <a:latin typeface="Cambria Math" panose="02040503050406030204" pitchFamily="18" charset="0"/>
                              <a:cs typeface="Courier New" panose="02070309020205020404" pitchFamily="49" charset="0"/>
                            </a:rPr>
                            <m:t> </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𝑁</m:t>
                          </m:r>
                          <m:r>
                            <a:rPr lang="en-US" b="0" i="1" smtClean="0">
                              <a:solidFill>
                                <a:schemeClr val="tx1"/>
                              </a:solidFill>
                              <a:latin typeface="Cambria Math" panose="02040503050406030204" pitchFamily="18" charset="0"/>
                              <a:cs typeface="Courier New" panose="02070309020205020404" pitchFamily="49" charset="0"/>
                            </a:rPr>
                            <m:t>−1)</m:t>
                          </m:r>
                        </m:num>
                        <m:den>
                          <m:r>
                            <a:rPr lang="en-US" b="0" i="1" smtClean="0">
                              <a:solidFill>
                                <a:schemeClr val="tx1"/>
                              </a:solidFill>
                              <a:latin typeface="Cambria Math" panose="02040503050406030204" pitchFamily="18" charset="0"/>
                              <a:cs typeface="Courier New" panose="02070309020205020404" pitchFamily="49" charset="0"/>
                            </a:rPr>
                            <m:t>𝑁</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𝑃</m:t>
                          </m:r>
                          <m:r>
                            <a:rPr lang="en-US" b="0" i="1" smtClean="0">
                              <a:solidFill>
                                <a:schemeClr val="tx1"/>
                              </a:solidFill>
                              <a:latin typeface="Cambria Math" panose="02040503050406030204" pitchFamily="18" charset="0"/>
                              <a:cs typeface="Courier New" panose="02070309020205020404" pitchFamily="49" charset="0"/>
                            </a:rPr>
                            <m:t>−1</m:t>
                          </m:r>
                        </m:den>
                      </m:f>
                    </m:oMath>
                  </m:oMathPara>
                </a14:m>
                <a:endParaRPr lang="en-US" dirty="0">
                  <a:solidFill>
                    <a:schemeClr val="tx1"/>
                  </a:solidFill>
                </a:endParaRPr>
              </a:p>
              <a:p>
                <a:pPr marL="228600"/>
                <a:r>
                  <a:rPr lang="en-US" dirty="0">
                    <a:solidFill>
                      <a:schemeClr val="tx1"/>
                    </a:solidFill>
                  </a:rPr>
                  <a:t>where R</a:t>
                </a:r>
                <a:r>
                  <a:rPr lang="en-US" baseline="30000" dirty="0">
                    <a:solidFill>
                      <a:schemeClr val="tx1"/>
                    </a:solidFill>
                  </a:rPr>
                  <a:t>2</a:t>
                </a:r>
                <a:r>
                  <a:rPr lang="en-US" dirty="0">
                    <a:solidFill>
                      <a:schemeClr val="tx1"/>
                    </a:solidFill>
                  </a:rPr>
                  <a:t> = sample R</a:t>
                </a:r>
                <a:r>
                  <a:rPr lang="en-US" baseline="30000" dirty="0">
                    <a:solidFill>
                      <a:schemeClr val="tx1"/>
                    </a:solidFill>
                  </a:rPr>
                  <a:t>2</a:t>
                </a:r>
                <a:r>
                  <a:rPr lang="en-US" dirty="0">
                    <a:solidFill>
                      <a:schemeClr val="tx1"/>
                    </a:solidFill>
                  </a:rPr>
                  <a:t> value, N = total sample size and    </a:t>
                </a:r>
              </a:p>
              <a:p>
                <a:pPr marL="228600"/>
                <a:r>
                  <a:rPr lang="en-US" dirty="0">
                    <a:solidFill>
                      <a:schemeClr val="tx1"/>
                    </a:solidFill>
                  </a:rPr>
                  <a:t>p = Number of predictors </a:t>
                </a:r>
              </a:p>
              <a:p>
                <a:pPr marL="285750" indent="-285750">
                  <a:buFont typeface="Arial" panose="020B0604020202020204" pitchFamily="34" charset="0"/>
                  <a:buChar char="•"/>
                </a:pPr>
                <a:endParaRPr lang="en-US" dirty="0">
                  <a:solidFill>
                    <a:schemeClr val="tx1"/>
                  </a:solidFill>
                  <a:cs typeface="Courier New" panose="02070309020205020404" pitchFamily="49"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6096000" y="824831"/>
                <a:ext cx="5753100" cy="5190958"/>
              </a:xfrm>
              <a:prstGeom prst="rect">
                <a:avLst/>
              </a:prstGeom>
              <a:blipFill>
                <a:blip r:embed="rId3"/>
                <a:stretch>
                  <a:fillRect l="-421" t="-350" r="-527"/>
                </a:stretch>
              </a:blipFill>
              <a:ln w="28575">
                <a:solidFill>
                  <a:srgbClr val="35A984"/>
                </a:solidFill>
              </a:ln>
            </p:spPr>
            <p:txBody>
              <a:bodyPr/>
              <a:lstStyle/>
              <a:p>
                <a:r>
                  <a:rPr lang="en-US">
                    <a:noFill/>
                  </a:rPr>
                  <a:t> </a:t>
                </a:r>
              </a:p>
            </p:txBody>
          </p:sp>
        </mc:Fallback>
      </mc:AlternateContent>
      <p:sp>
        <p:nvSpPr>
          <p:cNvPr id="2" name="Slide Number Placeholder 5">
            <a:extLst>
              <a:ext uri="{FF2B5EF4-FFF2-40B4-BE49-F238E27FC236}">
                <a16:creationId xmlns:a16="http://schemas.microsoft.com/office/drawing/2014/main" id="{599B6CCC-8A0F-1A16-AEFB-8FD0BF1CE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36</a:t>
            </a:fld>
            <a:endParaRPr lang="en-US" dirty="0"/>
          </a:p>
        </p:txBody>
      </p:sp>
    </p:spTree>
    <p:extLst>
      <p:ext uri="{BB962C8B-B14F-4D97-AF65-F5344CB8AC3E}">
        <p14:creationId xmlns:p14="http://schemas.microsoft.com/office/powerpoint/2010/main" val="128680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a:latin typeface="Calibri (Headings)"/>
              </a:rPr>
              <a:t>Regularization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C315055B-9C43-9507-5FBB-D1B75F548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37</a:t>
            </a:fld>
            <a:endParaRPr lang="en-US" dirty="0"/>
          </a:p>
        </p:txBody>
      </p:sp>
    </p:spTree>
    <p:extLst>
      <p:ext uri="{BB962C8B-B14F-4D97-AF65-F5344CB8AC3E}">
        <p14:creationId xmlns:p14="http://schemas.microsoft.com/office/powerpoint/2010/main" val="91024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177118" y="148051"/>
            <a:ext cx="667198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Regularization</a:t>
            </a:r>
          </a:p>
        </p:txBody>
      </p:sp>
      <mc:AlternateContent xmlns:mc="http://schemas.openxmlformats.org/markup-compatibility/2006" xmlns:a14="http://schemas.microsoft.com/office/drawing/2010/main">
        <mc:Choice Requires="a14">
          <p:sp>
            <p:nvSpPr>
              <p:cNvPr id="37" name="Rectangle 36"/>
              <p:cNvSpPr/>
              <p:nvPr/>
            </p:nvSpPr>
            <p:spPr>
              <a:xfrm>
                <a:off x="5177118" y="717255"/>
                <a:ext cx="6671982" cy="517019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Overfitting refers to a model that corresponds too closely or exactly to a particular set of training data, but fails to fit new data or predict future observations reliably.</a:t>
                </a:r>
              </a:p>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It is a statistical model that contains more parameters than can be justified by the data.</a:t>
                </a:r>
              </a:p>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Regularization is a very important technique in machine learning to prevent overfitting.</a:t>
                </a:r>
              </a:p>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Mathematically speaking, it adds a regularization term in order to prevent the coefficients to fit so perfectly to </a:t>
                </a:r>
                <a:r>
                  <a:rPr lang="en-US" sz="1600" dirty="0" err="1">
                    <a:solidFill>
                      <a:schemeClr val="tx1"/>
                    </a:solidFill>
                    <a:cs typeface="Courier New" panose="02070309020205020404" pitchFamily="49" charset="0"/>
                  </a:rPr>
                  <a:t>overfit</a:t>
                </a:r>
                <a:r>
                  <a:rPr lang="en-US" sz="1600" dirty="0">
                    <a:solidFill>
                      <a:schemeClr val="tx1"/>
                    </a:solidFill>
                    <a:cs typeface="Courier New" panose="02070309020205020404" pitchFamily="49" charset="0"/>
                  </a:rPr>
                  <a:t>.</a:t>
                </a:r>
              </a:p>
              <a:p>
                <a:pPr marL="285750" indent="-285750" algn="just">
                  <a:buFont typeface="Arial" panose="020B0604020202020204" pitchFamily="34" charset="0"/>
                  <a:buChar char="•"/>
                </a:pPr>
                <a:r>
                  <a:rPr lang="en-US" sz="1600" b="1" dirty="0">
                    <a:solidFill>
                      <a:schemeClr val="tx1"/>
                    </a:solidFill>
                    <a:cs typeface="Courier New" panose="02070309020205020404" pitchFamily="49" charset="0"/>
                  </a:rPr>
                  <a:t>L1-norm loss function </a:t>
                </a:r>
                <a:r>
                  <a:rPr lang="en-US" sz="1600" dirty="0">
                    <a:solidFill>
                      <a:schemeClr val="tx1"/>
                    </a:solidFill>
                    <a:cs typeface="Courier New" panose="02070309020205020404" pitchFamily="49" charset="0"/>
                  </a:rPr>
                  <a:t>minimizes the sum of the absolute differences (S) between the target value (Y</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and the estimated values (f(x</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t>
                </a:r>
              </a:p>
              <a:p>
                <a:pPr lvl="1" algn="just"/>
                <a:r>
                  <a:rPr lang="en-US" b="0" dirty="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𝑆</m:t>
                    </m:r>
                    <m:r>
                      <a:rPr lang="en-US" b="0" i="1" smtClean="0">
                        <a:solidFill>
                          <a:schemeClr val="tx1"/>
                        </a:solidFill>
                        <a:latin typeface="Cambria Math" panose="02040503050406030204" pitchFamily="18" charset="0"/>
                        <a:cs typeface="Courier New" panose="02070309020205020404" pitchFamily="49" charset="0"/>
                      </a:rPr>
                      <m:t>=</m:t>
                    </m:r>
                    <m:nary>
                      <m:naryPr>
                        <m:chr m:val="∑"/>
                        <m:ctrlPr>
                          <a:rPr lang="en-US" b="0" i="1" smtClean="0">
                            <a:solidFill>
                              <a:schemeClr val="tx1"/>
                            </a:solidFill>
                            <a:latin typeface="Cambria Math" panose="02040503050406030204" pitchFamily="18" charset="0"/>
                            <a:cs typeface="Courier New" panose="02070309020205020404" pitchFamily="49" charset="0"/>
                          </a:rPr>
                        </m:ctrlPr>
                      </m:naryPr>
                      <m:sub>
                        <m:r>
                          <m:rPr>
                            <m:brk m:alnAt="23"/>
                          </m:rPr>
                          <a:rPr lang="en-US" b="0" i="1" smtClean="0">
                            <a:solidFill>
                              <a:schemeClr val="tx1"/>
                            </a:solidFill>
                            <a:latin typeface="Cambria Math" panose="02040503050406030204" pitchFamily="18" charset="0"/>
                            <a:cs typeface="Courier New" panose="02070309020205020404" pitchFamily="49" charset="0"/>
                          </a:rPr>
                          <m:t>𝑖</m:t>
                        </m:r>
                        <m:r>
                          <a:rPr lang="en-US" b="0" i="1" smtClean="0">
                            <a:solidFill>
                              <a:schemeClr val="tx1"/>
                            </a:solidFill>
                            <a:latin typeface="Cambria Math" panose="02040503050406030204" pitchFamily="18" charset="0"/>
                            <a:cs typeface="Courier New" panose="02070309020205020404" pitchFamily="49" charset="0"/>
                          </a:rPr>
                          <m:t>=1</m:t>
                        </m:r>
                      </m:sub>
                      <m:sup>
                        <m:r>
                          <a:rPr lang="en-US" b="0" i="1" smtClean="0">
                            <a:solidFill>
                              <a:schemeClr val="tx1"/>
                            </a:solidFill>
                            <a:latin typeface="Cambria Math" panose="02040503050406030204" pitchFamily="18" charset="0"/>
                            <a:cs typeface="Courier New" panose="02070309020205020404" pitchFamily="49" charset="0"/>
                          </a:rPr>
                          <m:t>𝑛</m:t>
                        </m:r>
                      </m:sup>
                      <m:e>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𝑓</m:t>
                        </m:r>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𝑥</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e>
                    </m:nary>
                  </m:oMath>
                </a14:m>
                <a:r>
                  <a:rPr lang="en-US" dirty="0">
                    <a:solidFill>
                      <a:schemeClr val="tx1"/>
                    </a:solidFill>
                    <a:cs typeface="Courier New" panose="02070309020205020404" pitchFamily="49" charset="0"/>
                  </a:rPr>
                  <a:t>|</a:t>
                </a:r>
              </a:p>
              <a:p>
                <a:pPr marL="285750" indent="-285750" algn="just">
                  <a:buFont typeface="Arial" panose="020B0604020202020204" pitchFamily="34" charset="0"/>
                  <a:buChar char="•"/>
                </a:pPr>
                <a:r>
                  <a:rPr lang="en-US" sz="1600" b="1" dirty="0">
                    <a:solidFill>
                      <a:schemeClr val="tx1"/>
                    </a:solidFill>
                    <a:cs typeface="Courier New" panose="02070309020205020404" pitchFamily="49" charset="0"/>
                  </a:rPr>
                  <a:t>L2-norm loss function </a:t>
                </a:r>
                <a:r>
                  <a:rPr lang="en-US" sz="1600" dirty="0">
                    <a:solidFill>
                      <a:schemeClr val="tx1"/>
                    </a:solidFill>
                    <a:cs typeface="Courier New" panose="02070309020205020404" pitchFamily="49" charset="0"/>
                  </a:rPr>
                  <a:t>minimizes the sum of the squares of the differences (S) between the target value (Y</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and the estimated values (f(x</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t>
                </a:r>
              </a:p>
              <a:p>
                <a:pPr lvl="1" algn="just"/>
                <a:r>
                  <a:rPr lang="en-US" b="0" dirty="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𝑆</m:t>
                    </m:r>
                  </m:oMath>
                </a14:m>
                <a:r>
                  <a:rPr lang="en-US" dirty="0">
                    <a:solidFill>
                      <a:schemeClr val="tx1"/>
                    </a:solidFill>
                    <a:cs typeface="Courier New" panose="02070309020205020404" pitchFamily="49" charset="0"/>
                  </a:rPr>
                  <a:t>= </a:t>
                </a:r>
                <a14:m>
                  <m:oMath xmlns:m="http://schemas.openxmlformats.org/officeDocument/2006/math">
                    <m:nary>
                      <m:naryPr>
                        <m:chr m:val="∑"/>
                        <m:ctrlPr>
                          <a:rPr lang="en-US" i="1" smtClean="0">
                            <a:solidFill>
                              <a:schemeClr val="tx1"/>
                            </a:solidFill>
                            <a:latin typeface="Cambria Math" panose="02040503050406030204" pitchFamily="18" charset="0"/>
                            <a:cs typeface="Courier New" panose="02070309020205020404" pitchFamily="49" charset="0"/>
                          </a:rPr>
                        </m:ctrlPr>
                      </m:naryPr>
                      <m:sub>
                        <m:r>
                          <m:rPr>
                            <m:brk m:alnAt="23"/>
                          </m:rPr>
                          <a:rPr lang="en-US" b="0" i="1" smtClean="0">
                            <a:solidFill>
                              <a:schemeClr val="tx1"/>
                            </a:solidFill>
                            <a:latin typeface="Cambria Math" panose="02040503050406030204" pitchFamily="18" charset="0"/>
                            <a:cs typeface="Courier New" panose="02070309020205020404" pitchFamily="49" charset="0"/>
                          </a:rPr>
                          <m:t>𝑖</m:t>
                        </m:r>
                        <m:r>
                          <a:rPr lang="en-US" b="0" i="1" smtClean="0">
                            <a:solidFill>
                              <a:schemeClr val="tx1"/>
                            </a:solidFill>
                            <a:latin typeface="Cambria Math" panose="02040503050406030204" pitchFamily="18" charset="0"/>
                            <a:cs typeface="Courier New" panose="02070309020205020404" pitchFamily="49" charset="0"/>
                          </a:rPr>
                          <m:t>=1</m:t>
                        </m:r>
                      </m:sub>
                      <m:sup>
                        <m:r>
                          <a:rPr lang="en-US" b="0" i="1" smtClean="0">
                            <a:solidFill>
                              <a:schemeClr val="tx1"/>
                            </a:solidFill>
                            <a:latin typeface="Cambria Math" panose="02040503050406030204" pitchFamily="18" charset="0"/>
                            <a:cs typeface="Courier New" panose="02070309020205020404" pitchFamily="49" charset="0"/>
                          </a:rPr>
                          <m:t>𝑛</m:t>
                        </m:r>
                      </m:sup>
                      <m:e>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𝑓</m:t>
                        </m:r>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𝑥</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e>
                    </m:nary>
                  </m:oMath>
                </a14:m>
                <a:r>
                  <a:rPr lang="en-US" baseline="30000" dirty="0">
                    <a:solidFill>
                      <a:schemeClr val="tx1"/>
                    </a:solidFill>
                    <a:cs typeface="Courier New" panose="02070309020205020404" pitchFamily="49" charset="0"/>
                  </a:rPr>
                  <a:t>2</a:t>
                </a:r>
                <a:endParaRPr lang="en-US" dirty="0">
                  <a:solidFill>
                    <a:schemeClr val="tx1"/>
                  </a:solidFill>
                  <a:cs typeface="Courier New" panose="02070309020205020404" pitchFamily="49" charset="0"/>
                </a:endParaRPr>
              </a:p>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Regularization adds a </a:t>
                </a:r>
                <a:r>
                  <a:rPr lang="en-US" sz="1600" dirty="0" err="1">
                    <a:solidFill>
                      <a:schemeClr val="tx1"/>
                    </a:solidFill>
                    <a:cs typeface="Courier New" panose="02070309020205020404" pitchFamily="49" charset="0"/>
                  </a:rPr>
                  <a:t>regularizer</a:t>
                </a:r>
                <a:r>
                  <a:rPr lang="en-US" sz="1600" dirty="0">
                    <a:solidFill>
                      <a:schemeClr val="tx1"/>
                    </a:solidFill>
                    <a:cs typeface="Courier New" panose="02070309020205020404" pitchFamily="49" charset="0"/>
                  </a:rPr>
                  <a:t> R(f) to a loss function.</a:t>
                </a:r>
              </a:p>
              <a:p>
                <a:pPr lvl="1" algn="just"/>
                <a14:m>
                  <m:oMathPara xmlns:m="http://schemas.openxmlformats.org/officeDocument/2006/math">
                    <m:oMathParaPr>
                      <m:jc m:val="centerGroup"/>
                    </m:oMathParaPr>
                    <m:oMath xmlns:m="http://schemas.openxmlformats.org/officeDocument/2006/math">
                      <m:box>
                        <m:boxPr>
                          <m:ctrlPr>
                            <a:rPr lang="en-US" sz="2400" i="1" smtClean="0">
                              <a:solidFill>
                                <a:schemeClr val="tx1"/>
                              </a:solidFill>
                              <a:latin typeface="Cambria Math" panose="02040503050406030204" pitchFamily="18" charset="0"/>
                              <a:cs typeface="Courier New" panose="02070309020205020404" pitchFamily="49" charset="0"/>
                            </a:rPr>
                          </m:ctrlPr>
                        </m:boxPr>
                        <m:e>
                          <m:argPr>
                            <m:argSz m:val="-1"/>
                          </m:argPr>
                          <m:func>
                            <m:funcPr>
                              <m:ctrlPr>
                                <a:rPr lang="en-US" sz="2400" b="0" i="1" smtClean="0">
                                  <a:solidFill>
                                    <a:schemeClr val="tx1"/>
                                  </a:solidFill>
                                  <a:latin typeface="Cambria Math" panose="02040503050406030204" pitchFamily="18" charset="0"/>
                                  <a:cs typeface="Courier New" panose="02070309020205020404" pitchFamily="49" charset="0"/>
                                </a:rPr>
                              </m:ctrlPr>
                            </m:funcPr>
                            <m:fName>
                              <m:eqArr>
                                <m:eqArrPr>
                                  <m:ctrlPr>
                                    <a:rPr lang="en-US" sz="2400" i="1">
                                      <a:solidFill>
                                        <a:schemeClr val="tx1"/>
                                      </a:solidFill>
                                      <a:latin typeface="Cambria Math" panose="02040503050406030204" pitchFamily="18" charset="0"/>
                                      <a:cs typeface="Courier New" panose="02070309020205020404" pitchFamily="49" charset="0"/>
                                    </a:rPr>
                                  </m:ctrlPr>
                                </m:eqArrPr>
                                <m:e>
                                  <m:r>
                                    <a:rPr lang="en-US" sz="2400" b="0" i="1" smtClean="0">
                                      <a:solidFill>
                                        <a:schemeClr val="tx1"/>
                                      </a:solidFill>
                                      <a:latin typeface="Cambria Math" panose="02040503050406030204" pitchFamily="18" charset="0"/>
                                      <a:cs typeface="Courier New" panose="02070309020205020404" pitchFamily="49" charset="0"/>
                                    </a:rPr>
                                    <m:t>𝑚𝑖𝑛</m:t>
                                  </m:r>
                                </m:e>
                                <m:e>
                                  <m:r>
                                    <a:rPr lang="en-US" sz="2400" i="1">
                                      <a:solidFill>
                                        <a:schemeClr val="tx1"/>
                                      </a:solidFill>
                                      <a:latin typeface="Cambria Math" panose="02040503050406030204" pitchFamily="18" charset="0"/>
                                      <a:cs typeface="Courier New" panose="02070309020205020404" pitchFamily="49" charset="0"/>
                                    </a:rPr>
                                    <m:t>𝑓</m:t>
                                  </m:r>
                                </m:e>
                              </m:eqArr>
                            </m:fName>
                            <m:e>
                              <m:nary>
                                <m:naryPr>
                                  <m:chr m:val="∑"/>
                                  <m:ctrlPr>
                                    <a:rPr lang="en-US" sz="2400" b="0" i="1" smtClean="0">
                                      <a:solidFill>
                                        <a:schemeClr val="tx1"/>
                                      </a:solidFill>
                                      <a:latin typeface="Cambria Math" panose="02040503050406030204" pitchFamily="18" charset="0"/>
                                      <a:cs typeface="Courier New" panose="02070309020205020404" pitchFamily="49" charset="0"/>
                                    </a:rPr>
                                  </m:ctrlPr>
                                </m:naryPr>
                                <m:sub>
                                  <m:r>
                                    <m:rPr>
                                      <m:brk m:alnAt="23"/>
                                    </m:rPr>
                                    <a:rPr lang="en-US" sz="2400" b="0" i="1" smtClean="0">
                                      <a:solidFill>
                                        <a:schemeClr val="tx1"/>
                                      </a:solidFill>
                                      <a:latin typeface="Cambria Math" panose="02040503050406030204" pitchFamily="18" charset="0"/>
                                      <a:cs typeface="Courier New" panose="02070309020205020404" pitchFamily="49" charset="0"/>
                                    </a:rPr>
                                    <m:t>𝑖</m:t>
                                  </m:r>
                                  <m:r>
                                    <a:rPr lang="en-US" sz="2400" b="0" i="1" smtClean="0">
                                      <a:solidFill>
                                        <a:schemeClr val="tx1"/>
                                      </a:solidFill>
                                      <a:latin typeface="Cambria Math" panose="02040503050406030204" pitchFamily="18" charset="0"/>
                                      <a:cs typeface="Courier New" panose="02070309020205020404" pitchFamily="49" charset="0"/>
                                    </a:rPr>
                                    <m:t>=1</m:t>
                                  </m:r>
                                </m:sub>
                                <m:sup>
                                  <m:r>
                                    <a:rPr lang="en-US" sz="2400" b="0" i="1" smtClean="0">
                                      <a:solidFill>
                                        <a:schemeClr val="tx1"/>
                                      </a:solidFill>
                                      <a:latin typeface="Cambria Math" panose="02040503050406030204" pitchFamily="18" charset="0"/>
                                      <a:cs typeface="Courier New" panose="02070309020205020404" pitchFamily="49" charset="0"/>
                                    </a:rPr>
                                    <m:t>𝑛</m:t>
                                  </m:r>
                                </m:sup>
                                <m:e>
                                  <m:r>
                                    <a:rPr lang="en-US" sz="2400" b="0" i="1" smtClean="0">
                                      <a:solidFill>
                                        <a:schemeClr val="tx1"/>
                                      </a:solidFill>
                                      <a:latin typeface="Cambria Math" panose="02040503050406030204" pitchFamily="18" charset="0"/>
                                      <a:cs typeface="Courier New" panose="02070309020205020404" pitchFamily="49" charset="0"/>
                                    </a:rPr>
                                    <m:t>𝑉</m:t>
                                  </m:r>
                                  <m:r>
                                    <a:rPr lang="en-US" sz="2400" b="0" i="1" smtClean="0">
                                      <a:solidFill>
                                        <a:schemeClr val="tx1"/>
                                      </a:solidFill>
                                      <a:latin typeface="Cambria Math" panose="02040503050406030204" pitchFamily="18" charset="0"/>
                                      <a:cs typeface="Courier New" panose="02070309020205020404" pitchFamily="49" charset="0"/>
                                    </a:rPr>
                                    <m:t>(</m:t>
                                  </m:r>
                                  <m:r>
                                    <a:rPr lang="en-US" sz="2400" b="0" i="1" smtClean="0">
                                      <a:solidFill>
                                        <a:schemeClr val="tx1"/>
                                      </a:solidFill>
                                      <a:latin typeface="Cambria Math" panose="02040503050406030204" pitchFamily="18" charset="0"/>
                                      <a:cs typeface="Courier New" panose="02070309020205020404" pitchFamily="49" charset="0"/>
                                    </a:rPr>
                                    <m:t>𝑓</m:t>
                                  </m:r>
                                  <m:d>
                                    <m:dPr>
                                      <m:ctrlPr>
                                        <a:rPr lang="en-US" sz="2400" b="0" i="1" smtClean="0">
                                          <a:solidFill>
                                            <a:schemeClr val="tx1"/>
                                          </a:solidFill>
                                          <a:latin typeface="Cambria Math" panose="02040503050406030204" pitchFamily="18" charset="0"/>
                                          <a:cs typeface="Courier New" panose="02070309020205020404" pitchFamily="49" charset="0"/>
                                        </a:rPr>
                                      </m:ctrlPr>
                                    </m:dPr>
                                    <m:e>
                                      <m:sSub>
                                        <m:sSubPr>
                                          <m:ctrlPr>
                                            <a:rPr lang="en-US" sz="2400" b="0" i="1" smtClean="0">
                                              <a:solidFill>
                                                <a:schemeClr val="tx1"/>
                                              </a:solidFill>
                                              <a:latin typeface="Cambria Math" panose="02040503050406030204" pitchFamily="18" charset="0"/>
                                              <a:cs typeface="Courier New" panose="02070309020205020404" pitchFamily="49" charset="0"/>
                                            </a:rPr>
                                          </m:ctrlPr>
                                        </m:sSubPr>
                                        <m:e>
                                          <m:r>
                                            <a:rPr lang="en-US" sz="2400" b="0" i="1" smtClean="0">
                                              <a:solidFill>
                                                <a:schemeClr val="tx1"/>
                                              </a:solidFill>
                                              <a:latin typeface="Cambria Math" panose="02040503050406030204" pitchFamily="18" charset="0"/>
                                              <a:cs typeface="Courier New" panose="02070309020205020404" pitchFamily="49" charset="0"/>
                                            </a:rPr>
                                            <m:t>𝑥</m:t>
                                          </m:r>
                                        </m:e>
                                        <m:sub>
                                          <m:r>
                                            <a:rPr lang="en-US" sz="2400" b="0" i="1" smtClean="0">
                                              <a:solidFill>
                                                <a:schemeClr val="tx1"/>
                                              </a:solidFill>
                                              <a:latin typeface="Cambria Math" panose="02040503050406030204" pitchFamily="18" charset="0"/>
                                              <a:cs typeface="Courier New" panose="02070309020205020404" pitchFamily="49" charset="0"/>
                                            </a:rPr>
                                            <m:t>𝑖</m:t>
                                          </m:r>
                                        </m:sub>
                                      </m:sSub>
                                    </m:e>
                                  </m:d>
                                  <m:r>
                                    <a:rPr lang="en-US" sz="2400" b="0" i="1" smtClean="0">
                                      <a:solidFill>
                                        <a:schemeClr val="tx1"/>
                                      </a:solidFill>
                                      <a:latin typeface="Cambria Math" panose="02040503050406030204" pitchFamily="18" charset="0"/>
                                      <a:cs typeface="Courier New" panose="02070309020205020404" pitchFamily="49" charset="0"/>
                                    </a:rPr>
                                    <m:t>,</m:t>
                                  </m:r>
                                  <m:sSub>
                                    <m:sSubPr>
                                      <m:ctrlPr>
                                        <a:rPr lang="en-US" sz="2400" b="0" i="1" smtClean="0">
                                          <a:solidFill>
                                            <a:schemeClr val="tx1"/>
                                          </a:solidFill>
                                          <a:latin typeface="Cambria Math" panose="02040503050406030204" pitchFamily="18" charset="0"/>
                                          <a:cs typeface="Courier New" panose="02070309020205020404" pitchFamily="49" charset="0"/>
                                        </a:rPr>
                                      </m:ctrlPr>
                                    </m:sSubPr>
                                    <m:e>
                                      <m:r>
                                        <a:rPr lang="en-US" sz="2400" b="0" i="1" smtClean="0">
                                          <a:solidFill>
                                            <a:schemeClr val="tx1"/>
                                          </a:solidFill>
                                          <a:latin typeface="Cambria Math" panose="02040503050406030204" pitchFamily="18" charset="0"/>
                                          <a:cs typeface="Courier New" panose="02070309020205020404" pitchFamily="49" charset="0"/>
                                        </a:rPr>
                                        <m:t>𝑦</m:t>
                                      </m:r>
                                    </m:e>
                                    <m:sub>
                                      <m:r>
                                        <a:rPr lang="en-US" sz="2400" b="0" i="1" smtClean="0">
                                          <a:solidFill>
                                            <a:schemeClr val="tx1"/>
                                          </a:solidFill>
                                          <a:latin typeface="Cambria Math" panose="02040503050406030204" pitchFamily="18" charset="0"/>
                                          <a:cs typeface="Courier New" panose="02070309020205020404" pitchFamily="49" charset="0"/>
                                        </a:rPr>
                                        <m:t>𝑖</m:t>
                                      </m:r>
                                    </m:sub>
                                  </m:sSub>
                                  <m:r>
                                    <a:rPr lang="en-US" sz="2400" b="0" i="1" smtClean="0">
                                      <a:solidFill>
                                        <a:schemeClr val="tx1"/>
                                      </a:solidFill>
                                      <a:latin typeface="Cambria Math" panose="02040503050406030204" pitchFamily="18" charset="0"/>
                                      <a:cs typeface="Courier New" panose="02070309020205020404" pitchFamily="49" charset="0"/>
                                    </a:rPr>
                                    <m:t>)</m:t>
                                  </m:r>
                                </m:e>
                              </m:nary>
                            </m:e>
                          </m:func>
                        </m:e>
                      </m:box>
                      <m:r>
                        <a:rPr lang="en-US" sz="2400" b="0" i="0" smtClean="0">
                          <a:solidFill>
                            <a:schemeClr val="tx1"/>
                          </a:solidFill>
                          <a:latin typeface="Cambria Math" panose="02040503050406030204" pitchFamily="18" charset="0"/>
                          <a:cs typeface="Courier New" panose="02070309020205020404" pitchFamily="49" charset="0"/>
                        </a:rPr>
                        <m:t>+</m:t>
                      </m:r>
                      <m:r>
                        <m:rPr>
                          <m:sty m:val="p"/>
                        </m:rPr>
                        <a:rPr lang="el-GR" sz="2400" b="0" i="1" smtClean="0">
                          <a:solidFill>
                            <a:schemeClr val="tx1"/>
                          </a:solidFill>
                          <a:latin typeface="Cambria Math" panose="02040503050406030204" pitchFamily="18" charset="0"/>
                          <a:cs typeface="Courier New" panose="02070309020205020404" pitchFamily="49" charset="0"/>
                        </a:rPr>
                        <m:t>λ</m:t>
                      </m:r>
                      <m:r>
                        <a:rPr lang="en-US" sz="2400" b="0" i="1" smtClean="0">
                          <a:solidFill>
                            <a:schemeClr val="tx1"/>
                          </a:solidFill>
                          <a:latin typeface="Cambria Math" panose="02040503050406030204" pitchFamily="18" charset="0"/>
                          <a:cs typeface="Courier New" panose="02070309020205020404" pitchFamily="49" charset="0"/>
                        </a:rPr>
                        <m:t>𝑅</m:t>
                      </m:r>
                      <m:r>
                        <a:rPr lang="en-US" sz="2400" b="0" i="1" smtClean="0">
                          <a:solidFill>
                            <a:schemeClr val="tx1"/>
                          </a:solidFill>
                          <a:latin typeface="Cambria Math" panose="02040503050406030204" pitchFamily="18" charset="0"/>
                          <a:cs typeface="Courier New" panose="02070309020205020404" pitchFamily="49" charset="0"/>
                        </a:rPr>
                        <m:t>(</m:t>
                      </m:r>
                      <m:r>
                        <a:rPr lang="en-US" sz="2400" b="0" i="1" smtClean="0">
                          <a:solidFill>
                            <a:schemeClr val="tx1"/>
                          </a:solidFill>
                          <a:latin typeface="Cambria Math" panose="02040503050406030204" pitchFamily="18" charset="0"/>
                          <a:cs typeface="Courier New" panose="02070309020205020404" pitchFamily="49" charset="0"/>
                        </a:rPr>
                        <m:t>𝑓</m:t>
                      </m:r>
                      <m:r>
                        <a:rPr lang="en-US" sz="2400" b="0" i="1" smtClean="0">
                          <a:solidFill>
                            <a:schemeClr val="tx1"/>
                          </a:solidFill>
                          <a:latin typeface="Cambria Math" panose="02040503050406030204" pitchFamily="18" charset="0"/>
                          <a:cs typeface="Courier New" panose="02070309020205020404" pitchFamily="49" charset="0"/>
                        </a:rPr>
                        <m:t>)</m:t>
                      </m:r>
                    </m:oMath>
                  </m:oMathPara>
                </a14:m>
                <a:endParaRPr lang="en-US" sz="2400" dirty="0">
                  <a:solidFill>
                    <a:schemeClr val="tx1"/>
                  </a:solidFill>
                  <a:cs typeface="Courier New" panose="02070309020205020404" pitchFamily="49" charset="0"/>
                </a:endParaRPr>
              </a:p>
              <a:p>
                <a:pPr marL="342900" indent="-342900" algn="just">
                  <a:buFont typeface="Arial" panose="020B0604020202020204" pitchFamily="34" charset="0"/>
                  <a:buChar char="•"/>
                </a:pPr>
                <a:r>
                  <a:rPr lang="en-US" sz="1600" dirty="0">
                    <a:solidFill>
                      <a:schemeClr val="tx1"/>
                    </a:solidFill>
                    <a:cs typeface="Courier New" panose="02070309020205020404" pitchFamily="49" charset="0"/>
                  </a:rPr>
                  <a:t>Where V is the underlying loss function, e.g. L1 or L2 and                                                         λ = parameter which controls the importance of the </a:t>
                </a:r>
                <a:r>
                  <a:rPr lang="en-US" sz="1600" dirty="0" err="1">
                    <a:solidFill>
                      <a:schemeClr val="tx1"/>
                    </a:solidFill>
                    <a:cs typeface="Courier New" panose="02070309020205020404" pitchFamily="49" charset="0"/>
                  </a:rPr>
                  <a:t>regularizer</a:t>
                </a:r>
                <a:r>
                  <a:rPr lang="en-US" sz="1600" dirty="0">
                    <a:solidFill>
                      <a:schemeClr val="tx1"/>
                    </a:solidFill>
                    <a:cs typeface="Courier New" panose="02070309020205020404" pitchFamily="49" charset="0"/>
                  </a:rPr>
                  <a:t> </a:t>
                </a:r>
              </a:p>
            </p:txBody>
          </p:sp>
        </mc:Choice>
        <mc:Fallback xmlns="">
          <p:sp>
            <p:nvSpPr>
              <p:cNvPr id="37" name="Rectangle 36"/>
              <p:cNvSpPr>
                <a:spLocks noRot="1" noChangeAspect="1" noMove="1" noResize="1" noEditPoints="1" noAdjustHandles="1" noChangeArrowheads="1" noChangeShapeType="1" noTextEdit="1"/>
              </p:cNvSpPr>
              <p:nvPr/>
            </p:nvSpPr>
            <p:spPr>
              <a:xfrm>
                <a:off x="5177118" y="717255"/>
                <a:ext cx="6671982" cy="5170197"/>
              </a:xfrm>
              <a:prstGeom prst="rect">
                <a:avLst/>
              </a:prstGeom>
              <a:blipFill>
                <a:blip r:embed="rId3"/>
                <a:stretch>
                  <a:fillRect l="-182" t="-117" r="-182"/>
                </a:stretch>
              </a:blipFill>
              <a:ln w="28575">
                <a:solidFill>
                  <a:srgbClr val="35A984"/>
                </a:solidFill>
              </a:ln>
            </p:spPr>
            <p:txBody>
              <a:bodyPr/>
              <a:lstStyle/>
              <a:p>
                <a:r>
                  <a:rPr lang="en-US">
                    <a:noFill/>
                  </a:rPr>
                  <a:t> </a:t>
                </a:r>
              </a:p>
            </p:txBody>
          </p:sp>
        </mc:Fallback>
      </mc:AlternateContent>
      <p:sp>
        <p:nvSpPr>
          <p:cNvPr id="2" name="Slide Number Placeholder 5">
            <a:extLst>
              <a:ext uri="{FF2B5EF4-FFF2-40B4-BE49-F238E27FC236}">
                <a16:creationId xmlns:a16="http://schemas.microsoft.com/office/drawing/2014/main" id="{139FD9BD-5846-BD3A-C171-901EF12F1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38</a:t>
            </a:fld>
            <a:endParaRPr lang="en-US" dirty="0"/>
          </a:p>
        </p:txBody>
      </p:sp>
    </p:spTree>
    <p:extLst>
      <p:ext uri="{BB962C8B-B14F-4D97-AF65-F5344CB8AC3E}">
        <p14:creationId xmlns:p14="http://schemas.microsoft.com/office/powerpoint/2010/main" val="1022093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a:latin typeface="Calibri (Headings)"/>
              </a:rPr>
              <a:t>Ridge &amp; LASSO</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60B5A86F-BC32-DB5F-C04D-C7FF00109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39</a:t>
            </a:fld>
            <a:endParaRPr lang="en-US" dirty="0"/>
          </a:p>
        </p:txBody>
      </p:sp>
    </p:spTree>
    <p:extLst>
      <p:ext uri="{BB962C8B-B14F-4D97-AF65-F5344CB8AC3E}">
        <p14:creationId xmlns:p14="http://schemas.microsoft.com/office/powerpoint/2010/main" val="201849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39334" y="941295"/>
            <a:ext cx="6429935" cy="24115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GB" dirty="0">
                <a:solidFill>
                  <a:schemeClr val="tx1"/>
                </a:solidFill>
              </a:rPr>
              <a:t>In a </a:t>
            </a:r>
            <a:r>
              <a:rPr lang="en-GB" b="1" dirty="0">
                <a:solidFill>
                  <a:schemeClr val="tx1"/>
                </a:solidFill>
              </a:rPr>
              <a:t>multiple relationship, </a:t>
            </a:r>
            <a:r>
              <a:rPr lang="en-GB" dirty="0">
                <a:solidFill>
                  <a:schemeClr val="tx1"/>
                </a:solidFill>
              </a:rPr>
              <a:t>called </a:t>
            </a:r>
            <a:r>
              <a:rPr lang="en-GB" i="1" dirty="0">
                <a:solidFill>
                  <a:schemeClr val="tx1"/>
                </a:solidFill>
              </a:rPr>
              <a:t>multiple regression, </a:t>
            </a:r>
            <a:r>
              <a:rPr lang="en-GB" dirty="0">
                <a:solidFill>
                  <a:schemeClr val="tx1"/>
                </a:solidFill>
              </a:rPr>
              <a:t>two or more independent variables are used to predict one dependent variable.</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a:solidFill>
                  <a:schemeClr val="tx1"/>
                </a:solidFill>
              </a:rPr>
              <a:t>For example, an educator may wish to investigate the relationship between a student’s success in college and factors such as the number of hours devoted to studying, the student’s GPA, and the student’s high school background.</a:t>
            </a:r>
            <a:br>
              <a:rPr lang="en-GB" dirty="0">
                <a:solidFill>
                  <a:schemeClr val="tx1"/>
                </a:solidFill>
              </a:rPr>
            </a:br>
            <a:br>
              <a:rPr lang="en-GB" dirty="0">
                <a:solidFill>
                  <a:schemeClr val="tx1"/>
                </a:solidFill>
              </a:rPr>
            </a:br>
            <a:br>
              <a:rPr lang="en-GB" dirty="0">
                <a:solidFill>
                  <a:schemeClr val="tx1"/>
                </a:solidFill>
              </a:rPr>
            </a:br>
            <a:br>
              <a:rPr lang="en-GB" dirty="0">
                <a:solidFill>
                  <a:schemeClr val="tx1"/>
                </a:solidFill>
              </a:rPr>
            </a:br>
            <a:endParaRPr lang="en-US" dirty="0">
              <a:solidFill>
                <a:schemeClr val="tx1"/>
              </a:solidFill>
            </a:endParaRPr>
          </a:p>
        </p:txBody>
      </p:sp>
      <p:sp>
        <p:nvSpPr>
          <p:cNvPr id="4" name="Title 2"/>
          <p:cNvSpPr txBox="1">
            <a:spLocks/>
          </p:cNvSpPr>
          <p:nvPr/>
        </p:nvSpPr>
        <p:spPr>
          <a:xfrm>
            <a:off x="5378823"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Introduction to Correlation &amp; Regression</a:t>
            </a:r>
          </a:p>
        </p:txBody>
      </p:sp>
      <p:sp>
        <p:nvSpPr>
          <p:cNvPr id="2" name="Slide Number Placeholder 5">
            <a:extLst>
              <a:ext uri="{FF2B5EF4-FFF2-40B4-BE49-F238E27FC236}">
                <a16:creationId xmlns:a16="http://schemas.microsoft.com/office/drawing/2014/main" id="{662C9F02-CC34-D292-AEFE-9B7E2AC4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4</a:t>
            </a:fld>
            <a:endParaRPr lang="en-US" dirty="0"/>
          </a:p>
        </p:txBody>
      </p:sp>
    </p:spTree>
    <p:extLst>
      <p:ext uri="{BB962C8B-B14F-4D97-AF65-F5344CB8AC3E}">
        <p14:creationId xmlns:p14="http://schemas.microsoft.com/office/powerpoint/2010/main" val="2348185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&amp; LASSO </a:t>
            </a:r>
          </a:p>
        </p:txBody>
      </p:sp>
      <p:sp>
        <p:nvSpPr>
          <p:cNvPr id="37" name="Rectangle 36"/>
          <p:cNvSpPr/>
          <p:nvPr/>
        </p:nvSpPr>
        <p:spPr>
          <a:xfrm>
            <a:off x="6096000" y="838279"/>
            <a:ext cx="5753100" cy="294034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dirty="0">
                <a:solidFill>
                  <a:schemeClr val="tx1"/>
                </a:solidFill>
                <a:cs typeface="Courier New" panose="02070309020205020404" pitchFamily="49" charset="0"/>
              </a:rPr>
              <a:t>Ridge and LASSO (Least Absolute Shrinkage and Selection Operator) regression are powerful techniques generally used for creating compact models in presence of a “large” number of features. Problem with large number of features: </a:t>
            </a:r>
          </a:p>
          <a:p>
            <a:pPr marL="742950" lvl="1" indent="-285750" algn="just">
              <a:buFont typeface="Arial" panose="020B0604020202020204" pitchFamily="34" charset="0"/>
              <a:buChar char="•"/>
            </a:pPr>
            <a:r>
              <a:rPr lang="en-US" dirty="0">
                <a:solidFill>
                  <a:schemeClr val="tx1"/>
                </a:solidFill>
                <a:cs typeface="Courier New" panose="02070309020205020404" pitchFamily="49" charset="0"/>
              </a:rPr>
              <a:t>Enhance the tendency of a model to </a:t>
            </a:r>
            <a:r>
              <a:rPr lang="en-US" dirty="0" err="1">
                <a:solidFill>
                  <a:schemeClr val="tx1"/>
                </a:solidFill>
                <a:cs typeface="Courier New" panose="02070309020205020404" pitchFamily="49" charset="0"/>
              </a:rPr>
              <a:t>overfit</a:t>
            </a:r>
            <a:r>
              <a:rPr lang="en-US" dirty="0">
                <a:solidFill>
                  <a:schemeClr val="tx1"/>
                </a:solidFill>
                <a:cs typeface="Courier New" panose="02070309020205020404" pitchFamily="49" charset="0"/>
              </a:rPr>
              <a:t> (as low as 10 variables might cause overfitting)</a:t>
            </a:r>
          </a:p>
          <a:p>
            <a:pPr marL="742950" lvl="1" indent="-285750" algn="just">
              <a:buFont typeface="Arial" panose="020B0604020202020204" pitchFamily="34" charset="0"/>
              <a:buChar char="•"/>
            </a:pPr>
            <a:r>
              <a:rPr lang="en-US" dirty="0">
                <a:solidFill>
                  <a:schemeClr val="tx1"/>
                </a:solidFill>
                <a:cs typeface="Courier New" panose="02070309020205020404" pitchFamily="49" charset="0"/>
              </a:rPr>
              <a:t>Cause computational challenges. With modern systems, this situation might arise in case of millions or billions of features</a:t>
            </a:r>
          </a:p>
        </p:txBody>
      </p:sp>
      <p:sp>
        <p:nvSpPr>
          <p:cNvPr id="2" name="Slide Number Placeholder 5">
            <a:extLst>
              <a:ext uri="{FF2B5EF4-FFF2-40B4-BE49-F238E27FC236}">
                <a16:creationId xmlns:a16="http://schemas.microsoft.com/office/drawing/2014/main" id="{A25B6FB6-9C46-550D-BE47-A9FBCAB6A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40</a:t>
            </a:fld>
            <a:endParaRPr lang="en-US" dirty="0"/>
          </a:p>
        </p:txBody>
      </p:sp>
    </p:spTree>
    <p:extLst>
      <p:ext uri="{BB962C8B-B14F-4D97-AF65-F5344CB8AC3E}">
        <p14:creationId xmlns:p14="http://schemas.microsoft.com/office/powerpoint/2010/main" val="103899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&amp; LASSO </a:t>
            </a:r>
          </a:p>
        </p:txBody>
      </p:sp>
      <p:sp>
        <p:nvSpPr>
          <p:cNvPr id="37" name="Rectangle 36"/>
          <p:cNvSpPr/>
          <p:nvPr/>
        </p:nvSpPr>
        <p:spPr>
          <a:xfrm>
            <a:off x="6096000" y="838279"/>
            <a:ext cx="5753100" cy="427160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dirty="0">
                <a:solidFill>
                  <a:schemeClr val="tx1"/>
                </a:solidFill>
                <a:cs typeface="Courier New" panose="02070309020205020404" pitchFamily="49" charset="0"/>
              </a:rPr>
              <a:t>Both Ridge and LASSO work by </a:t>
            </a:r>
            <a:r>
              <a:rPr lang="en-US" b="1" dirty="0">
                <a:solidFill>
                  <a:schemeClr val="tx1"/>
                </a:solidFill>
                <a:cs typeface="Courier New" panose="02070309020205020404" pitchFamily="49" charset="0"/>
              </a:rPr>
              <a:t>penalizing</a:t>
            </a:r>
            <a:r>
              <a:rPr lang="en-US" dirty="0">
                <a:solidFill>
                  <a:schemeClr val="tx1"/>
                </a:solidFill>
                <a:cs typeface="Courier New" panose="02070309020205020404" pitchFamily="49" charset="0"/>
              </a:rPr>
              <a:t> the magnitude of coefficients of features along with minimizing the error between predicted and actual observations. The key difference is in how they assign penalty to the coefficients. </a:t>
            </a:r>
          </a:p>
          <a:p>
            <a:pPr marL="285750" indent="-285750" algn="just">
              <a:buFont typeface="Wingdings" panose="05000000000000000000" pitchFamily="2" charset="2"/>
              <a:buChar char="Ø"/>
            </a:pPr>
            <a:r>
              <a:rPr lang="en-US" b="1" dirty="0">
                <a:solidFill>
                  <a:schemeClr val="tx1"/>
                </a:solidFill>
                <a:cs typeface="Courier New" panose="02070309020205020404" pitchFamily="49" charset="0"/>
              </a:rPr>
              <a:t>Ridge Regression: </a:t>
            </a:r>
          </a:p>
          <a:p>
            <a:pPr lvl="1" algn="just"/>
            <a:r>
              <a:rPr lang="en-US" dirty="0">
                <a:solidFill>
                  <a:schemeClr val="tx1"/>
                </a:solidFill>
                <a:cs typeface="Courier New" panose="02070309020205020404" pitchFamily="49" charset="0"/>
              </a:rPr>
              <a:t>Performs L2 regularization, i.e. adds penalty equivalent to </a:t>
            </a:r>
            <a:r>
              <a:rPr lang="en-US" b="1" dirty="0">
                <a:solidFill>
                  <a:schemeClr val="tx1"/>
                </a:solidFill>
                <a:cs typeface="Courier New" panose="02070309020205020404" pitchFamily="49" charset="0"/>
              </a:rPr>
              <a:t>square of the magnitude </a:t>
            </a:r>
            <a:r>
              <a:rPr lang="en-US" dirty="0">
                <a:solidFill>
                  <a:schemeClr val="tx1"/>
                </a:solidFill>
                <a:cs typeface="Courier New" panose="02070309020205020404" pitchFamily="49" charset="0"/>
              </a:rPr>
              <a:t>of coefficients </a:t>
            </a:r>
          </a:p>
          <a:p>
            <a:pPr lvl="1" algn="just"/>
            <a:r>
              <a:rPr lang="en-US" dirty="0">
                <a:solidFill>
                  <a:schemeClr val="tx1"/>
                </a:solidFill>
                <a:cs typeface="Courier New" panose="02070309020205020404" pitchFamily="49" charset="0"/>
              </a:rPr>
              <a:t>Minimization objective = Least Squares Objective + α * (sum of square of coefficients) </a:t>
            </a:r>
          </a:p>
          <a:p>
            <a:pPr marL="285750" indent="-285750" algn="just">
              <a:buFont typeface="Wingdings" panose="05000000000000000000" pitchFamily="2" charset="2"/>
              <a:buChar char="Ø"/>
            </a:pPr>
            <a:r>
              <a:rPr lang="en-US" b="1" dirty="0">
                <a:solidFill>
                  <a:schemeClr val="tx1"/>
                </a:solidFill>
                <a:cs typeface="Courier New" panose="02070309020205020404" pitchFamily="49" charset="0"/>
              </a:rPr>
              <a:t>LASSO Regression</a:t>
            </a:r>
            <a:r>
              <a:rPr lang="en-US" dirty="0">
                <a:solidFill>
                  <a:schemeClr val="tx1"/>
                </a:solidFill>
                <a:cs typeface="Courier New" panose="02070309020205020404" pitchFamily="49" charset="0"/>
              </a:rPr>
              <a:t>:</a:t>
            </a:r>
          </a:p>
          <a:p>
            <a:pPr lvl="1" algn="just"/>
            <a:r>
              <a:rPr lang="en-US" dirty="0">
                <a:solidFill>
                  <a:schemeClr val="tx1"/>
                </a:solidFill>
                <a:cs typeface="Courier New" panose="02070309020205020404" pitchFamily="49" charset="0"/>
              </a:rPr>
              <a:t>Performs L1 regularization, i.e. adds penalty equivalent to </a:t>
            </a:r>
            <a:r>
              <a:rPr lang="en-US" b="1" dirty="0">
                <a:solidFill>
                  <a:schemeClr val="tx1"/>
                </a:solidFill>
                <a:cs typeface="Courier New" panose="02070309020205020404" pitchFamily="49" charset="0"/>
              </a:rPr>
              <a:t>absolute value of the magnitude</a:t>
            </a:r>
            <a:r>
              <a:rPr lang="en-US" dirty="0">
                <a:solidFill>
                  <a:schemeClr val="tx1"/>
                </a:solidFill>
                <a:cs typeface="Courier New" panose="02070309020205020404" pitchFamily="49" charset="0"/>
              </a:rPr>
              <a:t> of coefficients Minimization objective = Least Squares Objective + α * (sum of absolute value of coefficients) </a:t>
            </a:r>
          </a:p>
        </p:txBody>
      </p:sp>
      <p:sp>
        <p:nvSpPr>
          <p:cNvPr id="2" name="Slide Number Placeholder 5">
            <a:extLst>
              <a:ext uri="{FF2B5EF4-FFF2-40B4-BE49-F238E27FC236}">
                <a16:creationId xmlns:a16="http://schemas.microsoft.com/office/drawing/2014/main" id="{713A4CC3-2595-ADA9-ABEC-DE8670532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41</a:t>
            </a:fld>
            <a:endParaRPr lang="en-US" dirty="0"/>
          </a:p>
        </p:txBody>
      </p:sp>
    </p:spTree>
    <p:extLst>
      <p:ext uri="{BB962C8B-B14F-4D97-AF65-F5344CB8AC3E}">
        <p14:creationId xmlns:p14="http://schemas.microsoft.com/office/powerpoint/2010/main" val="3173851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746812" y="148051"/>
            <a:ext cx="710228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&amp; LASSO (Cont.) </a:t>
            </a:r>
          </a:p>
        </p:txBody>
      </p:sp>
      <p:sp>
        <p:nvSpPr>
          <p:cNvPr id="37" name="Rectangle 36"/>
          <p:cNvSpPr/>
          <p:nvPr/>
        </p:nvSpPr>
        <p:spPr>
          <a:xfrm>
            <a:off x="6096000" y="838279"/>
            <a:ext cx="5753100" cy="459433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chemeClr val="tx1"/>
                </a:solidFill>
                <a:cs typeface="Courier New" panose="02070309020205020404" pitchFamily="49" charset="0"/>
              </a:rPr>
              <a:t>Both Ridge and LASSO try to penalize the Beta coefficients so that we can get the important variables (all in case of Ridge and few in case of LASSO). </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If we take α = 0, it will become Ridge and if α = 1 it is LASSO.</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The major advantage of Ridge regression is coefficient shrinkage and reducing model complexity. So It is majorly used to prevent overfitting but not very useful in reducing number of features.</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Along with shrinking coefficients, LASSO performs feature selection as well - some of the coefficients become exactly zero, which is means that the feature is excluded from the model. So it is useful for modelling cases where the number of features are in millions or more </a:t>
            </a:r>
          </a:p>
          <a:p>
            <a:pPr algn="just"/>
            <a:r>
              <a:rPr lang="en-US" b="1" dirty="0">
                <a:solidFill>
                  <a:schemeClr val="tx1"/>
                </a:solidFill>
                <a:cs typeface="Courier New" panose="02070309020205020404" pitchFamily="49" charset="0"/>
              </a:rPr>
              <a:t>Let us go for a practical demonstration…</a:t>
            </a:r>
          </a:p>
          <a:p>
            <a:pPr algn="just"/>
            <a:endParaRPr lang="en-US" dirty="0">
              <a:solidFill>
                <a:schemeClr val="tx1"/>
              </a:solidFill>
              <a:cs typeface="Courier New" panose="02070309020205020404" pitchFamily="49" charset="0"/>
            </a:endParaRPr>
          </a:p>
        </p:txBody>
      </p:sp>
      <p:sp>
        <p:nvSpPr>
          <p:cNvPr id="2" name="Slide Number Placeholder 5">
            <a:extLst>
              <a:ext uri="{FF2B5EF4-FFF2-40B4-BE49-F238E27FC236}">
                <a16:creationId xmlns:a16="http://schemas.microsoft.com/office/drawing/2014/main" id="{9EA8B821-3FC3-FC5E-479B-7217035F6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42</a:t>
            </a:fld>
            <a:endParaRPr lang="en-US" dirty="0"/>
          </a:p>
        </p:txBody>
      </p:sp>
    </p:spTree>
    <p:extLst>
      <p:ext uri="{BB962C8B-B14F-4D97-AF65-F5344CB8AC3E}">
        <p14:creationId xmlns:p14="http://schemas.microsoft.com/office/powerpoint/2010/main" val="290043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91199" y="900954"/>
            <a:ext cx="5753100" cy="3657599"/>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Simple relationships can also be positive or negative.</a:t>
            </a:r>
          </a:p>
          <a:p>
            <a:pPr algn="just"/>
            <a:endParaRPr lang="en-GB" dirty="0">
              <a:solidFill>
                <a:schemeClr val="tx1"/>
              </a:solidFill>
            </a:endParaRPr>
          </a:p>
          <a:p>
            <a:pPr marL="285750" indent="-285750" algn="just">
              <a:buFont typeface="Arial" panose="020B0604020202020204" pitchFamily="34" charset="0"/>
              <a:buChar char="•"/>
            </a:pPr>
            <a:r>
              <a:rPr lang="en-GB" dirty="0">
                <a:solidFill>
                  <a:schemeClr val="tx1"/>
                </a:solidFill>
              </a:rPr>
              <a:t>A </a:t>
            </a:r>
            <a:r>
              <a:rPr lang="en-GB" b="1" dirty="0">
                <a:solidFill>
                  <a:schemeClr val="tx1"/>
                </a:solidFill>
              </a:rPr>
              <a:t>positive relationship </a:t>
            </a:r>
            <a:r>
              <a:rPr lang="en-GB" dirty="0">
                <a:solidFill>
                  <a:schemeClr val="tx1"/>
                </a:solidFill>
              </a:rPr>
              <a:t>exists when both variables increase or decrease at the same time. For instance, a person’s height and weight are related; and the relationship is positive, since the taller a person is, generally, the more the person weighs.</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a:solidFill>
                  <a:schemeClr val="tx1"/>
                </a:solidFill>
              </a:rPr>
              <a:t>In a </a:t>
            </a:r>
            <a:r>
              <a:rPr lang="en-GB" b="1" dirty="0">
                <a:solidFill>
                  <a:schemeClr val="tx1"/>
                </a:solidFill>
              </a:rPr>
              <a:t>negative relationship, </a:t>
            </a:r>
            <a:r>
              <a:rPr lang="en-GB" dirty="0">
                <a:solidFill>
                  <a:schemeClr val="tx1"/>
                </a:solidFill>
              </a:rPr>
              <a:t>as one variable increases, the other variable decreases, and vice versa. For example, if you measure the strength of people over 60 years of age, you will find that as age increases, strength generally decreases.</a:t>
            </a:r>
            <a:endParaRPr lang="en-US" dirty="0">
              <a:solidFill>
                <a:schemeClr val="tx1"/>
              </a:solidFill>
            </a:endParaRPr>
          </a:p>
        </p:txBody>
      </p:sp>
      <p:sp>
        <p:nvSpPr>
          <p:cNvPr id="4" name="Title 2"/>
          <p:cNvSpPr txBox="1">
            <a:spLocks/>
          </p:cNvSpPr>
          <p:nvPr/>
        </p:nvSpPr>
        <p:spPr>
          <a:xfrm>
            <a:off x="5378823" y="148051"/>
            <a:ext cx="657785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Introduction to Correlation &amp; Regression</a:t>
            </a:r>
          </a:p>
        </p:txBody>
      </p:sp>
      <p:sp>
        <p:nvSpPr>
          <p:cNvPr id="2" name="Slide Number Placeholder 5">
            <a:extLst>
              <a:ext uri="{FF2B5EF4-FFF2-40B4-BE49-F238E27FC236}">
                <a16:creationId xmlns:a16="http://schemas.microsoft.com/office/drawing/2014/main" id="{A46CC793-3E4F-B1CA-793D-3978F8DB5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5</a:t>
            </a:fld>
            <a:endParaRPr lang="en-US" dirty="0"/>
          </a:p>
        </p:txBody>
      </p:sp>
    </p:spTree>
    <p:extLst>
      <p:ext uri="{BB962C8B-B14F-4D97-AF65-F5344CB8AC3E}">
        <p14:creationId xmlns:p14="http://schemas.microsoft.com/office/powerpoint/2010/main" val="361241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68600" y="4002518"/>
            <a:ext cx="5681005" cy="584775"/>
          </a:xfrm>
          <a:prstGeom prst="rect">
            <a:avLst/>
          </a:prstGeom>
          <a:noFill/>
        </p:spPr>
        <p:txBody>
          <a:bodyPr wrap="square" rtlCol="0">
            <a:spAutoFit/>
          </a:bodyPr>
          <a:lstStyle/>
          <a:p>
            <a:pPr algn="ctr"/>
            <a:r>
              <a:rPr lang="en-US" sz="3200" b="1" dirty="0">
                <a:latin typeface="Calibri (Headings)"/>
              </a:rPr>
              <a:t>Scatter Plots &amp; Correlation</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6085511D-EF26-803E-D298-D6CE7B207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6</a:t>
            </a:fld>
            <a:endParaRPr lang="en-US" dirty="0"/>
          </a:p>
        </p:txBody>
      </p:sp>
    </p:spTree>
    <p:extLst>
      <p:ext uri="{BB962C8B-B14F-4D97-AF65-F5344CB8AC3E}">
        <p14:creationId xmlns:p14="http://schemas.microsoft.com/office/powerpoint/2010/main" val="95481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Group 23"/>
          <p:cNvGrpSpPr/>
          <p:nvPr/>
        </p:nvGrpSpPr>
        <p:grpSpPr>
          <a:xfrm>
            <a:off x="5456538" y="3218644"/>
            <a:ext cx="5041521" cy="2727279"/>
            <a:chOff x="5456538" y="3487584"/>
            <a:chExt cx="5041521" cy="2727279"/>
          </a:xfrm>
        </p:grpSpPr>
        <p:pic>
          <p:nvPicPr>
            <p:cNvPr id="8" name="Picture 7"/>
            <p:cNvPicPr>
              <a:picLocks noChangeAspect="1"/>
            </p:cNvPicPr>
            <p:nvPr/>
          </p:nvPicPr>
          <p:blipFill>
            <a:blip r:embed="rId2"/>
            <a:stretch>
              <a:fillRect/>
            </a:stretch>
          </p:blipFill>
          <p:spPr>
            <a:xfrm>
              <a:off x="6087984" y="3487584"/>
              <a:ext cx="4410075" cy="2476500"/>
            </a:xfrm>
            <a:prstGeom prst="rect">
              <a:avLst/>
            </a:prstGeom>
          </p:spPr>
        </p:pic>
        <p:sp>
          <p:nvSpPr>
            <p:cNvPr id="9" name="TextBox 8"/>
            <p:cNvSpPr txBox="1"/>
            <p:nvPr/>
          </p:nvSpPr>
          <p:spPr>
            <a:xfrm rot="16200000">
              <a:off x="4771831" y="4641602"/>
              <a:ext cx="1707968" cy="338554"/>
            </a:xfrm>
            <a:prstGeom prst="rect">
              <a:avLst/>
            </a:prstGeom>
            <a:noFill/>
          </p:spPr>
          <p:txBody>
            <a:bodyPr wrap="none" rtlCol="0">
              <a:spAutoFit/>
            </a:bodyPr>
            <a:lstStyle/>
            <a:p>
              <a:r>
                <a:rPr lang="en-US" sz="1600" b="1" dirty="0"/>
                <a:t>Revenue (billions)</a:t>
              </a:r>
            </a:p>
          </p:txBody>
        </p:sp>
        <p:sp>
          <p:nvSpPr>
            <p:cNvPr id="10" name="TextBox 9"/>
            <p:cNvSpPr txBox="1"/>
            <p:nvPr/>
          </p:nvSpPr>
          <p:spPr>
            <a:xfrm>
              <a:off x="5687825" y="5422595"/>
              <a:ext cx="551754" cy="338554"/>
            </a:xfrm>
            <a:prstGeom prst="rect">
              <a:avLst/>
            </a:prstGeom>
            <a:noFill/>
          </p:spPr>
          <p:txBody>
            <a:bodyPr wrap="none" rtlCol="0">
              <a:spAutoFit/>
            </a:bodyPr>
            <a:lstStyle/>
            <a:p>
              <a:r>
                <a:rPr lang="en-US" sz="1600" b="1" dirty="0"/>
                <a:t>1.50</a:t>
              </a:r>
            </a:p>
          </p:txBody>
        </p:sp>
        <p:sp>
          <p:nvSpPr>
            <p:cNvPr id="11" name="TextBox 10"/>
            <p:cNvSpPr txBox="1"/>
            <p:nvPr/>
          </p:nvSpPr>
          <p:spPr>
            <a:xfrm>
              <a:off x="5687825" y="5032533"/>
              <a:ext cx="551754" cy="338554"/>
            </a:xfrm>
            <a:prstGeom prst="rect">
              <a:avLst/>
            </a:prstGeom>
            <a:noFill/>
          </p:spPr>
          <p:txBody>
            <a:bodyPr wrap="none" rtlCol="0">
              <a:spAutoFit/>
            </a:bodyPr>
            <a:lstStyle/>
            <a:p>
              <a:r>
                <a:rPr lang="en-US" sz="1600" b="1" dirty="0"/>
                <a:t>2.75</a:t>
              </a:r>
            </a:p>
          </p:txBody>
        </p:sp>
        <p:sp>
          <p:nvSpPr>
            <p:cNvPr id="12" name="TextBox 11"/>
            <p:cNvSpPr txBox="1"/>
            <p:nvPr/>
          </p:nvSpPr>
          <p:spPr>
            <a:xfrm>
              <a:off x="5687825" y="4655918"/>
              <a:ext cx="551754" cy="338554"/>
            </a:xfrm>
            <a:prstGeom prst="rect">
              <a:avLst/>
            </a:prstGeom>
            <a:noFill/>
          </p:spPr>
          <p:txBody>
            <a:bodyPr wrap="none" rtlCol="0">
              <a:spAutoFit/>
            </a:bodyPr>
            <a:lstStyle/>
            <a:p>
              <a:r>
                <a:rPr lang="en-US" sz="1600" b="1" dirty="0"/>
                <a:t>4.00</a:t>
              </a:r>
            </a:p>
          </p:txBody>
        </p:sp>
        <p:sp>
          <p:nvSpPr>
            <p:cNvPr id="13" name="TextBox 12"/>
            <p:cNvSpPr txBox="1"/>
            <p:nvPr/>
          </p:nvSpPr>
          <p:spPr>
            <a:xfrm>
              <a:off x="5687825" y="4303917"/>
              <a:ext cx="551754" cy="338554"/>
            </a:xfrm>
            <a:prstGeom prst="rect">
              <a:avLst/>
            </a:prstGeom>
            <a:noFill/>
          </p:spPr>
          <p:txBody>
            <a:bodyPr wrap="none" rtlCol="0">
              <a:spAutoFit/>
            </a:bodyPr>
            <a:lstStyle/>
            <a:p>
              <a:r>
                <a:rPr lang="en-US" sz="1600" b="1"/>
                <a:t>5.25</a:t>
              </a:r>
              <a:endParaRPr lang="en-US" sz="1600" b="1" dirty="0"/>
            </a:p>
          </p:txBody>
        </p:sp>
        <p:sp>
          <p:nvSpPr>
            <p:cNvPr id="14" name="TextBox 13"/>
            <p:cNvSpPr txBox="1"/>
            <p:nvPr/>
          </p:nvSpPr>
          <p:spPr>
            <a:xfrm>
              <a:off x="5699243" y="3904182"/>
              <a:ext cx="551754" cy="338554"/>
            </a:xfrm>
            <a:prstGeom prst="rect">
              <a:avLst/>
            </a:prstGeom>
            <a:noFill/>
          </p:spPr>
          <p:txBody>
            <a:bodyPr wrap="none" rtlCol="0">
              <a:spAutoFit/>
            </a:bodyPr>
            <a:lstStyle/>
            <a:p>
              <a:r>
                <a:rPr lang="en-US" sz="1600" b="1" dirty="0"/>
                <a:t>6.50</a:t>
              </a:r>
            </a:p>
          </p:txBody>
        </p:sp>
        <p:sp>
          <p:nvSpPr>
            <p:cNvPr id="15" name="TextBox 14"/>
            <p:cNvSpPr txBox="1"/>
            <p:nvPr/>
          </p:nvSpPr>
          <p:spPr>
            <a:xfrm>
              <a:off x="5687825" y="3547697"/>
              <a:ext cx="551754" cy="338554"/>
            </a:xfrm>
            <a:prstGeom prst="rect">
              <a:avLst/>
            </a:prstGeom>
            <a:noFill/>
          </p:spPr>
          <p:txBody>
            <a:bodyPr wrap="none" rtlCol="0">
              <a:spAutoFit/>
            </a:bodyPr>
            <a:lstStyle/>
            <a:p>
              <a:r>
                <a:rPr lang="en-US" sz="1600" b="1" dirty="0"/>
                <a:t>7.75</a:t>
              </a:r>
            </a:p>
          </p:txBody>
        </p:sp>
        <p:sp>
          <p:nvSpPr>
            <p:cNvPr id="16" name="TextBox 15"/>
            <p:cNvSpPr txBox="1"/>
            <p:nvPr/>
          </p:nvSpPr>
          <p:spPr>
            <a:xfrm>
              <a:off x="6301690" y="5863982"/>
              <a:ext cx="447558" cy="338554"/>
            </a:xfrm>
            <a:prstGeom prst="rect">
              <a:avLst/>
            </a:prstGeom>
            <a:noFill/>
          </p:spPr>
          <p:txBody>
            <a:bodyPr wrap="none" rtlCol="0">
              <a:spAutoFit/>
            </a:bodyPr>
            <a:lstStyle/>
            <a:p>
              <a:r>
                <a:rPr lang="en-US" sz="1600" b="1" dirty="0"/>
                <a:t>8.5</a:t>
              </a:r>
            </a:p>
          </p:txBody>
        </p:sp>
        <p:sp>
          <p:nvSpPr>
            <p:cNvPr id="17" name="TextBox 16"/>
            <p:cNvSpPr txBox="1"/>
            <p:nvPr/>
          </p:nvSpPr>
          <p:spPr>
            <a:xfrm>
              <a:off x="6818361" y="5870930"/>
              <a:ext cx="551754" cy="338554"/>
            </a:xfrm>
            <a:prstGeom prst="rect">
              <a:avLst/>
            </a:prstGeom>
            <a:noFill/>
          </p:spPr>
          <p:txBody>
            <a:bodyPr wrap="none" rtlCol="0">
              <a:spAutoFit/>
            </a:bodyPr>
            <a:lstStyle/>
            <a:p>
              <a:r>
                <a:rPr lang="en-US" sz="1600" b="1" dirty="0"/>
                <a:t>17.5</a:t>
              </a:r>
            </a:p>
          </p:txBody>
        </p:sp>
        <p:sp>
          <p:nvSpPr>
            <p:cNvPr id="18" name="TextBox 17"/>
            <p:cNvSpPr txBox="1"/>
            <p:nvPr/>
          </p:nvSpPr>
          <p:spPr>
            <a:xfrm>
              <a:off x="7420742" y="5866217"/>
              <a:ext cx="551754" cy="338554"/>
            </a:xfrm>
            <a:prstGeom prst="rect">
              <a:avLst/>
            </a:prstGeom>
            <a:noFill/>
          </p:spPr>
          <p:txBody>
            <a:bodyPr wrap="none" rtlCol="0">
              <a:spAutoFit/>
            </a:bodyPr>
            <a:lstStyle/>
            <a:p>
              <a:r>
                <a:rPr lang="en-US" sz="1600" b="1" dirty="0"/>
                <a:t>26.5</a:t>
              </a:r>
            </a:p>
          </p:txBody>
        </p:sp>
        <p:sp>
          <p:nvSpPr>
            <p:cNvPr id="19" name="TextBox 18"/>
            <p:cNvSpPr txBox="1"/>
            <p:nvPr/>
          </p:nvSpPr>
          <p:spPr>
            <a:xfrm>
              <a:off x="8026661" y="5870930"/>
              <a:ext cx="551754" cy="338554"/>
            </a:xfrm>
            <a:prstGeom prst="rect">
              <a:avLst/>
            </a:prstGeom>
            <a:noFill/>
          </p:spPr>
          <p:txBody>
            <a:bodyPr wrap="none" rtlCol="0">
              <a:spAutoFit/>
            </a:bodyPr>
            <a:lstStyle/>
            <a:p>
              <a:r>
                <a:rPr lang="en-US" sz="1600" b="1" dirty="0"/>
                <a:t>35.5</a:t>
              </a:r>
            </a:p>
          </p:txBody>
        </p:sp>
        <p:sp>
          <p:nvSpPr>
            <p:cNvPr id="20" name="TextBox 19"/>
            <p:cNvSpPr txBox="1"/>
            <p:nvPr/>
          </p:nvSpPr>
          <p:spPr>
            <a:xfrm>
              <a:off x="8595761" y="5876309"/>
              <a:ext cx="551754" cy="338554"/>
            </a:xfrm>
            <a:prstGeom prst="rect">
              <a:avLst/>
            </a:prstGeom>
            <a:noFill/>
          </p:spPr>
          <p:txBody>
            <a:bodyPr wrap="none" rtlCol="0">
              <a:spAutoFit/>
            </a:bodyPr>
            <a:lstStyle/>
            <a:p>
              <a:r>
                <a:rPr lang="en-US" sz="1600" b="1" dirty="0"/>
                <a:t>44.5</a:t>
              </a:r>
            </a:p>
          </p:txBody>
        </p:sp>
        <p:sp>
          <p:nvSpPr>
            <p:cNvPr id="21" name="TextBox 20"/>
            <p:cNvSpPr txBox="1"/>
            <p:nvPr/>
          </p:nvSpPr>
          <p:spPr>
            <a:xfrm>
              <a:off x="9179990" y="5866256"/>
              <a:ext cx="551754" cy="338554"/>
            </a:xfrm>
            <a:prstGeom prst="rect">
              <a:avLst/>
            </a:prstGeom>
            <a:noFill/>
          </p:spPr>
          <p:txBody>
            <a:bodyPr wrap="none" rtlCol="0">
              <a:spAutoFit/>
            </a:bodyPr>
            <a:lstStyle/>
            <a:p>
              <a:r>
                <a:rPr lang="en-US" sz="1600" b="1" dirty="0"/>
                <a:t>53.5</a:t>
              </a:r>
            </a:p>
          </p:txBody>
        </p:sp>
        <p:sp>
          <p:nvSpPr>
            <p:cNvPr id="22" name="TextBox 21"/>
            <p:cNvSpPr txBox="1"/>
            <p:nvPr/>
          </p:nvSpPr>
          <p:spPr>
            <a:xfrm>
              <a:off x="9749090" y="5866217"/>
              <a:ext cx="551754" cy="338554"/>
            </a:xfrm>
            <a:prstGeom prst="rect">
              <a:avLst/>
            </a:prstGeom>
            <a:noFill/>
          </p:spPr>
          <p:txBody>
            <a:bodyPr wrap="none" rtlCol="0">
              <a:spAutoFit/>
            </a:bodyPr>
            <a:lstStyle/>
            <a:p>
              <a:r>
                <a:rPr lang="en-US" sz="1600" b="1" dirty="0"/>
                <a:t>62.5</a:t>
              </a:r>
            </a:p>
          </p:txBody>
        </p:sp>
      </p:grpSp>
      <p:sp>
        <p:nvSpPr>
          <p:cNvPr id="5" name="Rectangle 4"/>
          <p:cNvSpPr/>
          <p:nvPr/>
        </p:nvSpPr>
        <p:spPr>
          <a:xfrm>
            <a:off x="5463707" y="806824"/>
            <a:ext cx="6385393" cy="55037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A </a:t>
            </a:r>
            <a:r>
              <a:rPr lang="en-GB" b="1" dirty="0">
                <a:solidFill>
                  <a:schemeClr val="tx1"/>
                </a:solidFill>
              </a:rPr>
              <a:t>scatter plot </a:t>
            </a:r>
            <a:r>
              <a:rPr lang="en-GB" dirty="0">
                <a:solidFill>
                  <a:schemeClr val="tx1"/>
                </a:solidFill>
              </a:rPr>
              <a:t>is a graph of the ordered pairs (</a:t>
            </a:r>
            <a:r>
              <a:rPr lang="en-GB" i="1" dirty="0">
                <a:solidFill>
                  <a:schemeClr val="tx1"/>
                </a:solidFill>
              </a:rPr>
              <a:t>x, y</a:t>
            </a:r>
            <a:r>
              <a:rPr lang="en-GB" dirty="0">
                <a:solidFill>
                  <a:schemeClr val="tx1"/>
                </a:solidFill>
              </a:rPr>
              <a:t>) of numbers consisting of the independent variable </a:t>
            </a:r>
            <a:r>
              <a:rPr lang="en-GB" i="1" dirty="0">
                <a:solidFill>
                  <a:schemeClr val="tx1"/>
                </a:solidFill>
              </a:rPr>
              <a:t>x </a:t>
            </a:r>
            <a:r>
              <a:rPr lang="en-GB" dirty="0">
                <a:solidFill>
                  <a:schemeClr val="tx1"/>
                </a:solidFill>
              </a:rPr>
              <a:t>and the dependent variable </a:t>
            </a:r>
            <a:r>
              <a:rPr lang="en-GB" i="1" dirty="0">
                <a:solidFill>
                  <a:schemeClr val="tx1"/>
                </a:solidFill>
              </a:rPr>
              <a:t>y.</a:t>
            </a:r>
            <a:endParaRPr lang="en-GB" dirty="0">
              <a:solidFill>
                <a:schemeClr val="tx1"/>
              </a:solidFill>
            </a:endParaRPr>
          </a:p>
          <a:p>
            <a:endParaRPr lang="en-GB" dirty="0">
              <a:solidFill>
                <a:schemeClr val="tx1"/>
              </a:solidFill>
            </a:endParaRPr>
          </a:p>
          <a:p>
            <a:br>
              <a:rPr lang="en-GB" dirty="0">
                <a:solidFill>
                  <a:schemeClr val="tx1"/>
                </a:solidFill>
              </a:rPr>
            </a:br>
            <a:br>
              <a:rPr lang="en-GB" dirty="0">
                <a:solidFill>
                  <a:schemeClr val="tx1"/>
                </a:solidFill>
              </a:rPr>
            </a:br>
            <a:endParaRPr lang="en-US" dirty="0">
              <a:solidFill>
                <a:schemeClr val="tx1"/>
              </a:solidFill>
            </a:endParaRPr>
          </a:p>
        </p:txBody>
      </p:sp>
      <p:sp>
        <p:nvSpPr>
          <p:cNvPr id="4" name="Title 2"/>
          <p:cNvSpPr txBox="1">
            <a:spLocks/>
          </p:cNvSpPr>
          <p:nvPr/>
        </p:nvSpPr>
        <p:spPr>
          <a:xfrm>
            <a:off x="5456538" y="148051"/>
            <a:ext cx="639256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Scatter Plots &amp; Correlation</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0588" y="1451995"/>
            <a:ext cx="2896380" cy="1971486"/>
          </a:xfrm>
          <a:prstGeom prst="rect">
            <a:avLst/>
          </a:prstGeom>
        </p:spPr>
      </p:pic>
      <p:sp>
        <p:nvSpPr>
          <p:cNvPr id="23" name="TextBox 22"/>
          <p:cNvSpPr txBox="1"/>
          <p:nvPr/>
        </p:nvSpPr>
        <p:spPr>
          <a:xfrm>
            <a:off x="7348563" y="5902536"/>
            <a:ext cx="1584793" cy="338554"/>
          </a:xfrm>
          <a:prstGeom prst="rect">
            <a:avLst/>
          </a:prstGeom>
          <a:noFill/>
        </p:spPr>
        <p:txBody>
          <a:bodyPr wrap="none" rtlCol="0">
            <a:spAutoFit/>
          </a:bodyPr>
          <a:lstStyle/>
          <a:p>
            <a:r>
              <a:rPr lang="en-US" sz="1600" b="1" dirty="0"/>
              <a:t>Cars (in 10,000s)</a:t>
            </a:r>
          </a:p>
        </p:txBody>
      </p:sp>
      <p:sp>
        <p:nvSpPr>
          <p:cNvPr id="2" name="Slide Number Placeholder 5">
            <a:extLst>
              <a:ext uri="{FF2B5EF4-FFF2-40B4-BE49-F238E27FC236}">
                <a16:creationId xmlns:a16="http://schemas.microsoft.com/office/drawing/2014/main" id="{4C1B2570-930E-02CF-0ED2-3C7675A5D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7</a:t>
            </a:fld>
            <a:endParaRPr lang="en-US" dirty="0"/>
          </a:p>
        </p:txBody>
      </p:sp>
    </p:spTree>
    <p:extLst>
      <p:ext uri="{BB962C8B-B14F-4D97-AF65-F5344CB8AC3E}">
        <p14:creationId xmlns:p14="http://schemas.microsoft.com/office/powerpoint/2010/main" val="380397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Group 34"/>
          <p:cNvGrpSpPr/>
          <p:nvPr/>
        </p:nvGrpSpPr>
        <p:grpSpPr>
          <a:xfrm>
            <a:off x="6137169" y="2931459"/>
            <a:ext cx="5601777" cy="3377801"/>
            <a:chOff x="6137169" y="2931459"/>
            <a:chExt cx="5601777" cy="3377801"/>
          </a:xfrm>
        </p:grpSpPr>
        <p:pic>
          <p:nvPicPr>
            <p:cNvPr id="9" name="Picture 8"/>
            <p:cNvPicPr>
              <a:picLocks noChangeAspect="1"/>
            </p:cNvPicPr>
            <p:nvPr/>
          </p:nvPicPr>
          <p:blipFill>
            <a:blip r:embed="rId2"/>
            <a:stretch>
              <a:fillRect/>
            </a:stretch>
          </p:blipFill>
          <p:spPr>
            <a:xfrm>
              <a:off x="6525689" y="2931459"/>
              <a:ext cx="5213257" cy="3125077"/>
            </a:xfrm>
            <a:prstGeom prst="rect">
              <a:avLst/>
            </a:prstGeom>
          </p:spPr>
        </p:pic>
        <p:sp>
          <p:nvSpPr>
            <p:cNvPr id="10" name="TextBox 9"/>
            <p:cNvSpPr txBox="1"/>
            <p:nvPr/>
          </p:nvSpPr>
          <p:spPr>
            <a:xfrm>
              <a:off x="6245901" y="5429626"/>
              <a:ext cx="393056" cy="338554"/>
            </a:xfrm>
            <a:prstGeom prst="rect">
              <a:avLst/>
            </a:prstGeom>
            <a:noFill/>
          </p:spPr>
          <p:txBody>
            <a:bodyPr wrap="none" rtlCol="0">
              <a:spAutoFit/>
            </a:bodyPr>
            <a:lstStyle/>
            <a:p>
              <a:r>
                <a:rPr lang="en-US" sz="1600" b="1" dirty="0"/>
                <a:t>30</a:t>
              </a:r>
            </a:p>
          </p:txBody>
        </p:sp>
        <p:sp>
          <p:nvSpPr>
            <p:cNvPr id="11" name="TextBox 10"/>
            <p:cNvSpPr txBox="1"/>
            <p:nvPr/>
          </p:nvSpPr>
          <p:spPr>
            <a:xfrm>
              <a:off x="6245901" y="5091072"/>
              <a:ext cx="393056" cy="338554"/>
            </a:xfrm>
            <a:prstGeom prst="rect">
              <a:avLst/>
            </a:prstGeom>
            <a:noFill/>
          </p:spPr>
          <p:txBody>
            <a:bodyPr wrap="none" rtlCol="0">
              <a:spAutoFit/>
            </a:bodyPr>
            <a:lstStyle/>
            <a:p>
              <a:r>
                <a:rPr lang="en-US" sz="1600" b="1" dirty="0"/>
                <a:t>40</a:t>
              </a:r>
            </a:p>
          </p:txBody>
        </p:sp>
        <p:sp>
          <p:nvSpPr>
            <p:cNvPr id="12" name="TextBox 11"/>
            <p:cNvSpPr txBox="1"/>
            <p:nvPr/>
          </p:nvSpPr>
          <p:spPr>
            <a:xfrm>
              <a:off x="6247939" y="4727903"/>
              <a:ext cx="393056" cy="338554"/>
            </a:xfrm>
            <a:prstGeom prst="rect">
              <a:avLst/>
            </a:prstGeom>
            <a:noFill/>
          </p:spPr>
          <p:txBody>
            <a:bodyPr wrap="none" rtlCol="0">
              <a:spAutoFit/>
            </a:bodyPr>
            <a:lstStyle/>
            <a:p>
              <a:r>
                <a:rPr lang="en-US" sz="1600" b="1" dirty="0"/>
                <a:t>50</a:t>
              </a:r>
            </a:p>
          </p:txBody>
        </p:sp>
        <p:sp>
          <p:nvSpPr>
            <p:cNvPr id="13" name="TextBox 12"/>
            <p:cNvSpPr txBox="1"/>
            <p:nvPr/>
          </p:nvSpPr>
          <p:spPr>
            <a:xfrm>
              <a:off x="6245901" y="4400517"/>
              <a:ext cx="393056" cy="338554"/>
            </a:xfrm>
            <a:prstGeom prst="rect">
              <a:avLst/>
            </a:prstGeom>
            <a:noFill/>
          </p:spPr>
          <p:txBody>
            <a:bodyPr wrap="none" rtlCol="0">
              <a:spAutoFit/>
            </a:bodyPr>
            <a:lstStyle/>
            <a:p>
              <a:r>
                <a:rPr lang="en-US" sz="1600" b="1" dirty="0"/>
                <a:t>60</a:t>
              </a:r>
            </a:p>
          </p:txBody>
        </p:sp>
        <p:sp>
          <p:nvSpPr>
            <p:cNvPr id="14" name="TextBox 13"/>
            <p:cNvSpPr txBox="1"/>
            <p:nvPr/>
          </p:nvSpPr>
          <p:spPr>
            <a:xfrm>
              <a:off x="6245901" y="4050795"/>
              <a:ext cx="393056" cy="338554"/>
            </a:xfrm>
            <a:prstGeom prst="rect">
              <a:avLst/>
            </a:prstGeom>
            <a:noFill/>
          </p:spPr>
          <p:txBody>
            <a:bodyPr wrap="none" rtlCol="0">
              <a:spAutoFit/>
            </a:bodyPr>
            <a:lstStyle/>
            <a:p>
              <a:r>
                <a:rPr lang="en-US" sz="1600" b="1" dirty="0"/>
                <a:t>70</a:t>
              </a:r>
            </a:p>
          </p:txBody>
        </p:sp>
        <p:sp>
          <p:nvSpPr>
            <p:cNvPr id="15" name="TextBox 14"/>
            <p:cNvSpPr txBox="1"/>
            <p:nvPr/>
          </p:nvSpPr>
          <p:spPr>
            <a:xfrm>
              <a:off x="6245901" y="3716686"/>
              <a:ext cx="393056" cy="338554"/>
            </a:xfrm>
            <a:prstGeom prst="rect">
              <a:avLst/>
            </a:prstGeom>
            <a:noFill/>
          </p:spPr>
          <p:txBody>
            <a:bodyPr wrap="none" rtlCol="0">
              <a:spAutoFit/>
            </a:bodyPr>
            <a:lstStyle/>
            <a:p>
              <a:r>
                <a:rPr lang="en-US" sz="1600" b="1" dirty="0"/>
                <a:t>80</a:t>
              </a:r>
            </a:p>
          </p:txBody>
        </p:sp>
        <p:sp>
          <p:nvSpPr>
            <p:cNvPr id="16" name="TextBox 15"/>
            <p:cNvSpPr txBox="1"/>
            <p:nvPr/>
          </p:nvSpPr>
          <p:spPr>
            <a:xfrm>
              <a:off x="6256072" y="3352605"/>
              <a:ext cx="393056" cy="338554"/>
            </a:xfrm>
            <a:prstGeom prst="rect">
              <a:avLst/>
            </a:prstGeom>
            <a:noFill/>
          </p:spPr>
          <p:txBody>
            <a:bodyPr wrap="none" rtlCol="0">
              <a:spAutoFit/>
            </a:bodyPr>
            <a:lstStyle/>
            <a:p>
              <a:r>
                <a:rPr lang="en-US" sz="1600" b="1" dirty="0"/>
                <a:t>90</a:t>
              </a:r>
            </a:p>
          </p:txBody>
        </p:sp>
        <p:sp>
          <p:nvSpPr>
            <p:cNvPr id="17" name="TextBox 16"/>
            <p:cNvSpPr txBox="1"/>
            <p:nvPr/>
          </p:nvSpPr>
          <p:spPr>
            <a:xfrm>
              <a:off x="6137169" y="3014246"/>
              <a:ext cx="497252" cy="338554"/>
            </a:xfrm>
            <a:prstGeom prst="rect">
              <a:avLst/>
            </a:prstGeom>
            <a:noFill/>
          </p:spPr>
          <p:txBody>
            <a:bodyPr wrap="none" rtlCol="0">
              <a:spAutoFit/>
            </a:bodyPr>
            <a:lstStyle/>
            <a:p>
              <a:r>
                <a:rPr lang="en-US" sz="1600" b="1" dirty="0"/>
                <a:t>100</a:t>
              </a:r>
            </a:p>
          </p:txBody>
        </p:sp>
        <p:sp>
          <p:nvSpPr>
            <p:cNvPr id="18" name="TextBox 17"/>
            <p:cNvSpPr txBox="1"/>
            <p:nvPr/>
          </p:nvSpPr>
          <p:spPr>
            <a:xfrm>
              <a:off x="6436349" y="5970706"/>
              <a:ext cx="288862" cy="338554"/>
            </a:xfrm>
            <a:prstGeom prst="rect">
              <a:avLst/>
            </a:prstGeom>
            <a:noFill/>
          </p:spPr>
          <p:txBody>
            <a:bodyPr wrap="none" rtlCol="0">
              <a:spAutoFit/>
            </a:bodyPr>
            <a:lstStyle/>
            <a:p>
              <a:r>
                <a:rPr lang="en-US" sz="1600" b="1" dirty="0"/>
                <a:t>0</a:t>
              </a:r>
            </a:p>
          </p:txBody>
        </p:sp>
        <p:sp>
          <p:nvSpPr>
            <p:cNvPr id="19" name="TextBox 18"/>
            <p:cNvSpPr txBox="1"/>
            <p:nvPr/>
          </p:nvSpPr>
          <p:spPr>
            <a:xfrm>
              <a:off x="9067505" y="5963417"/>
              <a:ext cx="288862" cy="338554"/>
            </a:xfrm>
            <a:prstGeom prst="rect">
              <a:avLst/>
            </a:prstGeom>
            <a:noFill/>
          </p:spPr>
          <p:txBody>
            <a:bodyPr wrap="none" rtlCol="0">
              <a:spAutoFit/>
            </a:bodyPr>
            <a:lstStyle/>
            <a:p>
              <a:r>
                <a:rPr lang="en-US" sz="1600" b="1" dirty="0"/>
                <a:t>8</a:t>
              </a:r>
            </a:p>
          </p:txBody>
        </p:sp>
        <p:sp>
          <p:nvSpPr>
            <p:cNvPr id="20" name="TextBox 19"/>
            <p:cNvSpPr txBox="1"/>
            <p:nvPr/>
          </p:nvSpPr>
          <p:spPr>
            <a:xfrm>
              <a:off x="9393689" y="5962622"/>
              <a:ext cx="288862" cy="338554"/>
            </a:xfrm>
            <a:prstGeom prst="rect">
              <a:avLst/>
            </a:prstGeom>
            <a:noFill/>
          </p:spPr>
          <p:txBody>
            <a:bodyPr wrap="none" rtlCol="0">
              <a:spAutoFit/>
            </a:bodyPr>
            <a:lstStyle/>
            <a:p>
              <a:r>
                <a:rPr lang="en-US" sz="1600" b="1" dirty="0"/>
                <a:t>9</a:t>
              </a:r>
            </a:p>
          </p:txBody>
        </p:sp>
        <p:sp>
          <p:nvSpPr>
            <p:cNvPr id="22" name="TextBox 21"/>
            <p:cNvSpPr txBox="1"/>
            <p:nvPr/>
          </p:nvSpPr>
          <p:spPr>
            <a:xfrm>
              <a:off x="6778341" y="5958646"/>
              <a:ext cx="288862" cy="338554"/>
            </a:xfrm>
            <a:prstGeom prst="rect">
              <a:avLst/>
            </a:prstGeom>
            <a:noFill/>
          </p:spPr>
          <p:txBody>
            <a:bodyPr wrap="none" rtlCol="0">
              <a:spAutoFit/>
            </a:bodyPr>
            <a:lstStyle/>
            <a:p>
              <a:r>
                <a:rPr lang="en-US" sz="1600" b="1" dirty="0"/>
                <a:t>1</a:t>
              </a:r>
            </a:p>
          </p:txBody>
        </p:sp>
        <p:sp>
          <p:nvSpPr>
            <p:cNvPr id="23" name="TextBox 22"/>
            <p:cNvSpPr txBox="1"/>
            <p:nvPr/>
          </p:nvSpPr>
          <p:spPr>
            <a:xfrm>
              <a:off x="7130001" y="5964712"/>
              <a:ext cx="288862" cy="338554"/>
            </a:xfrm>
            <a:prstGeom prst="rect">
              <a:avLst/>
            </a:prstGeom>
            <a:noFill/>
          </p:spPr>
          <p:txBody>
            <a:bodyPr wrap="none" rtlCol="0">
              <a:spAutoFit/>
            </a:bodyPr>
            <a:lstStyle/>
            <a:p>
              <a:r>
                <a:rPr lang="en-US" sz="1600" b="1" dirty="0"/>
                <a:t>2</a:t>
              </a:r>
            </a:p>
          </p:txBody>
        </p:sp>
        <p:sp>
          <p:nvSpPr>
            <p:cNvPr id="24" name="TextBox 23"/>
            <p:cNvSpPr txBox="1"/>
            <p:nvPr/>
          </p:nvSpPr>
          <p:spPr>
            <a:xfrm>
              <a:off x="7448831" y="5964713"/>
              <a:ext cx="288862" cy="338554"/>
            </a:xfrm>
            <a:prstGeom prst="rect">
              <a:avLst/>
            </a:prstGeom>
            <a:noFill/>
          </p:spPr>
          <p:txBody>
            <a:bodyPr wrap="none" rtlCol="0">
              <a:spAutoFit/>
            </a:bodyPr>
            <a:lstStyle/>
            <a:p>
              <a:r>
                <a:rPr lang="en-US" sz="1600" b="1" dirty="0"/>
                <a:t>3</a:t>
              </a:r>
            </a:p>
          </p:txBody>
        </p:sp>
        <p:sp>
          <p:nvSpPr>
            <p:cNvPr id="25" name="TextBox 24"/>
            <p:cNvSpPr txBox="1"/>
            <p:nvPr/>
          </p:nvSpPr>
          <p:spPr>
            <a:xfrm>
              <a:off x="7767661" y="5958646"/>
              <a:ext cx="288862" cy="338554"/>
            </a:xfrm>
            <a:prstGeom prst="rect">
              <a:avLst/>
            </a:prstGeom>
            <a:noFill/>
          </p:spPr>
          <p:txBody>
            <a:bodyPr wrap="none" rtlCol="0">
              <a:spAutoFit/>
            </a:bodyPr>
            <a:lstStyle/>
            <a:p>
              <a:r>
                <a:rPr lang="en-US" sz="1600" b="1" dirty="0"/>
                <a:t>4</a:t>
              </a:r>
            </a:p>
          </p:txBody>
        </p:sp>
        <p:sp>
          <p:nvSpPr>
            <p:cNvPr id="26" name="TextBox 25"/>
            <p:cNvSpPr txBox="1"/>
            <p:nvPr/>
          </p:nvSpPr>
          <p:spPr>
            <a:xfrm>
              <a:off x="8096375" y="5965405"/>
              <a:ext cx="288862" cy="338554"/>
            </a:xfrm>
            <a:prstGeom prst="rect">
              <a:avLst/>
            </a:prstGeom>
            <a:noFill/>
          </p:spPr>
          <p:txBody>
            <a:bodyPr wrap="none" rtlCol="0">
              <a:spAutoFit/>
            </a:bodyPr>
            <a:lstStyle/>
            <a:p>
              <a:r>
                <a:rPr lang="en-US" sz="1600" b="1" dirty="0"/>
                <a:t>5</a:t>
              </a:r>
            </a:p>
          </p:txBody>
        </p:sp>
        <p:sp>
          <p:nvSpPr>
            <p:cNvPr id="27" name="TextBox 26"/>
            <p:cNvSpPr txBox="1"/>
            <p:nvPr/>
          </p:nvSpPr>
          <p:spPr>
            <a:xfrm>
              <a:off x="8422559" y="5966391"/>
              <a:ext cx="288862" cy="338554"/>
            </a:xfrm>
            <a:prstGeom prst="rect">
              <a:avLst/>
            </a:prstGeom>
            <a:noFill/>
          </p:spPr>
          <p:txBody>
            <a:bodyPr wrap="none" rtlCol="0">
              <a:spAutoFit/>
            </a:bodyPr>
            <a:lstStyle/>
            <a:p>
              <a:r>
                <a:rPr lang="en-US" sz="1600" b="1" dirty="0"/>
                <a:t>6</a:t>
              </a:r>
            </a:p>
          </p:txBody>
        </p:sp>
        <p:sp>
          <p:nvSpPr>
            <p:cNvPr id="28" name="TextBox 27"/>
            <p:cNvSpPr txBox="1"/>
            <p:nvPr/>
          </p:nvSpPr>
          <p:spPr>
            <a:xfrm>
              <a:off x="8741321" y="5960705"/>
              <a:ext cx="288862" cy="338554"/>
            </a:xfrm>
            <a:prstGeom prst="rect">
              <a:avLst/>
            </a:prstGeom>
            <a:noFill/>
          </p:spPr>
          <p:txBody>
            <a:bodyPr wrap="none" rtlCol="0">
              <a:spAutoFit/>
            </a:bodyPr>
            <a:lstStyle/>
            <a:p>
              <a:r>
                <a:rPr lang="en-US" sz="1600" b="1" dirty="0"/>
                <a:t>7</a:t>
              </a:r>
            </a:p>
          </p:txBody>
        </p:sp>
        <p:sp>
          <p:nvSpPr>
            <p:cNvPr id="29" name="TextBox 28"/>
            <p:cNvSpPr txBox="1"/>
            <p:nvPr/>
          </p:nvSpPr>
          <p:spPr>
            <a:xfrm>
              <a:off x="9643093" y="5965405"/>
              <a:ext cx="393056" cy="338554"/>
            </a:xfrm>
            <a:prstGeom prst="rect">
              <a:avLst/>
            </a:prstGeom>
            <a:noFill/>
          </p:spPr>
          <p:txBody>
            <a:bodyPr wrap="none" rtlCol="0">
              <a:spAutoFit/>
            </a:bodyPr>
            <a:lstStyle/>
            <a:p>
              <a:r>
                <a:rPr lang="en-US" sz="1600" b="1" dirty="0"/>
                <a:t>10</a:t>
              </a:r>
            </a:p>
          </p:txBody>
        </p:sp>
        <p:sp>
          <p:nvSpPr>
            <p:cNvPr id="30" name="TextBox 29"/>
            <p:cNvSpPr txBox="1"/>
            <p:nvPr/>
          </p:nvSpPr>
          <p:spPr>
            <a:xfrm>
              <a:off x="9990987" y="5967683"/>
              <a:ext cx="393056" cy="338554"/>
            </a:xfrm>
            <a:prstGeom prst="rect">
              <a:avLst/>
            </a:prstGeom>
            <a:noFill/>
          </p:spPr>
          <p:txBody>
            <a:bodyPr wrap="none" rtlCol="0">
              <a:spAutoFit/>
            </a:bodyPr>
            <a:lstStyle/>
            <a:p>
              <a:r>
                <a:rPr lang="en-US" sz="1600" b="1" dirty="0"/>
                <a:t>11</a:t>
              </a:r>
            </a:p>
          </p:txBody>
        </p:sp>
        <p:sp>
          <p:nvSpPr>
            <p:cNvPr id="31" name="TextBox 30"/>
            <p:cNvSpPr txBox="1"/>
            <p:nvPr/>
          </p:nvSpPr>
          <p:spPr>
            <a:xfrm>
              <a:off x="10307228" y="5969381"/>
              <a:ext cx="393056" cy="338554"/>
            </a:xfrm>
            <a:prstGeom prst="rect">
              <a:avLst/>
            </a:prstGeom>
            <a:noFill/>
          </p:spPr>
          <p:txBody>
            <a:bodyPr wrap="none" rtlCol="0">
              <a:spAutoFit/>
            </a:bodyPr>
            <a:lstStyle/>
            <a:p>
              <a:r>
                <a:rPr lang="en-US" sz="1600" b="1" dirty="0"/>
                <a:t>12</a:t>
              </a:r>
            </a:p>
          </p:txBody>
        </p:sp>
        <p:sp>
          <p:nvSpPr>
            <p:cNvPr id="32" name="TextBox 31"/>
            <p:cNvSpPr txBox="1"/>
            <p:nvPr/>
          </p:nvSpPr>
          <p:spPr>
            <a:xfrm>
              <a:off x="10627670" y="5949103"/>
              <a:ext cx="393056" cy="338554"/>
            </a:xfrm>
            <a:prstGeom prst="rect">
              <a:avLst/>
            </a:prstGeom>
            <a:noFill/>
          </p:spPr>
          <p:txBody>
            <a:bodyPr wrap="none" rtlCol="0">
              <a:spAutoFit/>
            </a:bodyPr>
            <a:lstStyle/>
            <a:p>
              <a:r>
                <a:rPr lang="en-US" sz="1600" b="1" dirty="0"/>
                <a:t>13</a:t>
              </a:r>
            </a:p>
          </p:txBody>
        </p:sp>
        <p:sp>
          <p:nvSpPr>
            <p:cNvPr id="33" name="TextBox 32"/>
            <p:cNvSpPr txBox="1"/>
            <p:nvPr/>
          </p:nvSpPr>
          <p:spPr>
            <a:xfrm>
              <a:off x="10921037" y="5965405"/>
              <a:ext cx="393056" cy="338554"/>
            </a:xfrm>
            <a:prstGeom prst="rect">
              <a:avLst/>
            </a:prstGeom>
            <a:noFill/>
          </p:spPr>
          <p:txBody>
            <a:bodyPr wrap="none" rtlCol="0">
              <a:spAutoFit/>
            </a:bodyPr>
            <a:lstStyle/>
            <a:p>
              <a:r>
                <a:rPr lang="en-US" sz="1600" b="1" dirty="0"/>
                <a:t>14</a:t>
              </a:r>
            </a:p>
          </p:txBody>
        </p:sp>
        <p:sp>
          <p:nvSpPr>
            <p:cNvPr id="34" name="TextBox 33"/>
            <p:cNvSpPr txBox="1"/>
            <p:nvPr/>
          </p:nvSpPr>
          <p:spPr>
            <a:xfrm>
              <a:off x="11268032" y="5969852"/>
              <a:ext cx="393056" cy="338554"/>
            </a:xfrm>
            <a:prstGeom prst="rect">
              <a:avLst/>
            </a:prstGeom>
            <a:noFill/>
          </p:spPr>
          <p:txBody>
            <a:bodyPr wrap="none" rtlCol="0">
              <a:spAutoFit/>
            </a:bodyPr>
            <a:lstStyle/>
            <a:p>
              <a:r>
                <a:rPr lang="en-US" sz="1600" b="1" dirty="0"/>
                <a:t>15</a:t>
              </a:r>
            </a:p>
          </p:txBody>
        </p:sp>
      </p:grpSp>
      <p:sp>
        <p:nvSpPr>
          <p:cNvPr id="5" name="Rectangle 4"/>
          <p:cNvSpPr/>
          <p:nvPr/>
        </p:nvSpPr>
        <p:spPr>
          <a:xfrm>
            <a:off x="6019218" y="833719"/>
            <a:ext cx="5829882" cy="55037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b="1" dirty="0">
                <a:solidFill>
                  <a:schemeClr val="tx1"/>
                </a:solidFill>
              </a:rPr>
              <a:t>Example:</a:t>
            </a:r>
            <a:br>
              <a:rPr lang="en-GB" dirty="0">
                <a:solidFill>
                  <a:schemeClr val="tx1"/>
                </a:solidFill>
              </a:rPr>
            </a:b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Scatter Plots and Correlation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494" y="870531"/>
            <a:ext cx="3482452" cy="2482269"/>
          </a:xfrm>
          <a:prstGeom prst="rect">
            <a:avLst/>
          </a:prstGeom>
        </p:spPr>
      </p:pic>
      <p:sp>
        <p:nvSpPr>
          <p:cNvPr id="2" name="TextBox 1"/>
          <p:cNvSpPr txBox="1"/>
          <p:nvPr/>
        </p:nvSpPr>
        <p:spPr>
          <a:xfrm rot="16200000">
            <a:off x="5543308" y="4408384"/>
            <a:ext cx="1321153" cy="369332"/>
          </a:xfrm>
          <a:prstGeom prst="rect">
            <a:avLst/>
          </a:prstGeom>
          <a:noFill/>
        </p:spPr>
        <p:txBody>
          <a:bodyPr wrap="square" rtlCol="0">
            <a:spAutoFit/>
          </a:bodyPr>
          <a:lstStyle/>
          <a:p>
            <a:r>
              <a:rPr lang="en-US" dirty="0"/>
              <a:t>Final Grade</a:t>
            </a:r>
          </a:p>
        </p:txBody>
      </p:sp>
      <p:sp>
        <p:nvSpPr>
          <p:cNvPr id="6" name="TextBox 5"/>
          <p:cNvSpPr txBox="1"/>
          <p:nvPr/>
        </p:nvSpPr>
        <p:spPr>
          <a:xfrm>
            <a:off x="11464601" y="5571457"/>
            <a:ext cx="284052" cy="369332"/>
          </a:xfrm>
          <a:prstGeom prst="rect">
            <a:avLst/>
          </a:prstGeom>
          <a:noFill/>
        </p:spPr>
        <p:txBody>
          <a:bodyPr wrap="none" rtlCol="0">
            <a:spAutoFit/>
          </a:bodyPr>
          <a:lstStyle/>
          <a:p>
            <a:r>
              <a:rPr lang="en-US" dirty="0"/>
              <a:t>x</a:t>
            </a:r>
          </a:p>
        </p:txBody>
      </p:sp>
      <p:sp>
        <p:nvSpPr>
          <p:cNvPr id="8" name="TextBox 7"/>
          <p:cNvSpPr txBox="1"/>
          <p:nvPr/>
        </p:nvSpPr>
        <p:spPr>
          <a:xfrm>
            <a:off x="6621623" y="2853799"/>
            <a:ext cx="288862" cy="369332"/>
          </a:xfrm>
          <a:prstGeom prst="rect">
            <a:avLst/>
          </a:prstGeom>
          <a:noFill/>
        </p:spPr>
        <p:txBody>
          <a:bodyPr wrap="none" rtlCol="0">
            <a:spAutoFit/>
          </a:bodyPr>
          <a:lstStyle/>
          <a:p>
            <a:r>
              <a:rPr lang="en-US" dirty="0"/>
              <a:t>y</a:t>
            </a:r>
          </a:p>
        </p:txBody>
      </p:sp>
      <p:sp>
        <p:nvSpPr>
          <p:cNvPr id="3" name="Slide Number Placeholder 5">
            <a:extLst>
              <a:ext uri="{FF2B5EF4-FFF2-40B4-BE49-F238E27FC236}">
                <a16:creationId xmlns:a16="http://schemas.microsoft.com/office/drawing/2014/main" id="{15B2B318-FADB-55BB-94BD-D494F84E6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8</a:t>
            </a:fld>
            <a:endParaRPr lang="en-US" dirty="0"/>
          </a:p>
        </p:txBody>
      </p:sp>
    </p:spTree>
    <p:extLst>
      <p:ext uri="{BB962C8B-B14F-4D97-AF65-F5344CB8AC3E}">
        <p14:creationId xmlns:p14="http://schemas.microsoft.com/office/powerpoint/2010/main" val="180648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584775"/>
          </a:xfrm>
          <a:prstGeom prst="rect">
            <a:avLst/>
          </a:prstGeom>
          <a:noFill/>
        </p:spPr>
        <p:txBody>
          <a:bodyPr wrap="square" rtlCol="0">
            <a:spAutoFit/>
          </a:bodyPr>
          <a:lstStyle/>
          <a:p>
            <a:pPr algn="ctr"/>
            <a:r>
              <a:rPr lang="en-US" sz="3200" b="1" dirty="0">
                <a:latin typeface="Calibri (Headings)"/>
              </a:rPr>
              <a:t>Correlation Coefficient</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a:ln w="0"/>
                <a:solidFill>
                  <a:srgbClr val="37AA84"/>
                </a:solidFill>
                <a:effectLst>
                  <a:reflection stA="51000" endPos="36000" dir="5400000" sy="-90000" algn="bl" rotWithShape="0"/>
                </a:effectLst>
              </a:rPr>
              <a:t>Machine Learning</a:t>
            </a:r>
          </a:p>
        </p:txBody>
      </p:sp>
      <p:sp>
        <p:nvSpPr>
          <p:cNvPr id="2" name="Slide Number Placeholder 5">
            <a:extLst>
              <a:ext uri="{FF2B5EF4-FFF2-40B4-BE49-F238E27FC236}">
                <a16:creationId xmlns:a16="http://schemas.microsoft.com/office/drawing/2014/main" id="{7A65ED7E-174E-285C-4DFF-F29F19149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D9CEE6A0-891A-47C3-A801-8939FD19127B}" type="slidenum">
              <a:rPr lang="en-US" smtClean="0"/>
              <a:pPr/>
              <a:t>9</a:t>
            </a:fld>
            <a:endParaRPr lang="en-US" dirty="0"/>
          </a:p>
        </p:txBody>
      </p:sp>
    </p:spTree>
    <p:extLst>
      <p:ext uri="{BB962C8B-B14F-4D97-AF65-F5344CB8AC3E}">
        <p14:creationId xmlns:p14="http://schemas.microsoft.com/office/powerpoint/2010/main" val="280645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5034</TotalTime>
  <Words>2690</Words>
  <Application>Microsoft Office PowerPoint</Application>
  <PresentationFormat>Widescreen</PresentationFormat>
  <Paragraphs>473</Paragraphs>
  <Slides>42</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Calibri (Headings)</vt:lpstr>
      <vt:lpstr>Calibri Light</vt:lpstr>
      <vt:lpstr>Cambria Math</vt:lpstr>
      <vt:lpstr>Helvetica Neue</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Arnab Chakraborty</cp:lastModifiedBy>
  <cp:revision>581</cp:revision>
  <dcterms:created xsi:type="dcterms:W3CDTF">2017-03-06T12:38:52Z</dcterms:created>
  <dcterms:modified xsi:type="dcterms:W3CDTF">2024-01-07T10:26:12Z</dcterms:modified>
</cp:coreProperties>
</file>