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5E5"/>
          </a:solidFill>
        </a:fill>
      </a:tcStyle>
    </a:wholeTbl>
    <a:band2H>
      <a:tcTxStyle b="def" i="def"/>
      <a:tcStyle>
        <a:tcBdr/>
        <a:fill>
          <a:solidFill>
            <a:srgbClr val="E9EB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B"/>
          </a:solidFill>
        </a:fill>
      </a:tcStyle>
    </a:wholeTbl>
    <a:band2H>
      <a:tcTxStyle b="def" i="def"/>
      <a:tcStyle>
        <a:tcBdr/>
        <a:fill>
          <a:solidFill>
            <a:srgbClr val="FA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7D8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Palatino Linotype"/>
      </a:defRPr>
    </a:lvl1pPr>
    <a:lvl2pPr indent="228600" latinLnBrk="0">
      <a:defRPr sz="1200">
        <a:latin typeface="+mn-lt"/>
        <a:ea typeface="+mn-ea"/>
        <a:cs typeface="+mn-cs"/>
        <a:sym typeface="Palatino Linotype"/>
      </a:defRPr>
    </a:lvl2pPr>
    <a:lvl3pPr indent="457200" latinLnBrk="0">
      <a:defRPr sz="1200">
        <a:latin typeface="+mn-lt"/>
        <a:ea typeface="+mn-ea"/>
        <a:cs typeface="+mn-cs"/>
        <a:sym typeface="Palatino Linotype"/>
      </a:defRPr>
    </a:lvl3pPr>
    <a:lvl4pPr indent="685800" latinLnBrk="0">
      <a:defRPr sz="1200">
        <a:latin typeface="+mn-lt"/>
        <a:ea typeface="+mn-ea"/>
        <a:cs typeface="+mn-cs"/>
        <a:sym typeface="Palatino Linotype"/>
      </a:defRPr>
    </a:lvl4pPr>
    <a:lvl5pPr indent="914400" latinLnBrk="0">
      <a:defRPr sz="1200">
        <a:latin typeface="+mn-lt"/>
        <a:ea typeface="+mn-ea"/>
        <a:cs typeface="+mn-cs"/>
        <a:sym typeface="Palatino Linotype"/>
      </a:defRPr>
    </a:lvl5pPr>
    <a:lvl6pPr indent="1143000" latinLnBrk="0">
      <a:defRPr sz="1200">
        <a:latin typeface="+mn-lt"/>
        <a:ea typeface="+mn-ea"/>
        <a:cs typeface="+mn-cs"/>
        <a:sym typeface="Palatino Linotype"/>
      </a:defRPr>
    </a:lvl6pPr>
    <a:lvl7pPr indent="1371600" latinLnBrk="0">
      <a:defRPr sz="1200">
        <a:latin typeface="+mn-lt"/>
        <a:ea typeface="+mn-ea"/>
        <a:cs typeface="+mn-cs"/>
        <a:sym typeface="Palatino Linotype"/>
      </a:defRPr>
    </a:lvl7pPr>
    <a:lvl8pPr indent="1600200" latinLnBrk="0">
      <a:defRPr sz="1200">
        <a:latin typeface="+mn-lt"/>
        <a:ea typeface="+mn-ea"/>
        <a:cs typeface="+mn-cs"/>
        <a:sym typeface="Palatino Linotype"/>
      </a:defRPr>
    </a:lvl8pPr>
    <a:lvl9pPr indent="1828800" latinLnBrk="0">
      <a:defRPr sz="1200">
        <a:latin typeface="+mn-lt"/>
        <a:ea typeface="+mn-ea"/>
        <a:cs typeface="+mn-cs"/>
        <a:sym typeface="Palatino Linotyp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685800" y="609601"/>
            <a:ext cx="7772400" cy="42672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22312" y="1371600"/>
            <a:ext cx="7772401" cy="25050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4068762"/>
            <a:ext cx="7772401" cy="11318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5907087" y="266700"/>
            <a:ext cx="3008315" cy="20955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>
                <a:effectLst>
                  <a:outerShdw sx="100000" sy="100000" kx="0" ky="0" algn="b" rotWithShape="0" blurRad="50800" dist="25400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5907087" y="2438400"/>
            <a:ext cx="3008315" cy="36877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679575" y="228600"/>
            <a:ext cx="5711825" cy="895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idx="21"/>
          </p:nvPr>
        </p:nvSpPr>
        <p:spPr>
          <a:xfrm>
            <a:off x="1508125" y="1143000"/>
            <a:ext cx="6054725" cy="4541045"/>
          </a:xfrm>
          <a:prstGeom prst="rect">
            <a:avLst/>
          </a:prstGeom>
          <a:ln w="76200">
            <a:solidFill>
              <a:srgbClr val="FFFFFF"/>
            </a:solidFill>
            <a:round/>
          </a:ln>
          <a:effectLst>
            <a:outerShdw sx="100000" sy="100000" kx="0" ky="0" algn="b" rotWithShape="0" blurRad="88900" dist="50800" dir="5400000">
              <a:srgbClr val="000000">
                <a:alpha val="25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1679575" y="5810250"/>
            <a:ext cx="5711825" cy="5334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FontTx/>
              <a:buNone/>
              <a:defRPr sz="1600"/>
            </a:lvl1pPr>
            <a:lvl2pPr marL="0" indent="0" algn="ctr">
              <a:spcBef>
                <a:spcPts val="300"/>
              </a:spcBef>
              <a:buSzTx/>
              <a:buFontTx/>
              <a:buNone/>
              <a:defRPr sz="1600"/>
            </a:lvl2pPr>
            <a:lvl3pPr marL="0" indent="0" algn="ctr">
              <a:spcBef>
                <a:spcPts val="300"/>
              </a:spcBef>
              <a:buSzTx/>
              <a:buFontTx/>
              <a:buNone/>
              <a:defRPr sz="1600"/>
            </a:lvl3pPr>
            <a:lvl4pPr marL="0" indent="0" algn="ctr">
              <a:spcBef>
                <a:spcPts val="300"/>
              </a:spcBef>
              <a:buSzTx/>
              <a:buFontTx/>
              <a:buNone/>
              <a:defRPr sz="1600"/>
            </a:lvl4pPr>
            <a:lvl5pPr marL="0" indent="0" algn="ctr">
              <a:spcBef>
                <a:spcPts val="3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50000">
              <a:srgbClr val="FFFFFF"/>
            </a:gs>
            <a:gs pos="76000">
              <a:srgbClr val="F3F3F3"/>
            </a:gs>
            <a:gs pos="92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/>
          <p:nvPr/>
        </p:nvSpPr>
        <p:spPr>
          <a:xfrm>
            <a:off x="8457758" y="6499383"/>
            <a:ext cx="84775" cy="84775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Palatino Linotype"/>
              </a:defRPr>
            </a:pPr>
          </a:p>
        </p:txBody>
      </p:sp>
      <p:sp>
        <p:nvSpPr>
          <p:cNvPr id="3" name="Oval 7"/>
          <p:cNvSpPr/>
          <p:nvPr/>
        </p:nvSpPr>
        <p:spPr>
          <a:xfrm>
            <a:off x="569118" y="6499383"/>
            <a:ext cx="84775" cy="84775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Palatino Linotype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543276" y="6416230"/>
            <a:ext cx="236485" cy="245365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1pPr>
      <a:lvl2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2pPr>
      <a:lvl3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3pPr>
      <a:lvl4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4pPr>
      <a:lvl5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5pPr>
      <a:lvl6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6pPr>
      <a:lvl7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7pPr>
      <a:lvl8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8pPr>
      <a:lvl9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F5897"/>
          </a:solidFill>
          <a:effectLst>
            <a:outerShdw sx="100000" sy="100000" kx="0" ky="0" algn="b" rotWithShape="0" blurRad="63500" dist="38100" dir="540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Palatino Linotyp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8858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57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o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amazon.in/Fire-TV-Stick-Alexa-Voice-Remote-3rd-Gen/dp/B08R6QR863/ref=cm_cr_arp_d_product_top?ie=UTF8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722312" y="1371600"/>
            <a:ext cx="7772401" cy="2505075"/>
          </a:xfrm>
          <a:prstGeom prst="rect">
            <a:avLst/>
          </a:prstGeom>
        </p:spPr>
        <p:txBody>
          <a:bodyPr/>
          <a:lstStyle/>
          <a:p>
            <a:pPr lvl="1">
              <a:defRPr sz="37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Sentiment Analysis on</a:t>
            </a:r>
            <a:r>
              <a:rPr>
                <a:solidFill>
                  <a:srgbClr val="3399FF"/>
                </a:solidFill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Fire TV Stick (3rd Gen, 2021)</a:t>
            </a:r>
          </a:p>
        </p:txBody>
      </p:sp>
      <p:sp>
        <p:nvSpPr>
          <p:cNvPr id="97" name="TEAM:…"/>
          <p:cNvSpPr txBox="1"/>
          <p:nvPr/>
        </p:nvSpPr>
        <p:spPr>
          <a:xfrm>
            <a:off x="6471218" y="4783254"/>
            <a:ext cx="2571691" cy="163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TEAM:</a:t>
            </a:r>
          </a:p>
          <a:p>
            <a:pPr>
              <a:spcBef>
                <a:spcPts val="400"/>
              </a:spcBef>
              <a:defRPr b="1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 Chandrakanth Naidu</a:t>
            </a:r>
          </a:p>
          <a:p>
            <a:pPr>
              <a:spcBef>
                <a:spcPts val="400"/>
              </a:spcBef>
              <a:defRPr b="1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Harsha R Raj</a:t>
            </a:r>
            <a:br/>
            <a:r>
              <a:t>Warsha Balla</a:t>
            </a:r>
          </a:p>
          <a:p>
            <a:pPr>
              <a:lnSpc>
                <a:spcPct val="200000"/>
              </a:lnSpc>
              <a:spcBef>
                <a:spcPts val="400"/>
              </a:spcBef>
              <a:defRPr b="1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Kishan G 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179511" y="-800100"/>
            <a:ext cx="8229601" cy="16002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EDA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107502" y="908718"/>
            <a:ext cx="8928996" cy="5760644"/>
          </a:xfrm>
          <a:prstGeom prst="rect">
            <a:avLst/>
          </a:prstGeom>
        </p:spPr>
        <p:txBody>
          <a:bodyPr/>
          <a:lstStyle/>
          <a:p>
            <a:pPr/>
            <a:r>
              <a:t>Total Words – </a:t>
            </a:r>
            <a:r>
              <a:rPr>
                <a:solidFill>
                  <a:srgbClr val="FF0000"/>
                </a:solidFill>
              </a:rPr>
              <a:t>21428</a:t>
            </a:r>
            <a:endParaRPr>
              <a:solidFill>
                <a:srgbClr val="FF0000"/>
              </a:solidFill>
            </a:endParaRPr>
          </a:p>
          <a:p>
            <a:pPr/>
            <a:r>
              <a:t>Remove stopwords</a:t>
            </a:r>
          </a:p>
          <a:p>
            <a:pPr/>
            <a:r>
              <a:t>Total Words After Removing Stop words - </a:t>
            </a:r>
            <a:r>
              <a:rPr>
                <a:solidFill>
                  <a:srgbClr val="FF0000"/>
                </a:solidFill>
              </a:rPr>
              <a:t>14531</a:t>
            </a:r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52934"/>
            <a:ext cx="9036495" cy="3861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539551" y="-531441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EDA</a:t>
            </a:r>
          </a:p>
        </p:txBody>
      </p:sp>
      <p:sp>
        <p:nvSpPr>
          <p:cNvPr id="164" name="Content Placeholder 2"/>
          <p:cNvSpPr txBox="1"/>
          <p:nvPr>
            <p:ph type="body" idx="1"/>
          </p:nvPr>
        </p:nvSpPr>
        <p:spPr>
          <a:xfrm>
            <a:off x="0" y="1196750"/>
            <a:ext cx="9144000" cy="5544620"/>
          </a:xfrm>
          <a:prstGeom prst="rect">
            <a:avLst/>
          </a:prstGeom>
        </p:spPr>
        <p:txBody>
          <a:bodyPr/>
          <a:lstStyle/>
          <a:p>
            <a:pPr/>
            <a:r>
              <a:t>Lemmatization</a:t>
            </a:r>
          </a:p>
          <a:p>
            <a:pPr/>
            <a:r>
              <a:t>Tokenizing Lemmas</a:t>
            </a:r>
          </a:p>
          <a:p>
            <a:pPr/>
            <a:r>
              <a:t>Joining Lemmas</a:t>
            </a:r>
          </a:p>
        </p:txBody>
      </p:sp>
      <p:pic>
        <p:nvPicPr>
          <p:cNvPr id="1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73" y="2204864"/>
            <a:ext cx="8856986" cy="4536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539551" y="-459433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Feature Extraction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395536" y="1196752"/>
            <a:ext cx="8229601" cy="5400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Using count vectorizer:</a:t>
            </a:r>
          </a:p>
        </p:txBody>
      </p:sp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913" y="2780926"/>
            <a:ext cx="8316416" cy="4077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270" y="1628799"/>
            <a:ext cx="4133852" cy="1076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395536" y="6894"/>
            <a:ext cx="8229601" cy="1600203"/>
          </a:xfrm>
          <a:prstGeom prst="rect">
            <a:avLst/>
          </a:prstGeom>
        </p:spPr>
        <p:txBody>
          <a:bodyPr/>
          <a:lstStyle/>
          <a:p>
            <a:pPr>
              <a:defRPr sz="4400" u="sng"/>
            </a:pPr>
            <a:r>
              <a:t>Feature Extraction</a:t>
            </a:r>
            <a:br/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2204864"/>
            <a:ext cx="8856986" cy="446449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ctangle 3"/>
          <p:cNvSpPr txBox="1"/>
          <p:nvPr/>
        </p:nvSpPr>
        <p:spPr>
          <a:xfrm>
            <a:off x="204667" y="1340767"/>
            <a:ext cx="5055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42900" indent="-342900">
              <a:spcBef>
                <a:spcPts val="500"/>
              </a:spcBef>
              <a:buSzPct val="100000"/>
              <a:buFont typeface="Arial"/>
              <a:buChar char="•"/>
              <a:defRPr b="1" sz="24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Including Bigrams and Trigrams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467543" y="-675458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Feature Extraction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457200" y="1052736"/>
            <a:ext cx="8229600" cy="5400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TF-IDF Vectorizer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1772816"/>
            <a:ext cx="8856983" cy="4763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395536" y="-459433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Word Frequency </a:t>
            </a:r>
          </a:p>
        </p:txBody>
      </p: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79" t="8197" r="0" b="2657"/>
          <a:stretch>
            <a:fillRect/>
          </a:stretch>
        </p:blipFill>
        <p:spPr>
          <a:xfrm>
            <a:off x="179511" y="2060848"/>
            <a:ext cx="8181952" cy="4176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395536" y="-387425"/>
            <a:ext cx="8229601" cy="1340771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Word Frequency 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395536" y="1268758"/>
            <a:ext cx="8507288" cy="5328596"/>
          </a:xfrm>
          <a:prstGeom prst="rect">
            <a:avLst/>
          </a:prstGeom>
        </p:spPr>
        <p:txBody>
          <a:bodyPr/>
          <a:lstStyle/>
          <a:p>
            <a:pPr/>
            <a:r>
              <a:t>Top 10 words</a:t>
            </a:r>
          </a:p>
        </p:txBody>
      </p:sp>
      <p:pic>
        <p:nvPicPr>
          <p:cNvPr id="18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975" y="1916832"/>
            <a:ext cx="8584508" cy="4896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611560" y="-603450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xfrm>
            <a:off x="107504" y="1052734"/>
            <a:ext cx="8229601" cy="4713390"/>
          </a:xfrm>
          <a:prstGeom prst="rect">
            <a:avLst/>
          </a:prstGeom>
        </p:spPr>
        <p:txBody>
          <a:bodyPr/>
          <a:lstStyle/>
          <a:p>
            <a:pPr/>
            <a:r>
              <a:t>Sentiment Analysis using AFINN Dictionary</a:t>
            </a:r>
          </a:p>
        </p:txBody>
      </p:sp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4521"/>
          <a:stretch>
            <a:fillRect/>
          </a:stretch>
        </p:blipFill>
        <p:spPr>
          <a:xfrm>
            <a:off x="329952" y="1556793"/>
            <a:ext cx="5898232" cy="2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57" y="4052663"/>
            <a:ext cx="6372622" cy="2771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67543" y="-459433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2996950"/>
            <a:ext cx="6552729" cy="295233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ctangle 3"/>
          <p:cNvSpPr txBox="1"/>
          <p:nvPr/>
        </p:nvSpPr>
        <p:spPr>
          <a:xfrm>
            <a:off x="28579" y="1684259"/>
            <a:ext cx="7576905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With Mean &gt; 0 , indicates  reviews are on Positive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467543" y="-459433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04864"/>
            <a:ext cx="8316416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Rectangle 3"/>
          <p:cNvSpPr txBox="1"/>
          <p:nvPr/>
        </p:nvSpPr>
        <p:spPr>
          <a:xfrm>
            <a:off x="45720" y="1412776"/>
            <a:ext cx="815296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Palatino Linotype"/>
              </a:defRPr>
            </a:lvl1pPr>
          </a:lstStyle>
          <a:p>
            <a:pPr/>
            <a:r>
              <a:t>263 Sentences are having negative sentiment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395536" y="764702"/>
            <a:ext cx="8229601" cy="2924948"/>
          </a:xfrm>
          <a:prstGeom prst="rect">
            <a:avLst/>
          </a:prstGeom>
        </p:spPr>
        <p:txBody>
          <a:bodyPr/>
          <a:lstStyle/>
          <a:p>
            <a:pPr algn="l" defTabSz="153619">
              <a:lnSpc>
                <a:spcPct val="100000"/>
              </a:lnSpc>
              <a:defRPr b="1" sz="587">
                <a:effectLst/>
              </a:defRPr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sz="293" u="sng"/>
              <a:t>Business Problem</a:t>
            </a:r>
            <a:r>
              <a:rPr sz="293"/>
              <a:t>:  </a:t>
            </a:r>
            <a:br>
              <a:rPr sz="293"/>
            </a:br>
            <a:r>
              <a:rPr sz="293"/>
              <a:t>                   </a:t>
            </a:r>
            <a:r>
              <a:rPr b="0" sz="293">
                <a:effectLst>
                  <a:outerShdw sx="100000" sy="100000" kx="0" ky="0" algn="b" rotWithShape="0" blurRad="10668" dist="6400" dir="5400000">
                    <a:srgbClr val="000000">
                      <a:alpha val="25000"/>
                    </a:srgbClr>
                  </a:outerShdw>
                </a:effectLst>
              </a:rPr>
              <a:t>To analyse  Fire Stick  based on its Amazon Reviews</a:t>
            </a:r>
            <a:br>
              <a:rPr b="0" sz="293">
                <a:effectLst>
                  <a:outerShdw sx="100000" sy="100000" kx="0" ky="0" algn="b" rotWithShape="0" blurRad="10668" dist="6400" dir="5400000">
                    <a:srgbClr val="000000">
                      <a:alpha val="25000"/>
                    </a:srgbClr>
                  </a:outerShdw>
                </a:effectLst>
              </a:rPr>
            </a:br>
            <a:br>
              <a:rPr b="0" sz="293">
                <a:effectLst>
                  <a:outerShdw sx="100000" sy="100000" kx="0" ky="0" algn="b" rotWithShape="0" blurRad="10668" dist="6400" dir="5400000">
                    <a:srgbClr val="000000">
                      <a:alpha val="25000"/>
                    </a:srgbClr>
                  </a:outerShdw>
                </a:effectLst>
              </a:rPr>
            </a:br>
            <a:br>
              <a:rPr b="0" sz="293">
                <a:effectLst>
                  <a:outerShdw sx="100000" sy="100000" kx="0" ky="0" algn="b" rotWithShape="0" blurRad="10668" dist="6400" dir="5400000">
                    <a:srgbClr val="000000">
                      <a:alpha val="25000"/>
                    </a:srgbClr>
                  </a:outerShdw>
                </a:effectLst>
              </a:rPr>
            </a:br>
            <a:br>
              <a:rPr b="0" sz="293">
                <a:effectLst>
                  <a:outerShdw sx="100000" sy="100000" kx="0" ky="0" algn="b" rotWithShape="0" blurRad="10668" dist="6400" dir="5400000">
                    <a:srgbClr val="000000">
                      <a:alpha val="25000"/>
                    </a:srgbClr>
                  </a:outerShdw>
                </a:effectLst>
              </a:rPr>
            </a:b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67543" y="2276872"/>
            <a:ext cx="8229601" cy="4209332"/>
          </a:xfrm>
          <a:prstGeom prst="rect">
            <a:avLst/>
          </a:prstGeom>
        </p:spPr>
        <p:txBody>
          <a:bodyPr/>
          <a:lstStyle/>
          <a:p>
            <a:pPr>
              <a:defRPr b="1" u="sng">
                <a:solidFill>
                  <a:srgbClr val="2F5897"/>
                </a:solidFill>
                <a:latin typeface="+mn-lt"/>
                <a:ea typeface="+mn-ea"/>
                <a:cs typeface="+mn-cs"/>
                <a:sym typeface="Palatino Linotype"/>
              </a:defRPr>
            </a:pPr>
            <a:r>
              <a:t>Objective:   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solidFill>
                  <a:srgbClr val="2F5897"/>
                </a:solidFill>
                <a:latin typeface="+mn-lt"/>
                <a:ea typeface="+mn-ea"/>
                <a:cs typeface="+mn-cs"/>
                <a:sym typeface="Palatino Linotype"/>
              </a:defRPr>
            </a:pPr>
            <a:r>
              <a:t>        </a:t>
            </a:r>
            <a:r>
              <a:rPr sz="1800"/>
              <a:t>The fundamental goal here is to get daily analysis of product such as emotions, sentiment etc . Using Amazon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467543" y="-459433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pic>
        <p:nvPicPr>
          <p:cNvPr id="2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716" y="2294620"/>
            <a:ext cx="6724041" cy="452596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 3"/>
          <p:cNvSpPr txBox="1"/>
          <p:nvPr/>
        </p:nvSpPr>
        <p:spPr>
          <a:xfrm>
            <a:off x="56358" y="1412776"/>
            <a:ext cx="771028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Palatino Linotype"/>
              </a:defRPr>
            </a:lvl1pPr>
          </a:lstStyle>
          <a:p>
            <a:pPr/>
            <a:r>
              <a:t>658 Sentences are having Positive sentiment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395536" y="-531441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pic>
        <p:nvPicPr>
          <p:cNvPr id="2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2204864"/>
            <a:ext cx="8568954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tangle 3"/>
          <p:cNvSpPr txBox="1"/>
          <p:nvPr/>
        </p:nvSpPr>
        <p:spPr>
          <a:xfrm>
            <a:off x="45719" y="1412776"/>
            <a:ext cx="7216865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Palatino Linotype"/>
              </a:defRPr>
            </a:lvl1pPr>
          </a:lstStyle>
          <a:p>
            <a:pPr/>
            <a:r>
              <a:t>Plotting the sentiment value for whole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539551" y="-531441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2060848"/>
            <a:ext cx="8856985" cy="466997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 3"/>
          <p:cNvSpPr txBox="1"/>
          <p:nvPr/>
        </p:nvSpPr>
        <p:spPr>
          <a:xfrm>
            <a:off x="65909" y="1340767"/>
            <a:ext cx="67646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>
                <a:solidFill>
                  <a:srgbClr val="808080"/>
                </a:solidFill>
                <a:latin typeface="+mn-lt"/>
                <a:ea typeface="+mn-ea"/>
                <a:cs typeface="+mn-cs"/>
                <a:sym typeface="Palatino Linotype"/>
              </a:defRPr>
            </a:lvl1pPr>
          </a:lstStyle>
          <a:p>
            <a:pPr/>
            <a:r>
              <a:t>Plotting the line plot for sentiment value of whole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539551" y="-531441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Sentiment Analysis</a:t>
            </a:r>
          </a:p>
        </p:txBody>
      </p:sp>
      <p:pic>
        <p:nvPicPr>
          <p:cNvPr id="21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44824"/>
            <a:ext cx="7596338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323527" y="-800100"/>
            <a:ext cx="8229601" cy="16002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Word Cloud</a:t>
            </a:r>
          </a:p>
        </p:txBody>
      </p:sp>
      <p:pic>
        <p:nvPicPr>
          <p:cNvPr id="21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l="1536" t="7543" r="0" b="0"/>
          <a:stretch>
            <a:fillRect/>
          </a:stretch>
        </p:blipFill>
        <p:spPr>
          <a:xfrm>
            <a:off x="-5705" y="908719"/>
            <a:ext cx="9144000" cy="6021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xfrm>
            <a:off x="467543" y="-531441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Deployment</a:t>
            </a:r>
          </a:p>
        </p:txBody>
      </p:sp>
      <p:sp>
        <p:nvSpPr>
          <p:cNvPr id="2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980728"/>
            <a:ext cx="8706496" cy="5760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395536" y="-603450"/>
            <a:ext cx="8229601" cy="1600203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>
              <a:defRPr>
                <a:effectLst/>
              </a:defRPr>
            </a:pPr>
            <a:r>
              <a:t>Project Architecture / Project Flow</a:t>
            </a:r>
          </a:p>
        </p:txBody>
      </p:sp>
      <p:grpSp>
        <p:nvGrpSpPr>
          <p:cNvPr id="133" name="Content Placeholder 3"/>
          <p:cNvGrpSpPr/>
          <p:nvPr/>
        </p:nvGrpSpPr>
        <p:grpSpPr>
          <a:xfrm>
            <a:off x="457198" y="1601293"/>
            <a:ext cx="8229604" cy="4523776"/>
            <a:chOff x="-1" y="0"/>
            <a:chExt cx="8229602" cy="4523775"/>
          </a:xfrm>
        </p:grpSpPr>
        <p:grpSp>
          <p:nvGrpSpPr>
            <p:cNvPr id="105" name="Group"/>
            <p:cNvGrpSpPr/>
            <p:nvPr/>
          </p:nvGrpSpPr>
          <p:grpSpPr>
            <a:xfrm>
              <a:off x="-2" y="-1"/>
              <a:ext cx="585529" cy="836466"/>
              <a:chOff x="0" y="0"/>
              <a:chExt cx="585527" cy="836465"/>
            </a:xfrm>
          </p:grpSpPr>
          <p:sp>
            <p:nvSpPr>
              <p:cNvPr id="103" name="Chevron"/>
              <p:cNvSpPr/>
              <p:nvPr/>
            </p:nvSpPr>
            <p:spPr>
              <a:xfrm rot="5400000">
                <a:off x="-125470" y="125468"/>
                <a:ext cx="836466" cy="585528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1000"/>
                  </a:spcBef>
                  <a:defRPr sz="15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04" name="Text"/>
              <p:cNvSpPr txBox="1"/>
              <p:nvPr/>
            </p:nvSpPr>
            <p:spPr>
              <a:xfrm>
                <a:off x="0" y="294405"/>
                <a:ext cx="585528" cy="247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" tIns="9525" rIns="9525" bIns="9525" numCol="1" anchor="ctr">
                <a:sp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5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08" name="Group"/>
            <p:cNvGrpSpPr/>
            <p:nvPr/>
          </p:nvGrpSpPr>
          <p:grpSpPr>
            <a:xfrm>
              <a:off x="585522" y="-1"/>
              <a:ext cx="7644080" cy="543704"/>
              <a:chOff x="0" y="0"/>
              <a:chExt cx="7644078" cy="543703"/>
            </a:xfrm>
          </p:grpSpPr>
          <p:sp>
            <p:nvSpPr>
              <p:cNvPr id="106" name="Shape"/>
              <p:cNvSpPr/>
              <p:nvPr/>
            </p:nvSpPr>
            <p:spPr>
              <a:xfrm rot="5400000">
                <a:off x="3550187" y="-3550189"/>
                <a:ext cx="543704" cy="764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115"/>
                      <a:pt x="21600" y="25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56"/>
                    </a:lnTo>
                    <a:cubicBezTo>
                      <a:pt x="0" y="11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89050">
                  <a:lnSpc>
                    <a:spcPct val="90000"/>
                  </a:lnSpc>
                  <a:spcBef>
                    <a:spcPts val="200"/>
                  </a:spcBef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07" name="Data Extraction"/>
              <p:cNvSpPr txBox="1"/>
              <p:nvPr/>
            </p:nvSpPr>
            <p:spPr>
              <a:xfrm>
                <a:off x="187833" y="31184"/>
                <a:ext cx="7429704" cy="481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415" tIns="18415" rIns="18415" bIns="18415" numCol="1" anchor="ctr">
                <a:spAutoFit/>
              </a:bodyPr>
              <a:lstStyle/>
              <a:p>
                <a:pPr lvl="1" marL="285750" indent="-285750" defTabSz="12890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Courier New"/>
                  <a:buChar char="•"/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  <a:r>
                  <a:t>Data Extraction</a:t>
                </a:r>
              </a:p>
            </p:txBody>
          </p:sp>
        </p:grpSp>
        <p:sp>
          <p:nvSpPr>
            <p:cNvPr id="109" name="Chevron"/>
            <p:cNvSpPr/>
            <p:nvPr/>
          </p:nvSpPr>
          <p:spPr>
            <a:xfrm rot="5400000">
              <a:off x="-125470" y="862931"/>
              <a:ext cx="836465" cy="58552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ts val="1000"/>
                </a:spcBef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Palatino Linotype"/>
                </a:defRPr>
              </a:pPr>
            </a:p>
          </p:txBody>
        </p:sp>
        <p:grpSp>
          <p:nvGrpSpPr>
            <p:cNvPr id="112" name="Group"/>
            <p:cNvGrpSpPr/>
            <p:nvPr/>
          </p:nvGrpSpPr>
          <p:grpSpPr>
            <a:xfrm>
              <a:off x="585522" y="737461"/>
              <a:ext cx="7644080" cy="543704"/>
              <a:chOff x="0" y="0"/>
              <a:chExt cx="7644078" cy="543703"/>
            </a:xfrm>
          </p:grpSpPr>
          <p:sp>
            <p:nvSpPr>
              <p:cNvPr id="110" name="Shape"/>
              <p:cNvSpPr/>
              <p:nvPr/>
            </p:nvSpPr>
            <p:spPr>
              <a:xfrm rot="5400000">
                <a:off x="3550187" y="-3550189"/>
                <a:ext cx="543704" cy="764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115"/>
                      <a:pt x="21600" y="25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56"/>
                    </a:lnTo>
                    <a:cubicBezTo>
                      <a:pt x="0" y="11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89050">
                  <a:lnSpc>
                    <a:spcPct val="90000"/>
                  </a:lnSpc>
                  <a:spcBef>
                    <a:spcPts val="200"/>
                  </a:spcBef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11" name="EDA"/>
              <p:cNvSpPr txBox="1"/>
              <p:nvPr/>
            </p:nvSpPr>
            <p:spPr>
              <a:xfrm>
                <a:off x="187833" y="31184"/>
                <a:ext cx="7429704" cy="481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415" tIns="18415" rIns="18415" bIns="18415" numCol="1" anchor="ctr">
                <a:spAutoFit/>
              </a:bodyPr>
              <a:lstStyle/>
              <a:p>
                <a:pPr lvl="1" marL="285750" indent="-285750" defTabSz="12890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Courier New"/>
                  <a:buChar char="•"/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  <a:r>
                  <a:t>EDA</a:t>
                </a:r>
              </a:p>
            </p:txBody>
          </p:sp>
        </p:grpSp>
        <p:grpSp>
          <p:nvGrpSpPr>
            <p:cNvPr id="115" name="Group"/>
            <p:cNvGrpSpPr/>
            <p:nvPr/>
          </p:nvGrpSpPr>
          <p:grpSpPr>
            <a:xfrm>
              <a:off x="-2" y="1474922"/>
              <a:ext cx="585529" cy="836467"/>
              <a:chOff x="0" y="0"/>
              <a:chExt cx="585527" cy="836466"/>
            </a:xfrm>
          </p:grpSpPr>
          <p:sp>
            <p:nvSpPr>
              <p:cNvPr id="113" name="Chevron"/>
              <p:cNvSpPr/>
              <p:nvPr/>
            </p:nvSpPr>
            <p:spPr>
              <a:xfrm rot="5400000">
                <a:off x="-125471" y="125469"/>
                <a:ext cx="836468" cy="585528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1000"/>
                  </a:spcBef>
                  <a:defRPr sz="15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14" name="Text"/>
              <p:cNvSpPr txBox="1"/>
              <p:nvPr/>
            </p:nvSpPr>
            <p:spPr>
              <a:xfrm>
                <a:off x="0" y="294406"/>
                <a:ext cx="585528" cy="247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" tIns="9525" rIns="9525" bIns="9525" numCol="1" anchor="ctr">
                <a:sp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5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18" name="Group"/>
            <p:cNvGrpSpPr/>
            <p:nvPr/>
          </p:nvGrpSpPr>
          <p:grpSpPr>
            <a:xfrm>
              <a:off x="585522" y="1474923"/>
              <a:ext cx="7644080" cy="543705"/>
              <a:chOff x="0" y="0"/>
              <a:chExt cx="7644078" cy="543703"/>
            </a:xfrm>
          </p:grpSpPr>
          <p:sp>
            <p:nvSpPr>
              <p:cNvPr id="116" name="Shape"/>
              <p:cNvSpPr/>
              <p:nvPr/>
            </p:nvSpPr>
            <p:spPr>
              <a:xfrm rot="5400000">
                <a:off x="3550187" y="-3550189"/>
                <a:ext cx="543704" cy="764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115"/>
                      <a:pt x="21600" y="25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56"/>
                    </a:lnTo>
                    <a:cubicBezTo>
                      <a:pt x="0" y="11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89050">
                  <a:lnSpc>
                    <a:spcPct val="90000"/>
                  </a:lnSpc>
                  <a:spcBef>
                    <a:spcPts val="200"/>
                  </a:spcBef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17" name="Model Building"/>
              <p:cNvSpPr txBox="1"/>
              <p:nvPr/>
            </p:nvSpPr>
            <p:spPr>
              <a:xfrm>
                <a:off x="187833" y="31184"/>
                <a:ext cx="7429704" cy="481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415" tIns="18415" rIns="18415" bIns="18415" numCol="1" anchor="ctr">
                <a:spAutoFit/>
              </a:bodyPr>
              <a:lstStyle/>
              <a:p>
                <a:pPr lvl="1" marL="285750" indent="-285750" defTabSz="12890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Courier New"/>
                  <a:buChar char="•"/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  <a:r>
                  <a:t>Model Building</a:t>
                </a:r>
              </a:p>
            </p:txBody>
          </p:sp>
        </p:grpSp>
        <p:sp>
          <p:nvSpPr>
            <p:cNvPr id="119" name="Chevron"/>
            <p:cNvSpPr/>
            <p:nvPr/>
          </p:nvSpPr>
          <p:spPr>
            <a:xfrm rot="5400000">
              <a:off x="-125470" y="2337855"/>
              <a:ext cx="836465" cy="58552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ts val="1000"/>
                </a:spcBef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Palatino Linotype"/>
                </a:defRPr>
              </a:pPr>
            </a:p>
          </p:txBody>
        </p:sp>
        <p:grpSp>
          <p:nvGrpSpPr>
            <p:cNvPr id="122" name="Group"/>
            <p:cNvGrpSpPr/>
            <p:nvPr/>
          </p:nvGrpSpPr>
          <p:grpSpPr>
            <a:xfrm>
              <a:off x="585522" y="2212385"/>
              <a:ext cx="7644080" cy="543705"/>
              <a:chOff x="0" y="0"/>
              <a:chExt cx="7644078" cy="543703"/>
            </a:xfrm>
          </p:grpSpPr>
          <p:sp>
            <p:nvSpPr>
              <p:cNvPr id="120" name="Shape"/>
              <p:cNvSpPr/>
              <p:nvPr/>
            </p:nvSpPr>
            <p:spPr>
              <a:xfrm rot="5400000">
                <a:off x="3550187" y="-3550189"/>
                <a:ext cx="543704" cy="764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115"/>
                      <a:pt x="21600" y="25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56"/>
                    </a:lnTo>
                    <a:cubicBezTo>
                      <a:pt x="0" y="11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89050">
                  <a:lnSpc>
                    <a:spcPct val="90000"/>
                  </a:lnSpc>
                  <a:spcBef>
                    <a:spcPts val="200"/>
                  </a:spcBef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21" name="Model Evaluation"/>
              <p:cNvSpPr txBox="1"/>
              <p:nvPr/>
            </p:nvSpPr>
            <p:spPr>
              <a:xfrm>
                <a:off x="187833" y="31184"/>
                <a:ext cx="7429704" cy="481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415" tIns="18415" rIns="18415" bIns="18415" numCol="1" anchor="ctr">
                <a:spAutoFit/>
              </a:bodyPr>
              <a:lstStyle/>
              <a:p>
                <a:pPr lvl="1" marL="285750" indent="-285750" defTabSz="12890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Courier New"/>
                  <a:buChar char="•"/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  <a:r>
                  <a:t>Model Evaluation</a:t>
                </a:r>
              </a:p>
            </p:txBody>
          </p:sp>
        </p:grpSp>
        <p:grpSp>
          <p:nvGrpSpPr>
            <p:cNvPr id="125" name="Group"/>
            <p:cNvGrpSpPr/>
            <p:nvPr/>
          </p:nvGrpSpPr>
          <p:grpSpPr>
            <a:xfrm>
              <a:off x="-2" y="2949848"/>
              <a:ext cx="585529" cy="836467"/>
              <a:chOff x="0" y="0"/>
              <a:chExt cx="585527" cy="836466"/>
            </a:xfrm>
          </p:grpSpPr>
          <p:sp>
            <p:nvSpPr>
              <p:cNvPr id="123" name="Chevron"/>
              <p:cNvSpPr/>
              <p:nvPr/>
            </p:nvSpPr>
            <p:spPr>
              <a:xfrm rot="5400000">
                <a:off x="-125471" y="125469"/>
                <a:ext cx="836468" cy="585528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1000"/>
                  </a:spcBef>
                  <a:defRPr sz="15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24" name="Text"/>
              <p:cNvSpPr txBox="1"/>
              <p:nvPr/>
            </p:nvSpPr>
            <p:spPr>
              <a:xfrm>
                <a:off x="0" y="294405"/>
                <a:ext cx="585528" cy="247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25" tIns="9525" rIns="9525" bIns="9525" numCol="1" anchor="ctr">
                <a:spAutoFit/>
              </a:bodyPr>
              <a:lstStyle>
                <a:lvl1pPr marL="342900" indent="-342900" algn="ctr" defTabSz="66675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5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585522" y="2949847"/>
              <a:ext cx="7644080" cy="543705"/>
              <a:chOff x="0" y="0"/>
              <a:chExt cx="7644078" cy="543703"/>
            </a:xfrm>
          </p:grpSpPr>
          <p:sp>
            <p:nvSpPr>
              <p:cNvPr id="126" name="Shape"/>
              <p:cNvSpPr/>
              <p:nvPr/>
            </p:nvSpPr>
            <p:spPr>
              <a:xfrm rot="5400000">
                <a:off x="3550187" y="-3550189"/>
                <a:ext cx="543704" cy="764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115"/>
                      <a:pt x="21600" y="25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56"/>
                    </a:lnTo>
                    <a:cubicBezTo>
                      <a:pt x="0" y="11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89050">
                  <a:lnSpc>
                    <a:spcPct val="90000"/>
                  </a:lnSpc>
                  <a:spcBef>
                    <a:spcPts val="200"/>
                  </a:spcBef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27" name="Feedback"/>
              <p:cNvSpPr txBox="1"/>
              <p:nvPr/>
            </p:nvSpPr>
            <p:spPr>
              <a:xfrm>
                <a:off x="187833" y="31184"/>
                <a:ext cx="7429704" cy="481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415" tIns="18415" rIns="18415" bIns="18415" numCol="1" anchor="ctr">
                <a:spAutoFit/>
              </a:bodyPr>
              <a:lstStyle/>
              <a:p>
                <a:pPr lvl="1" marL="285750" indent="-285750" defTabSz="12890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Courier New"/>
                  <a:buChar char="•"/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  <a:r>
                  <a:t>Feedback</a:t>
                </a:r>
              </a:p>
            </p:txBody>
          </p:sp>
        </p:grpSp>
        <p:sp>
          <p:nvSpPr>
            <p:cNvPr id="129" name="Chevron"/>
            <p:cNvSpPr/>
            <p:nvPr/>
          </p:nvSpPr>
          <p:spPr>
            <a:xfrm rot="5400000">
              <a:off x="-125470" y="3812779"/>
              <a:ext cx="836465" cy="58552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ts val="1000"/>
                </a:spcBef>
                <a:defRPr sz="1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Palatino Linotype"/>
                </a:defRPr>
              </a:pPr>
            </a:p>
          </p:txBody>
        </p:sp>
        <p:grpSp>
          <p:nvGrpSpPr>
            <p:cNvPr id="132" name="Group"/>
            <p:cNvGrpSpPr/>
            <p:nvPr/>
          </p:nvGrpSpPr>
          <p:grpSpPr>
            <a:xfrm>
              <a:off x="585522" y="3687309"/>
              <a:ext cx="7644080" cy="543704"/>
              <a:chOff x="0" y="0"/>
              <a:chExt cx="7644078" cy="543703"/>
            </a:xfrm>
          </p:grpSpPr>
          <p:sp>
            <p:nvSpPr>
              <p:cNvPr id="130" name="Shape"/>
              <p:cNvSpPr/>
              <p:nvPr/>
            </p:nvSpPr>
            <p:spPr>
              <a:xfrm rot="5400000">
                <a:off x="3550187" y="-3550189"/>
                <a:ext cx="543704" cy="7644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600" y="0"/>
                    </a:moveTo>
                    <a:lnTo>
                      <a:pt x="18000" y="0"/>
                    </a:lnTo>
                    <a:cubicBezTo>
                      <a:pt x="19988" y="0"/>
                      <a:pt x="21600" y="115"/>
                      <a:pt x="21600" y="256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56"/>
                    </a:lnTo>
                    <a:cubicBezTo>
                      <a:pt x="0" y="115"/>
                      <a:pt x="1612" y="0"/>
                      <a:pt x="3600" y="0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2857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89050">
                  <a:lnSpc>
                    <a:spcPct val="90000"/>
                  </a:lnSpc>
                  <a:spcBef>
                    <a:spcPts val="200"/>
                  </a:spcBef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</a:p>
            </p:txBody>
          </p:sp>
          <p:sp>
            <p:nvSpPr>
              <p:cNvPr id="131" name="Deployment"/>
              <p:cNvSpPr txBox="1"/>
              <p:nvPr/>
            </p:nvSpPr>
            <p:spPr>
              <a:xfrm>
                <a:off x="187833" y="31185"/>
                <a:ext cx="7429704" cy="481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415" tIns="18415" rIns="18415" bIns="18415" numCol="1" anchor="ctr">
                <a:spAutoFit/>
              </a:bodyPr>
              <a:lstStyle/>
              <a:p>
                <a:pPr lvl="1" marL="285750" indent="-285750" defTabSz="12890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Courier New"/>
                  <a:buChar char="•"/>
                  <a:defRPr sz="2900">
                    <a:solidFill>
                      <a:srgbClr val="808080"/>
                    </a:solidFill>
                    <a:latin typeface="+mn-lt"/>
                    <a:ea typeface="+mn-ea"/>
                    <a:cs typeface="+mn-cs"/>
                    <a:sym typeface="Palatino Linotype"/>
                  </a:defRPr>
                </a:pPr>
                <a:r>
                  <a:t>Deployment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 u="sng"/>
            </a:pPr>
            <a:r>
              <a:t>Data Extraction</a:t>
            </a:r>
            <a:br/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980726"/>
            <a:ext cx="8229600" cy="5760644"/>
          </a:xfrm>
          <a:prstGeom prst="rect">
            <a:avLst/>
          </a:prstGeom>
        </p:spPr>
        <p:txBody>
          <a:bodyPr/>
          <a:lstStyle/>
          <a:p>
            <a:pPr>
              <a:buFont typeface="Century Gothic"/>
              <a:buChar char="➢"/>
            </a:pPr>
            <a:r>
              <a:t> We have used </a:t>
            </a:r>
            <a:r>
              <a:rPr b="1"/>
              <a:t>Amazon Review Export </a:t>
            </a:r>
            <a:endParaRPr b="1"/>
          </a:p>
          <a:p>
            <a:pPr>
              <a:buFont typeface="Century Gothic"/>
              <a:buChar char="➢"/>
            </a:pPr>
            <a:r>
              <a:t>simple tool for exporting product reviews from Amazon and downloading them into a .csv file.</a:t>
            </a:r>
            <a:br/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8063" y="2492896"/>
            <a:ext cx="3943352" cy="3672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467543" y="116632"/>
            <a:ext cx="8229601" cy="1656184"/>
          </a:xfrm>
          <a:prstGeom prst="rect">
            <a:avLst/>
          </a:prstGeom>
        </p:spPr>
        <p:txBody>
          <a:bodyPr/>
          <a:lstStyle/>
          <a:p>
            <a:pPr>
              <a:defRPr sz="4800" u="sng"/>
            </a:pPr>
            <a:r>
              <a:t>Data Extraction</a:t>
            </a:r>
            <a:br/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40" y="2852934"/>
            <a:ext cx="5581652" cy="379095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3"/>
          <p:cNvSpPr txBox="1"/>
          <p:nvPr/>
        </p:nvSpPr>
        <p:spPr>
          <a:xfrm>
            <a:off x="729287" y="1412775"/>
            <a:ext cx="530916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Century Gothic"/>
              <a:buChar char="➢"/>
              <a:defRPr sz="24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 Data Extraction using Scrapy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323527" y="-800100"/>
            <a:ext cx="8229601" cy="1600200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Data set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395536" y="908718"/>
            <a:ext cx="8229601" cy="54334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2000"/>
            </a:pPr>
            <a:r>
              <a:t>Reviews   </a:t>
            </a:r>
            <a:r>
              <a:rPr b="0"/>
              <a:t>- 5000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541" y="1628799"/>
            <a:ext cx="5010152" cy="476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395536" y="116631"/>
            <a:ext cx="8229601" cy="1600203"/>
          </a:xfrm>
          <a:prstGeom prst="rect">
            <a:avLst/>
          </a:prstGeom>
        </p:spPr>
        <p:txBody>
          <a:bodyPr/>
          <a:lstStyle/>
          <a:p>
            <a:pPr>
              <a:defRPr sz="4400" u="sng"/>
            </a:pPr>
            <a:r>
              <a:t>EDA</a:t>
            </a:r>
            <a:br/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323528" y="1052734"/>
            <a:ext cx="8363271" cy="5073431"/>
          </a:xfrm>
          <a:prstGeom prst="rect">
            <a:avLst/>
          </a:prstGeom>
        </p:spPr>
        <p:txBody>
          <a:bodyPr/>
          <a:lstStyle/>
          <a:p>
            <a:pPr/>
            <a:r>
              <a:t>Converting all data into string</a:t>
            </a:r>
          </a:p>
          <a:p>
            <a:pPr/>
            <a:r>
              <a:t>remove both the leading and the trailing characters</a:t>
            </a:r>
          </a:p>
          <a:p>
            <a:pPr/>
            <a:r>
              <a:t>removes empty strings</a:t>
            </a: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48880"/>
            <a:ext cx="8892480" cy="428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395536" y="-531440"/>
            <a:ext cx="8229601" cy="1412776"/>
          </a:xfrm>
          <a:prstGeom prst="rect">
            <a:avLst/>
          </a:prstGeom>
        </p:spPr>
        <p:txBody>
          <a:bodyPr/>
          <a:lstStyle>
            <a:lvl1pPr>
              <a:defRPr sz="4400" u="sng"/>
            </a:lvl1pPr>
          </a:lstStyle>
          <a:p>
            <a:pPr/>
            <a:r>
              <a:t>EDA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457200" y="1196750"/>
            <a:ext cx="8229600" cy="4929415"/>
          </a:xfrm>
          <a:prstGeom prst="rect">
            <a:avLst/>
          </a:prstGeom>
        </p:spPr>
        <p:txBody>
          <a:bodyPr/>
          <a:lstStyle/>
          <a:p>
            <a:pPr/>
            <a:r>
              <a:t>Joining the list into one string/text</a:t>
            </a:r>
          </a:p>
          <a:p>
            <a:pPr/>
            <a:r>
              <a:t>Remove Punctuations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8" y="2492896"/>
            <a:ext cx="8352931" cy="4104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467543" y="57150"/>
            <a:ext cx="8229601" cy="1600200"/>
          </a:xfrm>
          <a:prstGeom prst="rect">
            <a:avLst/>
          </a:prstGeom>
        </p:spPr>
        <p:txBody>
          <a:bodyPr/>
          <a:lstStyle/>
          <a:p>
            <a:pPr>
              <a:defRPr sz="4400" u="sng"/>
            </a:pPr>
            <a:r>
              <a:t>EDA</a:t>
            </a:r>
            <a:br/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457200" y="908718"/>
            <a:ext cx="8229600" cy="5217447"/>
          </a:xfrm>
          <a:prstGeom prst="rect">
            <a:avLst/>
          </a:prstGeom>
        </p:spPr>
        <p:txBody>
          <a:bodyPr/>
          <a:lstStyle/>
          <a:p>
            <a:pPr/>
            <a:r>
              <a:t>Tokenization</a:t>
            </a:r>
          </a:p>
          <a:p>
            <a:pPr/>
            <a:r>
              <a:t>Normalize the data ( Convert into lower case)</a:t>
            </a:r>
          </a:p>
        </p:txBody>
      </p:sp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1889000"/>
            <a:ext cx="8676456" cy="4896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FF"/>
      </a:hlink>
      <a:folHlink>
        <a:srgbClr val="FF00FF"/>
      </a:folHlink>
    </a:clrScheme>
    <a:fontScheme name="Executive">
      <a:majorFont>
        <a:latin typeface="Helvetica"/>
        <a:ea typeface="Helvetica"/>
        <a:cs typeface="Helvetica"/>
      </a:majorFont>
      <a:minorFont>
        <a:latin typeface="Palatino Linotype"/>
        <a:ea typeface="Palatino Linotype"/>
        <a:cs typeface="Palatino Linotype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0000FF"/>
      </a:hlink>
      <a:folHlink>
        <a:srgbClr val="FF00FF"/>
      </a:folHlink>
    </a:clrScheme>
    <a:fontScheme name="Executive">
      <a:majorFont>
        <a:latin typeface="Helvetica"/>
        <a:ea typeface="Helvetica"/>
        <a:cs typeface="Helvetica"/>
      </a:majorFont>
      <a:minorFont>
        <a:latin typeface="Palatino Linotype"/>
        <a:ea typeface="Palatino Linotype"/>
        <a:cs typeface="Palatino Linotype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