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8E8"/>
          </a:solidFill>
        </a:fill>
      </a:tcStyle>
    </a:wholeTbl>
    <a:band2H>
      <a:tcTxStyle b="def" i="def"/>
      <a:tcStyle>
        <a:tcBdr/>
        <a:fill>
          <a:solidFill>
            <a:srgbClr val="EFF4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4ECD0"/>
          </a:solidFill>
        </a:fill>
      </a:tcStyle>
    </a:wholeTbl>
    <a:band2H>
      <a:tcTxStyle b="def" i="def"/>
      <a:tcStyle>
        <a:tcBdr/>
        <a:fill>
          <a:solidFill>
            <a:srgbClr val="FAF6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4E5CC"/>
          </a:solidFill>
        </a:fill>
      </a:tcStyle>
    </a:wholeTbl>
    <a:band2H>
      <a:tcTxStyle b="def" i="def"/>
      <a:tcStyle>
        <a:tcBdr/>
        <a:fill>
          <a:solidFill>
            <a:srgbClr val="F2F2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5" name="Shape 14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Text"/>
          <p:cNvSpPr txBox="1"/>
          <p:nvPr>
            <p:ph type="title"/>
          </p:nvPr>
        </p:nvSpPr>
        <p:spPr>
          <a:xfrm>
            <a:off x="1097280" y="758951"/>
            <a:ext cx="10058401" cy="3566161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" name="Body Level One…"/>
          <p:cNvSpPr txBox="1"/>
          <p:nvPr>
            <p:ph type="body" sz="quarter" idx="1"/>
          </p:nvPr>
        </p:nvSpPr>
        <p:spPr>
          <a:xfrm>
            <a:off x="1100050" y="4455621"/>
            <a:ext cx="10058401" cy="1143001"/>
          </a:xfrm>
          <a:prstGeom prst="rect">
            <a:avLst/>
          </a:prstGeom>
        </p:spPr>
        <p:txBody>
          <a:bodyPr lIns="45699" tIns="45699" rIns="45699" bIns="45699"/>
          <a:lstStyle>
            <a:lvl1pPr marL="355600" indent="-254000">
              <a:buClrTx/>
              <a:buSzTx/>
              <a:buFontTx/>
              <a:buNone/>
              <a:defRPr sz="2400">
                <a:solidFill>
                  <a:srgbClr val="514949"/>
                </a:solidFill>
              </a:defRPr>
            </a:lvl1pPr>
            <a:lvl2pPr marL="355600" indent="215900">
              <a:buClrTx/>
              <a:buSzTx/>
              <a:buFontTx/>
              <a:buNone/>
              <a:defRPr sz="2400">
                <a:solidFill>
                  <a:srgbClr val="514949"/>
                </a:solidFill>
              </a:defRPr>
            </a:lvl2pPr>
            <a:lvl3pPr marL="355600" indent="698500">
              <a:buClrTx/>
              <a:buSzTx/>
              <a:buFontTx/>
              <a:buNone/>
              <a:defRPr sz="2400">
                <a:solidFill>
                  <a:srgbClr val="514949"/>
                </a:solidFill>
              </a:defRPr>
            </a:lvl3pPr>
            <a:lvl4pPr marL="355600" indent="1155700">
              <a:buClrTx/>
              <a:buSzTx/>
              <a:buFontTx/>
              <a:buNone/>
              <a:defRPr sz="2400">
                <a:solidFill>
                  <a:srgbClr val="514949"/>
                </a:solidFill>
              </a:defRPr>
            </a:lvl4pPr>
            <a:lvl5pPr marL="355600" indent="1612900">
              <a:buClrTx/>
              <a:buSzTx/>
              <a:buFontTx/>
              <a:buNone/>
              <a:defRPr sz="2400">
                <a:solidFill>
                  <a:srgbClr val="51494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Google Shape;22;p16"/>
          <p:cNvSpPr/>
          <p:nvPr/>
        </p:nvSpPr>
        <p:spPr>
          <a:xfrm>
            <a:off x="1207657" y="4343400"/>
            <a:ext cx="9875521" cy="0"/>
          </a:xfrm>
          <a:prstGeom prst="line">
            <a:avLst/>
          </a:prstGeom>
          <a:ln>
            <a:solidFill>
              <a:srgbClr val="7F7F7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6;p15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rgbClr val="82837C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5" name="Google Shape;7;p15"/>
          <p:cNvSpPr/>
          <p:nvPr/>
        </p:nvSpPr>
        <p:spPr>
          <a:xfrm>
            <a:off x="14" y="6334316"/>
            <a:ext cx="12191987" cy="6648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6" name="Google Shape;13;p15"/>
          <p:cNvSpPr/>
          <p:nvPr/>
        </p:nvSpPr>
        <p:spPr>
          <a:xfrm>
            <a:off x="1193532" y="1737845"/>
            <a:ext cx="9966961" cy="1"/>
          </a:xfrm>
          <a:prstGeom prst="line">
            <a:avLst/>
          </a:prstGeom>
          <a:ln>
            <a:solidFill>
              <a:srgbClr val="7F7F7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7" name="Title Text"/>
          <p:cNvSpPr txBox="1"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8" name="Body Level One…"/>
          <p:cNvSpPr txBox="1"/>
          <p:nvPr>
            <p:ph type="body" idx="1"/>
          </p:nvPr>
        </p:nvSpPr>
        <p:spPr>
          <a:xfrm rot="5400000">
            <a:off x="4114800" y="-1171787"/>
            <a:ext cx="4023360" cy="10058401"/>
          </a:xfrm>
          <a:prstGeom prst="rect">
            <a:avLst/>
          </a:prstGeom>
        </p:spPr>
        <p:txBody>
          <a:bodyPr/>
          <a:lstStyle>
            <a:lvl1pPr indent="-342900"/>
            <a:lvl3pPr marL="1518557" indent="-489857"/>
            <a:lvl4pPr marL="1975757" indent="-489857"/>
            <a:lvl5pPr marL="2432957" indent="-489857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Text"/>
          <p:cNvSpPr txBox="1"/>
          <p:nvPr>
            <p:ph type="title"/>
          </p:nvPr>
        </p:nvSpPr>
        <p:spPr>
          <a:xfrm rot="5400000">
            <a:off x="7159400" y="1977800"/>
            <a:ext cx="5759900" cy="26289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7" name="Body Level One…"/>
          <p:cNvSpPr txBox="1"/>
          <p:nvPr>
            <p:ph type="body" idx="1"/>
          </p:nvPr>
        </p:nvSpPr>
        <p:spPr>
          <a:xfrm rot="5400000">
            <a:off x="1825400" y="-574900"/>
            <a:ext cx="5759900" cy="7734301"/>
          </a:xfrm>
          <a:prstGeom prst="rect">
            <a:avLst/>
          </a:prstGeom>
        </p:spPr>
        <p:txBody>
          <a:bodyPr/>
          <a:lstStyle>
            <a:lvl1pPr indent="-342900"/>
            <a:lvl3pPr marL="1518557" indent="-489857"/>
            <a:lvl4pPr marL="1975757" indent="-489857"/>
            <a:lvl5pPr marL="2432957" indent="-489857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6;p15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rgbClr val="82837C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4" name="Google Shape;7;p15"/>
          <p:cNvSpPr/>
          <p:nvPr/>
        </p:nvSpPr>
        <p:spPr>
          <a:xfrm>
            <a:off x="14" y="6334316"/>
            <a:ext cx="12191987" cy="6648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5" name="Google Shape;13;p15"/>
          <p:cNvSpPr/>
          <p:nvPr/>
        </p:nvSpPr>
        <p:spPr>
          <a:xfrm>
            <a:off x="1193532" y="1737845"/>
            <a:ext cx="9966961" cy="1"/>
          </a:xfrm>
          <a:prstGeom prst="line">
            <a:avLst/>
          </a:prstGeom>
          <a:ln>
            <a:solidFill>
              <a:srgbClr val="7F7F7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6" name="Title Text"/>
          <p:cNvSpPr txBox="1"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6;p15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rgbClr val="82837C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5" name="Google Shape;7;p15"/>
          <p:cNvSpPr/>
          <p:nvPr/>
        </p:nvSpPr>
        <p:spPr>
          <a:xfrm>
            <a:off x="14" y="6334316"/>
            <a:ext cx="12191987" cy="6648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6" name="Google Shape;13;p15"/>
          <p:cNvSpPr/>
          <p:nvPr/>
        </p:nvSpPr>
        <p:spPr>
          <a:xfrm>
            <a:off x="1193532" y="1737845"/>
            <a:ext cx="9966961" cy="1"/>
          </a:xfrm>
          <a:prstGeom prst="line">
            <a:avLst/>
          </a:prstGeom>
          <a:ln>
            <a:solidFill>
              <a:srgbClr val="7F7F7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7" name="Title Text"/>
          <p:cNvSpPr txBox="1"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idx="1"/>
          </p:nvPr>
        </p:nvSpPr>
        <p:spPr>
          <a:xfrm>
            <a:off x="1097280" y="1845734"/>
            <a:ext cx="10058401" cy="4023360"/>
          </a:xfrm>
          <a:prstGeom prst="rect">
            <a:avLst/>
          </a:prstGeom>
        </p:spPr>
        <p:txBody>
          <a:bodyPr/>
          <a:lstStyle>
            <a:lvl1pPr indent="-342900"/>
            <a:lvl3pPr marL="1518557" indent="-489857"/>
            <a:lvl4pPr marL="1975757" indent="-489857"/>
            <a:lvl5pPr marL="2432957" indent="-489857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1097280" y="758951"/>
            <a:ext cx="10058401" cy="3566161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quarter" idx="1"/>
          </p:nvPr>
        </p:nvSpPr>
        <p:spPr>
          <a:xfrm>
            <a:off x="1097280" y="4453128"/>
            <a:ext cx="10058401" cy="1143001"/>
          </a:xfrm>
          <a:prstGeom prst="rect">
            <a:avLst/>
          </a:prstGeom>
        </p:spPr>
        <p:txBody>
          <a:bodyPr lIns="45699" tIns="45699" rIns="45699" bIns="45699"/>
          <a:lstStyle>
            <a:lvl1pPr marL="228600" indent="0">
              <a:buClrTx/>
              <a:buSzTx/>
              <a:buFontTx/>
              <a:buNone/>
              <a:defRPr sz="2400">
                <a:solidFill>
                  <a:srgbClr val="514949"/>
                </a:solidFill>
              </a:defRPr>
            </a:lvl1pPr>
            <a:lvl2pPr marL="228600" indent="457200">
              <a:buClrTx/>
              <a:buSzTx/>
              <a:buFontTx/>
              <a:buNone/>
              <a:defRPr sz="2400">
                <a:solidFill>
                  <a:srgbClr val="514949"/>
                </a:solidFill>
              </a:defRPr>
            </a:lvl2pPr>
            <a:lvl3pPr marL="228600" indent="914400">
              <a:buClrTx/>
              <a:buSzTx/>
              <a:buFontTx/>
              <a:buNone/>
              <a:defRPr sz="2400">
                <a:solidFill>
                  <a:srgbClr val="514949"/>
                </a:solidFill>
              </a:defRPr>
            </a:lvl3pPr>
            <a:lvl4pPr marL="228600" indent="1371600">
              <a:buClrTx/>
              <a:buSzTx/>
              <a:buFontTx/>
              <a:buNone/>
              <a:defRPr sz="2400">
                <a:solidFill>
                  <a:srgbClr val="514949"/>
                </a:solidFill>
              </a:defRPr>
            </a:lvl4pPr>
            <a:lvl5pPr marL="228600" indent="1828800">
              <a:buClrTx/>
              <a:buSzTx/>
              <a:buFontTx/>
              <a:buNone/>
              <a:defRPr sz="2400">
                <a:solidFill>
                  <a:srgbClr val="51494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Google Shape;48;p20"/>
          <p:cNvSpPr/>
          <p:nvPr/>
        </p:nvSpPr>
        <p:spPr>
          <a:xfrm>
            <a:off x="1207657" y="4343400"/>
            <a:ext cx="9875521" cy="0"/>
          </a:xfrm>
          <a:prstGeom prst="line">
            <a:avLst/>
          </a:prstGeom>
          <a:ln>
            <a:solidFill>
              <a:srgbClr val="7F7F7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;p15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rgbClr val="82837C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7" name="Google Shape;7;p15"/>
          <p:cNvSpPr/>
          <p:nvPr/>
        </p:nvSpPr>
        <p:spPr>
          <a:xfrm>
            <a:off x="14" y="6334316"/>
            <a:ext cx="12191987" cy="6648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8" name="Google Shape;13;p15"/>
          <p:cNvSpPr/>
          <p:nvPr/>
        </p:nvSpPr>
        <p:spPr>
          <a:xfrm>
            <a:off x="1193532" y="1737845"/>
            <a:ext cx="9966961" cy="1"/>
          </a:xfrm>
          <a:prstGeom prst="line">
            <a:avLst/>
          </a:prstGeom>
          <a:ln>
            <a:solidFill>
              <a:srgbClr val="7F7F7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9" name="Title Text"/>
          <p:cNvSpPr txBox="1"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0" name="Body Level One…"/>
          <p:cNvSpPr txBox="1"/>
          <p:nvPr>
            <p:ph type="body" sz="half" idx="1"/>
          </p:nvPr>
        </p:nvSpPr>
        <p:spPr>
          <a:xfrm>
            <a:off x="1097277" y="1845734"/>
            <a:ext cx="4937761" cy="4023360"/>
          </a:xfrm>
          <a:prstGeom prst="rect">
            <a:avLst/>
          </a:prstGeom>
        </p:spPr>
        <p:txBody>
          <a:bodyPr/>
          <a:lstStyle>
            <a:lvl1pPr indent="-342900"/>
            <a:lvl3pPr marL="1518557" indent="-489857"/>
            <a:lvl4pPr marL="1975757" indent="-489857"/>
            <a:lvl5pPr marL="2432957" indent="-489857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Google Shape;52;p21"/>
          <p:cNvSpPr txBox="1"/>
          <p:nvPr>
            <p:ph type="body" sz="half" idx="21"/>
          </p:nvPr>
        </p:nvSpPr>
        <p:spPr>
          <a:xfrm>
            <a:off x="6217919" y="1845734"/>
            <a:ext cx="4937762" cy="4023361"/>
          </a:xfrm>
          <a:prstGeom prst="rect">
            <a:avLst/>
          </a:prstGeom>
        </p:spPr>
        <p:txBody>
          <a:bodyPr/>
          <a:lstStyle/>
          <a:p>
            <a:pPr indent="-342900"/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6;p15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rgbClr val="82837C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0" name="Google Shape;7;p15"/>
          <p:cNvSpPr/>
          <p:nvPr/>
        </p:nvSpPr>
        <p:spPr>
          <a:xfrm>
            <a:off x="14" y="6334316"/>
            <a:ext cx="12191987" cy="6648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1" name="Google Shape;13;p15"/>
          <p:cNvSpPr/>
          <p:nvPr/>
        </p:nvSpPr>
        <p:spPr>
          <a:xfrm>
            <a:off x="1193532" y="1737845"/>
            <a:ext cx="9966961" cy="1"/>
          </a:xfrm>
          <a:prstGeom prst="line">
            <a:avLst/>
          </a:prstGeom>
          <a:ln>
            <a:solidFill>
              <a:srgbClr val="7F7F7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sz="quarter" idx="1"/>
          </p:nvPr>
        </p:nvSpPr>
        <p:spPr>
          <a:xfrm>
            <a:off x="1097280" y="1846052"/>
            <a:ext cx="4937760" cy="736283"/>
          </a:xfrm>
          <a:prstGeom prst="rect">
            <a:avLst/>
          </a:prstGeom>
        </p:spPr>
        <p:txBody>
          <a:bodyPr lIns="45699" tIns="45699" rIns="45699" bIns="45699" anchor="ctr"/>
          <a:lstStyle>
            <a:lvl1pPr marL="228600" indent="0">
              <a:buClrTx/>
              <a:buSzTx/>
              <a:buFontTx/>
              <a:buNone/>
              <a:defRPr>
                <a:solidFill>
                  <a:srgbClr val="514949"/>
                </a:solidFill>
              </a:defRPr>
            </a:lvl1pPr>
            <a:lvl2pPr marL="228600" indent="457200">
              <a:buClrTx/>
              <a:buSzTx/>
              <a:buFontTx/>
              <a:buNone/>
              <a:defRPr>
                <a:solidFill>
                  <a:srgbClr val="514949"/>
                </a:solidFill>
              </a:defRPr>
            </a:lvl2pPr>
            <a:lvl3pPr marL="228600" indent="914400">
              <a:buClrTx/>
              <a:buSzTx/>
              <a:buFontTx/>
              <a:buNone/>
              <a:defRPr>
                <a:solidFill>
                  <a:srgbClr val="514949"/>
                </a:solidFill>
              </a:defRPr>
            </a:lvl3pPr>
            <a:lvl4pPr marL="228600" indent="1371600">
              <a:buClrTx/>
              <a:buSzTx/>
              <a:buFontTx/>
              <a:buNone/>
              <a:defRPr>
                <a:solidFill>
                  <a:srgbClr val="514949"/>
                </a:solidFill>
              </a:defRPr>
            </a:lvl4pPr>
            <a:lvl5pPr marL="228600" indent="1828800">
              <a:buClrTx/>
              <a:buSzTx/>
              <a:buFontTx/>
              <a:buNone/>
              <a:defRPr>
                <a:solidFill>
                  <a:srgbClr val="51494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Google Shape;59;p22"/>
          <p:cNvSpPr txBox="1"/>
          <p:nvPr>
            <p:ph type="body" sz="quarter" idx="21"/>
          </p:nvPr>
        </p:nvSpPr>
        <p:spPr>
          <a:xfrm>
            <a:off x="1097279" y="2582334"/>
            <a:ext cx="4937762" cy="3378201"/>
          </a:xfrm>
          <a:prstGeom prst="rect">
            <a:avLst/>
          </a:prstGeom>
        </p:spPr>
        <p:txBody>
          <a:bodyPr/>
          <a:lstStyle/>
          <a:p>
            <a:pPr indent="-342900"/>
          </a:p>
        </p:txBody>
      </p:sp>
      <p:sp>
        <p:nvSpPr>
          <p:cNvPr id="85" name="Google Shape;60;p22"/>
          <p:cNvSpPr txBox="1"/>
          <p:nvPr>
            <p:ph type="body" sz="quarter" idx="22"/>
          </p:nvPr>
        </p:nvSpPr>
        <p:spPr>
          <a:xfrm>
            <a:off x="6217919" y="1846052"/>
            <a:ext cx="4937762" cy="736283"/>
          </a:xfrm>
          <a:prstGeom prst="rect">
            <a:avLst/>
          </a:prstGeom>
        </p:spPr>
        <p:txBody>
          <a:bodyPr lIns="45699" tIns="45699" rIns="45699" bIns="45699" anchor="ctr"/>
          <a:lstStyle/>
          <a:p>
            <a:pPr marL="228600" indent="0">
              <a:buClrTx/>
              <a:buSzTx/>
              <a:buFontTx/>
              <a:buNone/>
              <a:defRPr>
                <a:solidFill>
                  <a:srgbClr val="514949"/>
                </a:solidFill>
              </a:defRPr>
            </a:pPr>
          </a:p>
        </p:txBody>
      </p:sp>
      <p:sp>
        <p:nvSpPr>
          <p:cNvPr id="86" name="Google Shape;61;p22"/>
          <p:cNvSpPr txBox="1"/>
          <p:nvPr>
            <p:ph type="body" sz="quarter" idx="23"/>
          </p:nvPr>
        </p:nvSpPr>
        <p:spPr>
          <a:xfrm>
            <a:off x="6217919" y="2582334"/>
            <a:ext cx="4937762" cy="3378201"/>
          </a:xfrm>
          <a:prstGeom prst="rect">
            <a:avLst/>
          </a:prstGeom>
        </p:spPr>
        <p:txBody>
          <a:bodyPr/>
          <a:lstStyle/>
          <a:p>
            <a:pPr indent="-342900"/>
          </a:p>
        </p:txBody>
      </p:sp>
      <p:sp>
        <p:nvSpPr>
          <p:cNvPr id="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6;p15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rgbClr val="82837C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5" name="Google Shape;7;p15"/>
          <p:cNvSpPr/>
          <p:nvPr/>
        </p:nvSpPr>
        <p:spPr>
          <a:xfrm>
            <a:off x="14" y="6334316"/>
            <a:ext cx="12191987" cy="6648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6" name="Google Shape;13;p15"/>
          <p:cNvSpPr/>
          <p:nvPr/>
        </p:nvSpPr>
        <p:spPr>
          <a:xfrm>
            <a:off x="1193532" y="1737845"/>
            <a:ext cx="9966961" cy="1"/>
          </a:xfrm>
          <a:prstGeom prst="line">
            <a:avLst/>
          </a:prstGeom>
          <a:ln>
            <a:solidFill>
              <a:srgbClr val="7F7F7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7" name="Google Shape;66;p23"/>
          <p:cNvSpPr/>
          <p:nvPr/>
        </p:nvSpPr>
        <p:spPr>
          <a:xfrm>
            <a:off x="15" y="0"/>
            <a:ext cx="4050793" cy="6858000"/>
          </a:xfrm>
          <a:prstGeom prst="rect">
            <a:avLst/>
          </a:prstGeom>
          <a:solidFill>
            <a:srgbClr val="82837C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8" name="Google Shape;67;p23"/>
          <p:cNvSpPr/>
          <p:nvPr/>
        </p:nvSpPr>
        <p:spPr>
          <a:xfrm>
            <a:off x="4040070" y="0"/>
            <a:ext cx="64009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9" name="Title Text"/>
          <p:cNvSpPr txBox="1"/>
          <p:nvPr>
            <p:ph type="title"/>
          </p:nvPr>
        </p:nvSpPr>
        <p:spPr>
          <a:xfrm>
            <a:off x="457200" y="594359"/>
            <a:ext cx="3200400" cy="228600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0" name="Body Level One…"/>
          <p:cNvSpPr txBox="1"/>
          <p:nvPr>
            <p:ph type="body" idx="1"/>
          </p:nvPr>
        </p:nvSpPr>
        <p:spPr>
          <a:xfrm>
            <a:off x="4800600" y="731519"/>
            <a:ext cx="6492241" cy="5257801"/>
          </a:xfrm>
          <a:prstGeom prst="rect">
            <a:avLst/>
          </a:prstGeom>
        </p:spPr>
        <p:txBody>
          <a:bodyPr/>
          <a:lstStyle>
            <a:lvl1pPr indent="-342900"/>
            <a:lvl3pPr marL="1518557" indent="-489857"/>
            <a:lvl4pPr marL="1975757" indent="-489857"/>
            <a:lvl5pPr marL="2432957" indent="-489857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Google Shape;70;p23"/>
          <p:cNvSpPr txBox="1"/>
          <p:nvPr>
            <p:ph type="body" sz="quarter" idx="21"/>
          </p:nvPr>
        </p:nvSpPr>
        <p:spPr>
          <a:xfrm>
            <a:off x="457200" y="2926079"/>
            <a:ext cx="3200400" cy="3379125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228600" indent="0"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pPr>
          </a:p>
        </p:txBody>
      </p:sp>
      <p:sp>
        <p:nvSpPr>
          <p:cNvPr id="1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1494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6;p15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rgbClr val="82837C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0" name="Google Shape;7;p15"/>
          <p:cNvSpPr/>
          <p:nvPr/>
        </p:nvSpPr>
        <p:spPr>
          <a:xfrm>
            <a:off x="14" y="6334316"/>
            <a:ext cx="12191987" cy="6648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1" name="Google Shape;13;p15"/>
          <p:cNvSpPr/>
          <p:nvPr/>
        </p:nvSpPr>
        <p:spPr>
          <a:xfrm>
            <a:off x="1193532" y="1737845"/>
            <a:ext cx="9966961" cy="1"/>
          </a:xfrm>
          <a:prstGeom prst="line">
            <a:avLst/>
          </a:prstGeom>
          <a:ln>
            <a:solidFill>
              <a:srgbClr val="7F7F7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2" name="Google Shape;75;p24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82837C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3" name="Google Shape;76;p24"/>
          <p:cNvSpPr/>
          <p:nvPr/>
        </p:nvSpPr>
        <p:spPr>
          <a:xfrm>
            <a:off x="14" y="4915075"/>
            <a:ext cx="12188826" cy="6400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4" name="Title Text"/>
          <p:cNvSpPr txBox="1"/>
          <p:nvPr>
            <p:ph type="title"/>
          </p:nvPr>
        </p:nvSpPr>
        <p:spPr>
          <a:xfrm>
            <a:off x="1097280" y="5074920"/>
            <a:ext cx="10113645" cy="822961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5" name="Google Shape;78;p24"/>
          <p:cNvSpPr/>
          <p:nvPr>
            <p:ph type="pic" idx="21"/>
          </p:nvPr>
        </p:nvSpPr>
        <p:spPr>
          <a:xfrm>
            <a:off x="14" y="0"/>
            <a:ext cx="12191987" cy="49150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6" name="Body Level One…"/>
          <p:cNvSpPr txBox="1"/>
          <p:nvPr>
            <p:ph type="body" sz="quarter" idx="1"/>
          </p:nvPr>
        </p:nvSpPr>
        <p:spPr>
          <a:xfrm>
            <a:off x="1097280" y="5907023"/>
            <a:ext cx="10113265" cy="594361"/>
          </a:xfrm>
          <a:prstGeom prst="rect">
            <a:avLst/>
          </a:prstGeom>
        </p:spPr>
        <p:txBody>
          <a:bodyPr/>
          <a:lstStyle>
            <a:lvl1pPr marL="228600" indent="0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1pPr>
            <a:lvl2pPr marL="228600" indent="457200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2pPr>
            <a:lvl3pPr marL="228600" indent="914400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3pPr>
            <a:lvl4pPr marL="228600" indent="1371600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4pPr>
            <a:lvl5pPr marL="228600" indent="1828800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E1E1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;p15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rgbClr val="82837C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" name="Google Shape;7;p15"/>
          <p:cNvSpPr/>
          <p:nvPr/>
        </p:nvSpPr>
        <p:spPr>
          <a:xfrm>
            <a:off x="14" y="6334316"/>
            <a:ext cx="12191987" cy="6648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" name="Google Shape;13;p15"/>
          <p:cNvSpPr/>
          <p:nvPr/>
        </p:nvSpPr>
        <p:spPr>
          <a:xfrm>
            <a:off x="1193532" y="1737845"/>
            <a:ext cx="9966961" cy="1"/>
          </a:xfrm>
          <a:prstGeom prst="line">
            <a:avLst/>
          </a:prstGeom>
          <a:ln>
            <a:solidFill>
              <a:srgbClr val="7F7F7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" name="Google Shape;24;p1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82837C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" name="Google Shape;25;p17"/>
          <p:cNvSpPr/>
          <p:nvPr/>
        </p:nvSpPr>
        <p:spPr>
          <a:xfrm>
            <a:off x="14" y="6334316"/>
            <a:ext cx="12188826" cy="6400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" name="Title Text"/>
          <p:cNvSpPr txBox="1"/>
          <p:nvPr>
            <p:ph type="title"/>
          </p:nvPr>
        </p:nvSpPr>
        <p:spPr>
          <a:xfrm>
            <a:off x="609600" y="0"/>
            <a:ext cx="1097280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" name="Body Level One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10979646" y="6528112"/>
            <a:ext cx="232837" cy="228472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3F3F3F"/>
          </a:solidFill>
          <a:uFillTx/>
          <a:latin typeface="Cambria"/>
          <a:ea typeface="Cambria"/>
          <a:cs typeface="Cambria"/>
          <a:sym typeface="Cambria"/>
        </a:defRPr>
      </a:lvl1pPr>
      <a:lvl2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3F3F3F"/>
          </a:solidFill>
          <a:uFillTx/>
          <a:latin typeface="Cambria"/>
          <a:ea typeface="Cambria"/>
          <a:cs typeface="Cambria"/>
          <a:sym typeface="Cambria"/>
        </a:defRPr>
      </a:lvl2pPr>
      <a:lvl3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3F3F3F"/>
          </a:solidFill>
          <a:uFillTx/>
          <a:latin typeface="Cambria"/>
          <a:ea typeface="Cambria"/>
          <a:cs typeface="Cambria"/>
          <a:sym typeface="Cambria"/>
        </a:defRPr>
      </a:lvl3pPr>
      <a:lvl4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3F3F3F"/>
          </a:solidFill>
          <a:uFillTx/>
          <a:latin typeface="Cambria"/>
          <a:ea typeface="Cambria"/>
          <a:cs typeface="Cambria"/>
          <a:sym typeface="Cambria"/>
        </a:defRPr>
      </a:lvl4pPr>
      <a:lvl5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3F3F3F"/>
          </a:solidFill>
          <a:uFillTx/>
          <a:latin typeface="Cambria"/>
          <a:ea typeface="Cambria"/>
          <a:cs typeface="Cambria"/>
          <a:sym typeface="Cambria"/>
        </a:defRPr>
      </a:lvl5pPr>
      <a:lvl6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3F3F3F"/>
          </a:solidFill>
          <a:uFillTx/>
          <a:latin typeface="Cambria"/>
          <a:ea typeface="Cambria"/>
          <a:cs typeface="Cambria"/>
          <a:sym typeface="Cambria"/>
        </a:defRPr>
      </a:lvl6pPr>
      <a:lvl7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3F3F3F"/>
          </a:solidFill>
          <a:uFillTx/>
          <a:latin typeface="Cambria"/>
          <a:ea typeface="Cambria"/>
          <a:cs typeface="Cambria"/>
          <a:sym typeface="Cambria"/>
        </a:defRPr>
      </a:lvl7pPr>
      <a:lvl8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3F3F3F"/>
          </a:solidFill>
          <a:uFillTx/>
          <a:latin typeface="Cambria"/>
          <a:ea typeface="Cambria"/>
          <a:cs typeface="Cambria"/>
          <a:sym typeface="Cambria"/>
        </a:defRPr>
      </a:lvl8pPr>
      <a:lvl9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3F3F3F"/>
          </a:solidFill>
          <a:uFillTx/>
          <a:latin typeface="Cambria"/>
          <a:ea typeface="Cambria"/>
          <a:cs typeface="Cambria"/>
          <a:sym typeface="Cambria"/>
        </a:defRPr>
      </a:lvl9pPr>
    </p:titleStyle>
    <p:bodyStyle>
      <a:lvl1pPr marL="457200" marR="0" indent="-35560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ts val="2000"/>
        <a:buFont typeface="Calibri"/>
        <a:buChar char=" "/>
        <a:tabLst/>
        <a:defRPr b="0" baseline="0" cap="none" i="0" spc="0" strike="noStrike" sz="2000" u="none">
          <a:solidFill>
            <a:srgbClr val="3F3F3F"/>
          </a:solidFill>
          <a:uFillTx/>
          <a:latin typeface="Calibri"/>
          <a:ea typeface="Calibri"/>
          <a:cs typeface="Calibri"/>
          <a:sym typeface="Calibri"/>
        </a:defRPr>
      </a:lvl1pPr>
      <a:lvl2pPr marL="952500" marR="0" indent="-38100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ts val="2000"/>
        <a:buFont typeface="Calibri"/>
        <a:buChar char="◦"/>
        <a:tabLst/>
        <a:defRPr b="0" baseline="0" cap="none" i="0" spc="0" strike="noStrike" sz="2000" u="none">
          <a:solidFill>
            <a:srgbClr val="3F3F3F"/>
          </a:solidFill>
          <a:uFillTx/>
          <a:latin typeface="Calibri"/>
          <a:ea typeface="Calibri"/>
          <a:cs typeface="Calibri"/>
          <a:sym typeface="Calibri"/>
        </a:defRPr>
      </a:lvl2pPr>
      <a:lvl3pPr marL="1507671" marR="0" indent="-453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ts val="2000"/>
        <a:buFont typeface="Calibri"/>
        <a:buChar char="◦"/>
        <a:tabLst/>
        <a:defRPr b="0" baseline="0" cap="none" i="0" spc="0" strike="noStrike" sz="2000" u="none">
          <a:solidFill>
            <a:srgbClr val="3F3F3F"/>
          </a:solidFill>
          <a:uFillTx/>
          <a:latin typeface="Calibri"/>
          <a:ea typeface="Calibri"/>
          <a:cs typeface="Calibri"/>
          <a:sym typeface="Calibri"/>
        </a:defRPr>
      </a:lvl3pPr>
      <a:lvl4pPr marL="1964871" marR="0" indent="-453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ts val="2000"/>
        <a:buFont typeface="Calibri"/>
        <a:buChar char="◦"/>
        <a:tabLst/>
        <a:defRPr b="0" baseline="0" cap="none" i="0" spc="0" strike="noStrike" sz="2000" u="none">
          <a:solidFill>
            <a:srgbClr val="3F3F3F"/>
          </a:solidFill>
          <a:uFillTx/>
          <a:latin typeface="Calibri"/>
          <a:ea typeface="Calibri"/>
          <a:cs typeface="Calibri"/>
          <a:sym typeface="Calibri"/>
        </a:defRPr>
      </a:lvl4pPr>
      <a:lvl5pPr marL="2422071" marR="0" indent="-453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ts val="2000"/>
        <a:buFont typeface="Calibri"/>
        <a:buChar char="◦"/>
        <a:tabLst/>
        <a:defRPr b="0" baseline="0" cap="none" i="0" spc="0" strike="noStrike" sz="2000" u="none">
          <a:solidFill>
            <a:srgbClr val="3F3F3F"/>
          </a:solidFill>
          <a:uFillTx/>
          <a:latin typeface="Calibri"/>
          <a:ea typeface="Calibri"/>
          <a:cs typeface="Calibri"/>
          <a:sym typeface="Calibri"/>
        </a:defRPr>
      </a:lvl5pPr>
      <a:lvl6pPr marL="2879271" marR="0" indent="-453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ts val="2000"/>
        <a:buFont typeface="Calibri"/>
        <a:buChar char="◦"/>
        <a:tabLst/>
        <a:defRPr b="0" baseline="0" cap="none" i="0" spc="0" strike="noStrike" sz="2000" u="none">
          <a:solidFill>
            <a:srgbClr val="3F3F3F"/>
          </a:solidFill>
          <a:uFillTx/>
          <a:latin typeface="Calibri"/>
          <a:ea typeface="Calibri"/>
          <a:cs typeface="Calibri"/>
          <a:sym typeface="Calibri"/>
        </a:defRPr>
      </a:lvl6pPr>
      <a:lvl7pPr marL="3336471" marR="0" indent="-453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ts val="2000"/>
        <a:buFont typeface="Calibri"/>
        <a:buChar char="◦"/>
        <a:tabLst/>
        <a:defRPr b="0" baseline="0" cap="none" i="0" spc="0" strike="noStrike" sz="2000" u="none">
          <a:solidFill>
            <a:srgbClr val="3F3F3F"/>
          </a:solidFill>
          <a:uFillTx/>
          <a:latin typeface="Calibri"/>
          <a:ea typeface="Calibri"/>
          <a:cs typeface="Calibri"/>
          <a:sym typeface="Calibri"/>
        </a:defRPr>
      </a:lvl7pPr>
      <a:lvl8pPr marL="3793671" marR="0" indent="-453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ts val="2000"/>
        <a:buFont typeface="Calibri"/>
        <a:buChar char="◦"/>
        <a:tabLst/>
        <a:defRPr b="0" baseline="0" cap="none" i="0" spc="0" strike="noStrike" sz="2000" u="none">
          <a:solidFill>
            <a:srgbClr val="3F3F3F"/>
          </a:solidFill>
          <a:uFillTx/>
          <a:latin typeface="Calibri"/>
          <a:ea typeface="Calibri"/>
          <a:cs typeface="Calibri"/>
          <a:sym typeface="Calibri"/>
        </a:defRPr>
      </a:lvl8pPr>
      <a:lvl9pPr marL="4250871" marR="0" indent="-453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ts val="2000"/>
        <a:buFont typeface="Calibri"/>
        <a:buChar char="◦"/>
        <a:tabLst/>
        <a:defRPr b="0" baseline="0" cap="none" i="0" spc="0" strike="noStrike" sz="2000" u="none">
          <a:solidFill>
            <a:srgbClr val="3F3F3F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0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7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02;p1"/>
          <p:cNvSpPr/>
          <p:nvPr/>
        </p:nvSpPr>
        <p:spPr>
          <a:xfrm>
            <a:off x="1305031" y="2496253"/>
            <a:ext cx="9743962" cy="105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lvl="1">
              <a:defRPr sz="3300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The CO2 emissions as a function of several car engine features</a:t>
            </a:r>
          </a:p>
        </p:txBody>
      </p:sp>
      <p:sp>
        <p:nvSpPr>
          <p:cNvPr id="148" name="Google Shape;103;p1"/>
          <p:cNvSpPr txBox="1"/>
          <p:nvPr/>
        </p:nvSpPr>
        <p:spPr>
          <a:xfrm>
            <a:off x="8756336" y="4474609"/>
            <a:ext cx="3200567" cy="1733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b="1" sz="2200"/>
            </a:pPr>
            <a:r>
              <a:t>Team:    </a:t>
            </a:r>
          </a:p>
          <a:p>
            <a:pPr>
              <a:defRPr sz="2200"/>
            </a:pPr>
            <a:r>
              <a:t>Chandrakanth Naidu G</a:t>
            </a:r>
          </a:p>
          <a:p>
            <a:pPr>
              <a:defRPr sz="2200"/>
            </a:pPr>
            <a:r>
              <a:t>Dhanunjay Reddy B</a:t>
            </a:r>
          </a:p>
          <a:p>
            <a:pPr>
              <a:defRPr sz="2200"/>
            </a:pPr>
            <a:r>
              <a:t>Dhanashri Matte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174;p10" descr="Google Shape;174;p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1443" y="289249"/>
            <a:ext cx="5834558" cy="158892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92100" dist="139700" dir="2700000">
              <a:srgbClr val="333333">
                <a:alpha val="64313"/>
              </a:srgbClr>
            </a:outerShdw>
          </a:effectLst>
        </p:spPr>
      </p:pic>
      <p:pic>
        <p:nvPicPr>
          <p:cNvPr id="208" name="Google Shape;175;p10" descr="Google Shape;175;p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06749" y="1934403"/>
            <a:ext cx="5980923" cy="1964797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92100" dist="139700" dir="2700000">
              <a:srgbClr val="333333">
                <a:alpha val="64313"/>
              </a:srgbClr>
            </a:outerShdw>
          </a:effectLst>
        </p:spPr>
      </p:pic>
      <p:grpSp>
        <p:nvGrpSpPr>
          <p:cNvPr id="211" name="Google Shape;176;p10"/>
          <p:cNvGrpSpPr/>
          <p:nvPr/>
        </p:nvGrpSpPr>
        <p:grpSpPr>
          <a:xfrm>
            <a:off x="121298" y="3890867"/>
            <a:ext cx="11859208" cy="2351315"/>
            <a:chOff x="0" y="0"/>
            <a:chExt cx="11859207" cy="2351314"/>
          </a:xfrm>
        </p:grpSpPr>
        <p:sp>
          <p:nvSpPr>
            <p:cNvPr id="209" name="Rectangle"/>
            <p:cNvSpPr/>
            <p:nvPr/>
          </p:nvSpPr>
          <p:spPr>
            <a:xfrm>
              <a:off x="0" y="-1"/>
              <a:ext cx="11859208" cy="2351316"/>
            </a:xfrm>
            <a:prstGeom prst="rect">
              <a:avLst/>
            </a:prstGeom>
            <a:solidFill>
              <a:srgbClr val="FFFFFF"/>
            </a:solidFill>
            <a:ln w="15875" cap="flat">
              <a:solidFill>
                <a:srgbClr val="F2F2F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0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0" name="From Frequency Distribution we can conclude that Ford Company has Highest no of cars and SRT has least no of cars…"/>
            <p:cNvSpPr txBox="1"/>
            <p:nvPr/>
          </p:nvSpPr>
          <p:spPr>
            <a:xfrm>
              <a:off x="53662" y="243586"/>
              <a:ext cx="11751884" cy="18641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/>
            <a:p>
              <a:pPr marL="200526" indent="-200526">
                <a:buSzPct val="60000"/>
                <a:buBlip>
                  <a:blip r:embed="rId4"/>
                </a:buBlip>
                <a:defRPr sz="20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From Frequency Distribution we can conclude that Ford Company has Highest no of cars and SRT has least no of cars </a:t>
              </a:r>
            </a:p>
            <a:p>
              <a:pPr marL="200526" indent="-200526">
                <a:buSzPct val="60000"/>
                <a:buBlip>
                  <a:blip r:embed="rId4"/>
                </a:buBlip>
                <a:defRPr sz="20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 Distribution of models F-150 FFV and F-150 FFV 4*4 are more and FORESTER AWD are less</a:t>
              </a:r>
            </a:p>
            <a:p>
              <a:pPr marL="200526" indent="-200526">
                <a:buSzPct val="60000"/>
                <a:buBlip>
                  <a:blip r:embed="rId4"/>
                </a:buBlip>
                <a:defRPr sz="20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From the Image SUV small has large Distribution and Van Cargo has less Distribution</a:t>
              </a:r>
            </a:p>
            <a:p>
              <a:pPr marL="200526" indent="-200526">
                <a:buSzPct val="60000"/>
                <a:buBlip>
                  <a:blip r:embed="rId4"/>
                </a:buBlip>
                <a:defRPr sz="20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Distribution of 4-cylinder is more compare to 16-cylinder             </a:t>
              </a:r>
            </a:p>
            <a:p>
              <a:pPr marL="200526" indent="-200526">
                <a:buSzPct val="60000"/>
                <a:buBlip>
                  <a:blip r:embed="rId4"/>
                </a:buBlip>
                <a:defRPr sz="20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Distribution of Regular Gasoline is more and Natural gas is Less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181;p11"/>
          <p:cNvSpPr txBox="1"/>
          <p:nvPr>
            <p:ph type="title"/>
          </p:nvPr>
        </p:nvSpPr>
        <p:spPr>
          <a:xfrm>
            <a:off x="1066800" y="129539"/>
            <a:ext cx="10058400" cy="807722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lgerian"/>
                <a:ea typeface="Algerian"/>
                <a:cs typeface="Algerian"/>
                <a:sym typeface="Algerian"/>
              </a:defRPr>
            </a:lvl1pPr>
          </a:lstStyle>
          <a:p>
            <a:pPr/>
            <a:r>
              <a:t>HEAT MAP :-</a:t>
            </a:r>
          </a:p>
        </p:txBody>
      </p:sp>
      <p:pic>
        <p:nvPicPr>
          <p:cNvPr id="214" name="Google Shape;182;p11" descr="Google Shape;182;p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43200" y="669775"/>
            <a:ext cx="5874243" cy="520081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7" name="Google Shape;183;p11"/>
          <p:cNvGrpSpPr/>
          <p:nvPr/>
        </p:nvGrpSpPr>
        <p:grpSpPr>
          <a:xfrm>
            <a:off x="258147" y="5566726"/>
            <a:ext cx="11675706" cy="625148"/>
            <a:chOff x="0" y="0"/>
            <a:chExt cx="11675705" cy="625147"/>
          </a:xfrm>
        </p:grpSpPr>
        <p:sp>
          <p:nvSpPr>
            <p:cNvPr id="215" name="Rectangle"/>
            <p:cNvSpPr/>
            <p:nvPr/>
          </p:nvSpPr>
          <p:spPr>
            <a:xfrm>
              <a:off x="0" y="3649"/>
              <a:ext cx="11675706" cy="617849"/>
            </a:xfrm>
            <a:prstGeom prst="rect">
              <a:avLst/>
            </a:prstGeom>
            <a:solidFill>
              <a:srgbClr val="FFFFFF"/>
            </a:solidFill>
            <a:ln w="1587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6" name="By the use of Heat map we can Easily get the correlation between the variables and get to know the relationship              between them  is strong or weak."/>
            <p:cNvSpPr txBox="1"/>
            <p:nvPr/>
          </p:nvSpPr>
          <p:spPr>
            <a:xfrm>
              <a:off x="53662" y="0"/>
              <a:ext cx="11568382" cy="6251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marL="180473" indent="-180473" algn="ctr">
                <a:buSzPct val="60000"/>
                <a:buBlip>
                  <a:blip r:embed="rId3"/>
                </a:buBlip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By the use of Heat map we can Easily get the correlation between the variables and get to know the relationship              between them  is strong or weak.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188;p12"/>
          <p:cNvSpPr txBox="1"/>
          <p:nvPr>
            <p:ph type="title"/>
          </p:nvPr>
        </p:nvSpPr>
        <p:spPr>
          <a:xfrm>
            <a:off x="1097280" y="-56297"/>
            <a:ext cx="10058401" cy="1450757"/>
          </a:xfrm>
          <a:prstGeom prst="rect">
            <a:avLst/>
          </a:prstGeom>
        </p:spPr>
        <p:txBody>
          <a:bodyPr/>
          <a:lstStyle/>
          <a:p>
            <a:pPr>
              <a:defRPr sz="2800">
                <a:latin typeface="Algerian"/>
                <a:ea typeface="Algerian"/>
                <a:cs typeface="Algerian"/>
                <a:sym typeface="Algerian"/>
              </a:defRPr>
            </a:pPr>
            <a:r>
              <a:t>BOX PLOT AND CATPLOT:-</a:t>
            </a:r>
            <a:br/>
          </a:p>
        </p:txBody>
      </p:sp>
      <p:grpSp>
        <p:nvGrpSpPr>
          <p:cNvPr id="222" name="Google Shape;189;p12"/>
          <p:cNvGrpSpPr/>
          <p:nvPr/>
        </p:nvGrpSpPr>
        <p:grpSpPr>
          <a:xfrm>
            <a:off x="465694" y="1203649"/>
            <a:ext cx="4729343" cy="4173858"/>
            <a:chOff x="0" y="0"/>
            <a:chExt cx="4729341" cy="4173856"/>
          </a:xfrm>
        </p:grpSpPr>
        <p:sp>
          <p:nvSpPr>
            <p:cNvPr id="220" name="Shape"/>
            <p:cNvSpPr/>
            <p:nvPr/>
          </p:nvSpPr>
          <p:spPr>
            <a:xfrm>
              <a:off x="0" y="0"/>
              <a:ext cx="4729342" cy="41738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56"/>
                  </a:moveTo>
                  <a:lnTo>
                    <a:pt x="0" y="1856"/>
                  </a:lnTo>
                  <a:cubicBezTo>
                    <a:pt x="0" y="831"/>
                    <a:pt x="733" y="0"/>
                    <a:pt x="1638" y="0"/>
                  </a:cubicBezTo>
                  <a:lnTo>
                    <a:pt x="19962" y="0"/>
                  </a:lnTo>
                  <a:lnTo>
                    <a:pt x="19962" y="0"/>
                  </a:lnTo>
                  <a:cubicBezTo>
                    <a:pt x="20867" y="0"/>
                    <a:pt x="21600" y="831"/>
                    <a:pt x="21600" y="1856"/>
                  </a:cubicBezTo>
                  <a:lnTo>
                    <a:pt x="21600" y="19744"/>
                  </a:lnTo>
                  <a:lnTo>
                    <a:pt x="21600" y="19744"/>
                  </a:lnTo>
                  <a:cubicBezTo>
                    <a:pt x="21600" y="20769"/>
                    <a:pt x="20867" y="21600"/>
                    <a:pt x="19962" y="21600"/>
                  </a:cubicBezTo>
                  <a:lnTo>
                    <a:pt x="1638" y="21600"/>
                  </a:lnTo>
                  <a:lnTo>
                    <a:pt x="1638" y="21600"/>
                  </a:lnTo>
                  <a:cubicBezTo>
                    <a:pt x="733" y="21600"/>
                    <a:pt x="0" y="20769"/>
                    <a:pt x="0" y="19744"/>
                  </a:cubicBezTo>
                  <a:close/>
                </a:path>
              </a:pathLst>
            </a:custGeom>
            <a:solidFill>
              <a:srgbClr val="ECECE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221" name="image12.png" descr="image1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3" b="0"/>
            <a:stretch>
              <a:fillRect/>
            </a:stretch>
          </p:blipFill>
          <p:spPr>
            <a:xfrm>
              <a:off x="0" y="0"/>
              <a:ext cx="4729163" cy="41738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39" y="0"/>
                  </a:moveTo>
                  <a:cubicBezTo>
                    <a:pt x="734" y="0"/>
                    <a:pt x="0" y="831"/>
                    <a:pt x="0" y="1857"/>
                  </a:cubicBezTo>
                  <a:lnTo>
                    <a:pt x="0" y="19743"/>
                  </a:lnTo>
                  <a:cubicBezTo>
                    <a:pt x="0" y="20769"/>
                    <a:pt x="734" y="21600"/>
                    <a:pt x="1639" y="21600"/>
                  </a:cubicBezTo>
                  <a:lnTo>
                    <a:pt x="19963" y="21600"/>
                  </a:lnTo>
                  <a:cubicBezTo>
                    <a:pt x="20868" y="21600"/>
                    <a:pt x="21600" y="20769"/>
                    <a:pt x="21600" y="19743"/>
                  </a:cubicBezTo>
                  <a:lnTo>
                    <a:pt x="21600" y="1857"/>
                  </a:lnTo>
                  <a:cubicBezTo>
                    <a:pt x="21600" y="831"/>
                    <a:pt x="20868" y="0"/>
                    <a:pt x="19963" y="0"/>
                  </a:cubicBezTo>
                  <a:lnTo>
                    <a:pt x="1639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>
              <a:reflection blurRad="0" stA="38000" stPos="0" endA="0" endPos="40000" dist="0" dir="5400000" fadeDir="5400000" sx="100000" sy="-100000" kx="0" ky="0" algn="bl" rotWithShape="0"/>
            </a:effectLst>
          </p:spPr>
        </p:pic>
      </p:grpSp>
      <p:grpSp>
        <p:nvGrpSpPr>
          <p:cNvPr id="225" name="Google Shape;190;p12"/>
          <p:cNvGrpSpPr/>
          <p:nvPr/>
        </p:nvGrpSpPr>
        <p:grpSpPr>
          <a:xfrm>
            <a:off x="5570375" y="1180392"/>
            <a:ext cx="5575999" cy="3792824"/>
            <a:chOff x="0" y="0"/>
            <a:chExt cx="5575997" cy="3792823"/>
          </a:xfrm>
        </p:grpSpPr>
        <p:sp>
          <p:nvSpPr>
            <p:cNvPr id="223" name="Shape"/>
            <p:cNvSpPr/>
            <p:nvPr/>
          </p:nvSpPr>
          <p:spPr>
            <a:xfrm>
              <a:off x="0" y="-1"/>
              <a:ext cx="5575998" cy="3792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56"/>
                  </a:moveTo>
                  <a:lnTo>
                    <a:pt x="0" y="1856"/>
                  </a:lnTo>
                  <a:cubicBezTo>
                    <a:pt x="0" y="831"/>
                    <a:pt x="565" y="0"/>
                    <a:pt x="1263" y="0"/>
                  </a:cubicBezTo>
                  <a:lnTo>
                    <a:pt x="20337" y="0"/>
                  </a:lnTo>
                  <a:lnTo>
                    <a:pt x="20337" y="0"/>
                  </a:lnTo>
                  <a:cubicBezTo>
                    <a:pt x="21035" y="0"/>
                    <a:pt x="21600" y="831"/>
                    <a:pt x="21600" y="1856"/>
                  </a:cubicBezTo>
                  <a:lnTo>
                    <a:pt x="21600" y="19744"/>
                  </a:lnTo>
                  <a:lnTo>
                    <a:pt x="21600" y="19744"/>
                  </a:lnTo>
                  <a:cubicBezTo>
                    <a:pt x="21600" y="20769"/>
                    <a:pt x="21035" y="21600"/>
                    <a:pt x="20337" y="21600"/>
                  </a:cubicBezTo>
                  <a:lnTo>
                    <a:pt x="1263" y="21600"/>
                  </a:lnTo>
                  <a:lnTo>
                    <a:pt x="1263" y="21600"/>
                  </a:lnTo>
                  <a:cubicBezTo>
                    <a:pt x="565" y="21600"/>
                    <a:pt x="0" y="20769"/>
                    <a:pt x="0" y="19744"/>
                  </a:cubicBezTo>
                  <a:close/>
                </a:path>
              </a:pathLst>
            </a:custGeom>
            <a:solidFill>
              <a:srgbClr val="ECECE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224" name="image13.png" descr="image13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5575998" cy="3792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62" y="0"/>
                  </a:moveTo>
                  <a:cubicBezTo>
                    <a:pt x="565" y="0"/>
                    <a:pt x="0" y="830"/>
                    <a:pt x="0" y="1856"/>
                  </a:cubicBezTo>
                  <a:lnTo>
                    <a:pt x="0" y="19742"/>
                  </a:lnTo>
                  <a:cubicBezTo>
                    <a:pt x="0" y="20767"/>
                    <a:pt x="565" y="21600"/>
                    <a:pt x="1262" y="21600"/>
                  </a:cubicBezTo>
                  <a:lnTo>
                    <a:pt x="20336" y="21600"/>
                  </a:lnTo>
                  <a:cubicBezTo>
                    <a:pt x="21034" y="21600"/>
                    <a:pt x="21600" y="20767"/>
                    <a:pt x="21600" y="19742"/>
                  </a:cubicBezTo>
                  <a:lnTo>
                    <a:pt x="21600" y="1856"/>
                  </a:lnTo>
                  <a:cubicBezTo>
                    <a:pt x="21600" y="830"/>
                    <a:pt x="21034" y="0"/>
                    <a:pt x="20336" y="0"/>
                  </a:cubicBezTo>
                  <a:lnTo>
                    <a:pt x="1262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>
              <a:reflection blurRad="0" stA="38000" stPos="0" endA="0" endPos="40000" dist="0" dir="5400000" fadeDir="5400000" sx="100000" sy="-100000" kx="0" ky="0" algn="bl" rotWithShape="0"/>
            </a:effectLst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195;p13"/>
          <p:cNvSpPr txBox="1"/>
          <p:nvPr>
            <p:ph type="title"/>
          </p:nvPr>
        </p:nvSpPr>
        <p:spPr>
          <a:xfrm>
            <a:off x="373224" y="-2650"/>
            <a:ext cx="10782456" cy="1450757"/>
          </a:xfrm>
          <a:prstGeom prst="rect">
            <a:avLst/>
          </a:prstGeom>
        </p:spPr>
        <p:txBody>
          <a:bodyPr/>
          <a:lstStyle/>
          <a:p>
            <a:pPr>
              <a:defRPr sz="2800">
                <a:latin typeface="Algerian"/>
                <a:ea typeface="Algerian"/>
                <a:cs typeface="Algerian"/>
                <a:sym typeface="Algerian"/>
              </a:defRPr>
            </a:pPr>
            <a:r>
              <a:t>Frequencies wrt CO2 EMISSION </a:t>
            </a:r>
            <a:br/>
          </a:p>
        </p:txBody>
      </p:sp>
      <p:pic>
        <p:nvPicPr>
          <p:cNvPr id="228" name="Google Shape;196;p13" descr="Google Shape;196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546" y="1253825"/>
            <a:ext cx="6096003" cy="156579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92100" dist="139700" dir="2700000">
              <a:srgbClr val="333333">
                <a:alpha val="64313"/>
              </a:srgbClr>
            </a:outerShdw>
          </a:effectLst>
        </p:spPr>
      </p:pic>
      <p:pic>
        <p:nvPicPr>
          <p:cNvPr id="229" name="Google Shape;197;p13" descr="Google Shape;197;p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07480" y="1207171"/>
            <a:ext cx="5684521" cy="156579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92100" dist="139700" dir="2700000">
              <a:srgbClr val="333333">
                <a:alpha val="64313"/>
              </a:srgbClr>
            </a:outerShdw>
          </a:effectLst>
        </p:spPr>
      </p:pic>
      <p:pic>
        <p:nvPicPr>
          <p:cNvPr id="230" name="Google Shape;198;p13" descr="Google Shape;198;p1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07480" y="3322372"/>
            <a:ext cx="5684521" cy="141979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92100" dist="139700" dir="2700000">
              <a:srgbClr val="333333">
                <a:alpha val="64313"/>
              </a:srgbClr>
            </a:outerShdw>
          </a:effectLst>
        </p:spPr>
      </p:pic>
      <p:pic>
        <p:nvPicPr>
          <p:cNvPr id="231" name="Google Shape;199;p13" descr="Google Shape;199;p1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7546" y="3328485"/>
            <a:ext cx="6096003" cy="141979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92100" dist="139700" dir="2700000">
              <a:srgbClr val="333333">
                <a:alpha val="64313"/>
              </a:srgbClr>
            </a:outerShdw>
          </a:effectLst>
        </p:spPr>
      </p:pic>
      <p:sp>
        <p:nvSpPr>
          <p:cNvPr id="232" name="Google Shape;200;p13"/>
          <p:cNvSpPr txBox="1"/>
          <p:nvPr/>
        </p:nvSpPr>
        <p:spPr>
          <a:xfrm>
            <a:off x="344304" y="5229809"/>
            <a:ext cx="11515833" cy="625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 algn="ctr"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From the above image we can conclude that BUGATTI(Car brand), CHIRON(car model), ETHANOL(fuel type), VAN (vehicle  class) has large amount  of CO2 Emission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05;p14"/>
          <p:cNvSpPr txBox="1"/>
          <p:nvPr>
            <p:ph type="title"/>
          </p:nvPr>
        </p:nvSpPr>
        <p:spPr>
          <a:xfrm>
            <a:off x="1097280" y="286602"/>
            <a:ext cx="10058401" cy="1161199"/>
          </a:xfrm>
          <a:prstGeom prst="rect">
            <a:avLst/>
          </a:prstGeom>
        </p:spPr>
        <p:txBody>
          <a:bodyPr/>
          <a:lstStyle>
            <a:lvl1pPr>
              <a:defRPr b="1" sz="3600">
                <a:solidFill>
                  <a:srgbClr val="002776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Feature Engineering</a:t>
            </a:r>
          </a:p>
        </p:txBody>
      </p:sp>
      <p:sp>
        <p:nvSpPr>
          <p:cNvPr id="235" name="Google Shape;206;p14"/>
          <p:cNvSpPr txBox="1"/>
          <p:nvPr>
            <p:ph type="body" idx="1"/>
          </p:nvPr>
        </p:nvSpPr>
        <p:spPr>
          <a:xfrm>
            <a:off x="1097280" y="1676399"/>
            <a:ext cx="10058401" cy="4192696"/>
          </a:xfrm>
          <a:prstGeom prst="rect">
            <a:avLst/>
          </a:prstGeom>
        </p:spPr>
        <p:txBody>
          <a:bodyPr/>
          <a:lstStyle/>
          <a:p>
            <a:pPr marL="514350" indent="-422909">
              <a:spcBef>
                <a:spcPts val="0"/>
              </a:spcBef>
              <a:buSzTx/>
              <a:buNone/>
              <a:defRPr b="1" sz="2800"/>
            </a:pPr>
            <a:r>
              <a:t>    </a:t>
            </a:r>
          </a:p>
          <a:p>
            <a:pPr marL="514350" indent="-422909">
              <a:spcBef>
                <a:spcPts val="0"/>
              </a:spcBef>
              <a:buSzTx/>
              <a:buNone/>
              <a:defRPr b="1" sz="2800"/>
            </a:pPr>
            <a:r>
              <a:t>           </a:t>
            </a:r>
          </a:p>
        </p:txBody>
      </p:sp>
      <p:sp>
        <p:nvSpPr>
          <p:cNvPr id="236" name="TextBox 3"/>
          <p:cNvSpPr txBox="1"/>
          <p:nvPr/>
        </p:nvSpPr>
        <p:spPr>
          <a:xfrm>
            <a:off x="1264919" y="1828799"/>
            <a:ext cx="9738362" cy="1079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/>
            </a:pPr>
            <a:r>
              <a:t> </a:t>
            </a:r>
            <a:r>
              <a:rPr>
                <a:latin typeface="Noto Sans Symbols"/>
                <a:ea typeface="Noto Sans Symbols"/>
                <a:cs typeface="Noto Sans Symbols"/>
                <a:sym typeface="Noto Sans Symbols"/>
              </a:rPr>
              <a:t>1) </a:t>
            </a:r>
            <a:r>
              <a:rPr b="1">
                <a:latin typeface="Noto Sans Symbols"/>
                <a:ea typeface="Noto Sans Symbols"/>
                <a:cs typeface="Noto Sans Symbols"/>
                <a:sym typeface="Noto Sans Symbols"/>
              </a:rPr>
              <a:t>DATA PREPROCESSING : </a:t>
            </a:r>
            <a:r>
              <a:rPr b="1" sz="2000">
                <a:latin typeface="Noto Sans Symbols"/>
                <a:ea typeface="Noto Sans Symbols"/>
                <a:cs typeface="Noto Sans Symbols"/>
                <a:sym typeface="Noto Sans Symbols"/>
              </a:rPr>
              <a:t>In data processing counts the value of                           Transmission and Fuel type.  </a:t>
            </a:r>
            <a:endParaRPr b="1" sz="2000"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237" name="TextBox 6"/>
          <p:cNvSpPr txBox="1"/>
          <p:nvPr/>
        </p:nvSpPr>
        <p:spPr>
          <a:xfrm>
            <a:off x="1417319" y="5181599"/>
            <a:ext cx="9433562" cy="706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 </a:t>
            </a:r>
            <a:r>
              <a:rPr b="1" sz="1800">
                <a:latin typeface="Noto Sans Symbols"/>
                <a:ea typeface="Noto Sans Symbols"/>
                <a:cs typeface="Noto Sans Symbols"/>
                <a:sym typeface="Noto Sans Symbols"/>
              </a:rPr>
              <a:t>Conclusion:  </a:t>
            </a:r>
            <a:r>
              <a:rPr b="1" sz="2000">
                <a:latin typeface="Noto Sans Symbols"/>
                <a:ea typeface="Noto Sans Symbols"/>
                <a:cs typeface="Noto Sans Symbols"/>
                <a:sym typeface="Noto Sans Symbols"/>
              </a:rPr>
              <a:t>Dropping natural gas as there is only one data we have which would not make much difference in modelling.</a:t>
            </a:r>
          </a:p>
        </p:txBody>
      </p:sp>
      <p:pic>
        <p:nvPicPr>
          <p:cNvPr id="23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1600" y="2743200"/>
            <a:ext cx="3124200" cy="1981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53093" y="2743200"/>
            <a:ext cx="3505307" cy="1905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itle 1"/>
          <p:cNvSpPr txBox="1"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>
            <a:lvl1pPr>
              <a:defRPr b="1" sz="3200">
                <a:latin typeface="Noto Sans Symbols"/>
                <a:ea typeface="Noto Sans Symbols"/>
                <a:cs typeface="Noto Sans Symbols"/>
                <a:sym typeface="Noto Sans Symbols"/>
              </a:defRPr>
            </a:lvl1pPr>
          </a:lstStyle>
          <a:p>
            <a:pPr/>
            <a:r>
              <a:t>Creating dummy variables of fuel type and transmission (categorical features) :</a:t>
            </a:r>
          </a:p>
        </p:txBody>
      </p:sp>
      <p:sp>
        <p:nvSpPr>
          <p:cNvPr id="242" name="Text Placeholder 2"/>
          <p:cNvSpPr txBox="1"/>
          <p:nvPr>
            <p:ph type="body" idx="1"/>
          </p:nvPr>
        </p:nvSpPr>
        <p:spPr>
          <a:xfrm>
            <a:off x="1097280" y="1845734"/>
            <a:ext cx="10058401" cy="4023360"/>
          </a:xfrm>
          <a:prstGeom prst="rect">
            <a:avLst/>
          </a:prstGeom>
        </p:spPr>
        <p:txBody>
          <a:bodyPr/>
          <a:lstStyle/>
          <a:p>
            <a:pPr/>
            <a:r>
              <a:t>Fuel Type :                                                 Transmission:</a:t>
            </a:r>
          </a:p>
        </p:txBody>
      </p:sp>
      <p:pic>
        <p:nvPicPr>
          <p:cNvPr id="243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5400" y="2590800"/>
            <a:ext cx="3657600" cy="2937573"/>
          </a:xfrm>
          <a:prstGeom prst="rect">
            <a:avLst/>
          </a:prstGeom>
          <a:ln w="12700">
            <a:miter lim="400000"/>
          </a:ln>
        </p:spPr>
      </p:pic>
      <p:pic>
        <p:nvPicPr>
          <p:cNvPr id="244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20640" y="2590800"/>
            <a:ext cx="4156760" cy="2819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itle 1"/>
          <p:cNvSpPr txBox="1"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>
            <a:lvl1pPr defTabSz="740663">
              <a:defRPr b="1" sz="3240">
                <a:latin typeface="Noto Sans Symbols"/>
                <a:ea typeface="Noto Sans Symbols"/>
                <a:cs typeface="Noto Sans Symbols"/>
                <a:sym typeface="Noto Sans Symbols"/>
              </a:defRPr>
            </a:lvl1pPr>
          </a:lstStyle>
          <a:p>
            <a:pPr/>
            <a:r>
              <a:t>HANDLING OTHER CATAGORICAL FEATURES HAVING MULTIPLE CATAGORIES (MAKE , MODEL, VEHICLE CLASS) :</a:t>
            </a:r>
          </a:p>
        </p:txBody>
      </p:sp>
      <p:pic>
        <p:nvPicPr>
          <p:cNvPr id="247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2714" y="2438313"/>
            <a:ext cx="5033286" cy="3048087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62600" y="2438313"/>
            <a:ext cx="5410200" cy="30480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1"/>
          <p:cNvSpPr txBox="1"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>
            <a:lvl1pPr>
              <a:defRPr b="1" sz="2800">
                <a:latin typeface="Noto Sans Symbols"/>
                <a:ea typeface="Noto Sans Symbols"/>
                <a:cs typeface="Noto Sans Symbols"/>
                <a:sym typeface="Noto Sans Symbols"/>
              </a:defRPr>
            </a:lvl1pPr>
          </a:lstStyle>
          <a:p>
            <a:pPr/>
            <a:r>
              <a:t>DIVIDING DATA SET INTO INDEPENDENT AND DEPENDENT VARIABLE :</a:t>
            </a:r>
          </a:p>
        </p:txBody>
      </p:sp>
      <p:pic>
        <p:nvPicPr>
          <p:cNvPr id="251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7280" y="2057400"/>
            <a:ext cx="4541520" cy="3505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2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38798" y="2057400"/>
            <a:ext cx="5516882" cy="3505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itle 1"/>
          <p:cNvSpPr txBox="1"/>
          <p:nvPr>
            <p:ph type="title"/>
          </p:nvPr>
        </p:nvSpPr>
        <p:spPr>
          <a:xfrm>
            <a:off x="1097280" y="286602"/>
            <a:ext cx="10058401" cy="932599"/>
          </a:xfrm>
          <a:prstGeom prst="rect">
            <a:avLst/>
          </a:prstGeom>
        </p:spPr>
        <p:txBody>
          <a:bodyPr/>
          <a:lstStyle>
            <a:lvl1pPr>
              <a:defRPr b="1" sz="3200">
                <a:latin typeface="Noto Sans Symbols"/>
                <a:ea typeface="Noto Sans Symbols"/>
                <a:cs typeface="Noto Sans Symbols"/>
                <a:sym typeface="Noto Sans Symbols"/>
              </a:defRPr>
            </a:lvl1pPr>
          </a:lstStyle>
          <a:p>
            <a:pPr/>
            <a:r>
              <a:t>FEATURE SELECTION USING CHI-SQUARE TEST :</a:t>
            </a:r>
          </a:p>
        </p:txBody>
      </p:sp>
      <p:pic>
        <p:nvPicPr>
          <p:cNvPr id="255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38400" y="1981199"/>
            <a:ext cx="3429000" cy="37416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itle 1"/>
          <p:cNvSpPr txBox="1"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Noto Sans Symbols"/>
                <a:ea typeface="Noto Sans Symbols"/>
                <a:cs typeface="Noto Sans Symbols"/>
                <a:sym typeface="Noto Sans Symbols"/>
              </a:defRPr>
            </a:lvl1pPr>
          </a:lstStyle>
          <a:p>
            <a:pPr/>
            <a:r>
              <a:t>Model Building </a:t>
            </a:r>
          </a:p>
        </p:txBody>
      </p:sp>
      <p:sp>
        <p:nvSpPr>
          <p:cNvPr id="258" name="Text Placeholder 2"/>
          <p:cNvSpPr txBox="1"/>
          <p:nvPr>
            <p:ph type="body" idx="1"/>
          </p:nvPr>
        </p:nvSpPr>
        <p:spPr>
          <a:xfrm>
            <a:off x="1097280" y="1845734"/>
            <a:ext cx="10058401" cy="4023360"/>
          </a:xfrm>
          <a:prstGeom prst="rect">
            <a:avLst/>
          </a:prstGeom>
        </p:spPr>
        <p:txBody>
          <a:bodyPr/>
          <a:lstStyle/>
          <a:p>
            <a:pPr marL="571500" indent="-457200">
              <a:buFontTx/>
              <a:buAutoNum type="arabicPeriod" startAt="1"/>
              <a:defRPr>
                <a:latin typeface="Noto Sans Symbols"/>
                <a:ea typeface="Noto Sans Symbols"/>
                <a:cs typeface="Noto Sans Symbols"/>
                <a:sym typeface="Noto Sans Symbols"/>
              </a:defRPr>
            </a:pPr>
            <a:r>
              <a:t>Linear Regression</a:t>
            </a:r>
          </a:p>
          <a:p>
            <a:pPr marL="571500" indent="-457200">
              <a:buFontTx/>
              <a:buAutoNum type="arabicPeriod" startAt="1"/>
              <a:defRPr>
                <a:latin typeface="Noto Sans Symbols"/>
                <a:ea typeface="Noto Sans Symbols"/>
                <a:cs typeface="Noto Sans Symbols"/>
                <a:sym typeface="Noto Sans Symbols"/>
              </a:defRPr>
            </a:pPr>
            <a:r>
              <a:t>Lasso Regression </a:t>
            </a:r>
          </a:p>
          <a:p>
            <a:pPr marL="571500" indent="-457200">
              <a:buFontTx/>
              <a:buAutoNum type="arabicPeriod" startAt="1"/>
              <a:defRPr>
                <a:latin typeface="Noto Sans Symbols"/>
                <a:ea typeface="Noto Sans Symbols"/>
                <a:cs typeface="Noto Sans Symbols"/>
                <a:sym typeface="Noto Sans Symbols"/>
              </a:defRPr>
            </a:pPr>
            <a:r>
              <a:t>Ridge Regression</a:t>
            </a:r>
          </a:p>
          <a:p>
            <a:pPr marL="571500" indent="-457200">
              <a:buFontTx/>
              <a:buAutoNum type="arabicPeriod" startAt="1"/>
              <a:defRPr>
                <a:latin typeface="Noto Sans Symbols"/>
                <a:ea typeface="Noto Sans Symbols"/>
                <a:cs typeface="Noto Sans Symbols"/>
                <a:sym typeface="Noto Sans Symbols"/>
              </a:defRPr>
            </a:pPr>
            <a:r>
              <a:t>Decision Tree Regression</a:t>
            </a:r>
          </a:p>
          <a:p>
            <a:pPr marL="571500" indent="-457200">
              <a:buFontTx/>
              <a:buAutoNum type="arabicPeriod" startAt="1"/>
              <a:defRPr>
                <a:latin typeface="Noto Sans Symbols"/>
                <a:ea typeface="Noto Sans Symbols"/>
                <a:cs typeface="Noto Sans Symbols"/>
                <a:sym typeface="Noto Sans Symbols"/>
              </a:defRPr>
            </a:pPr>
            <a:r>
              <a:t>Random Forest Regression</a:t>
            </a:r>
          </a:p>
          <a:p>
            <a:pPr marL="571500" indent="-457200">
              <a:buFontTx/>
              <a:buAutoNum type="arabicPeriod" startAt="1"/>
              <a:defRPr>
                <a:latin typeface="Noto Sans Symbols"/>
                <a:ea typeface="Noto Sans Symbols"/>
                <a:cs typeface="Noto Sans Symbols"/>
                <a:sym typeface="Noto Sans Symbols"/>
              </a:defRPr>
            </a:pPr>
            <a:r>
              <a:t>Simple Vector Regression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09;p2"/>
          <p:cNvSpPr txBox="1"/>
          <p:nvPr/>
        </p:nvSpPr>
        <p:spPr>
          <a:xfrm>
            <a:off x="1112525" y="1066799"/>
            <a:ext cx="6971822" cy="57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3200">
                <a:solidFill>
                  <a:srgbClr val="002060"/>
                </a:solidFill>
                <a:latin typeface="Algerian"/>
                <a:ea typeface="Algerian"/>
                <a:cs typeface="Algerian"/>
                <a:sym typeface="Algerian"/>
              </a:defRPr>
            </a:pPr>
            <a:r>
              <a:t>Business Objective</a:t>
            </a:r>
            <a:r>
              <a:rPr sz="2800"/>
              <a:t>:-</a:t>
            </a:r>
          </a:p>
        </p:txBody>
      </p:sp>
      <p:sp>
        <p:nvSpPr>
          <p:cNvPr id="151" name="Google Shape;110;p2"/>
          <p:cNvSpPr txBox="1"/>
          <p:nvPr/>
        </p:nvSpPr>
        <p:spPr>
          <a:xfrm>
            <a:off x="1377661" y="2545998"/>
            <a:ext cx="10071950" cy="617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marL="180473" indent="-180473">
              <a:buSzPct val="100000"/>
              <a:buChar char="•"/>
              <a:defRPr sz="1800"/>
            </a:lvl1pPr>
          </a:lstStyle>
          <a:p>
            <a:pPr/>
            <a:r>
              <a:t>To make a model which can be work on CO2 emissions as a function of serval car engine features.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itle 1"/>
          <p:cNvSpPr txBox="1"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/>
          <a:p>
            <a:pPr algn="ctr">
              <a:defRPr>
                <a:latin typeface="Noto Sans Symbols"/>
                <a:ea typeface="Noto Sans Symbols"/>
                <a:cs typeface="Noto Sans Symbols"/>
                <a:sym typeface="Noto Sans Symbols"/>
              </a:defRPr>
            </a:pPr>
            <a:r>
              <a:t>1. Linear Regression</a:t>
            </a:r>
            <a:br/>
          </a:p>
        </p:txBody>
      </p:sp>
      <p:sp>
        <p:nvSpPr>
          <p:cNvPr id="261" name="Text Placeholder 2"/>
          <p:cNvSpPr txBox="1"/>
          <p:nvPr>
            <p:ph type="body" idx="1"/>
          </p:nvPr>
        </p:nvSpPr>
        <p:spPr>
          <a:xfrm>
            <a:off x="1097280" y="1845734"/>
            <a:ext cx="10058401" cy="402336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6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7280" y="1737360"/>
            <a:ext cx="3459757" cy="268224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3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71600" y="4539825"/>
            <a:ext cx="3185436" cy="132926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66" name="Oval 9"/>
          <p:cNvGrpSpPr/>
          <p:nvPr/>
        </p:nvGrpSpPr>
        <p:grpSpPr>
          <a:xfrm>
            <a:off x="4872973" y="4635708"/>
            <a:ext cx="1680229" cy="1170941"/>
            <a:chOff x="0" y="0"/>
            <a:chExt cx="1680228" cy="1170939"/>
          </a:xfrm>
        </p:grpSpPr>
        <p:sp>
          <p:nvSpPr>
            <p:cNvPr id="264" name="Oval"/>
            <p:cNvSpPr/>
            <p:nvPr/>
          </p:nvSpPr>
          <p:spPr>
            <a:xfrm>
              <a:off x="0" y="91648"/>
              <a:ext cx="1680229" cy="987645"/>
            </a:xfrm>
            <a:prstGeom prst="ellipse">
              <a:avLst/>
            </a:prstGeom>
            <a:solidFill>
              <a:schemeClr val="accent2"/>
            </a:solidFill>
            <a:ln w="25400" cap="flat">
              <a:solidFill>
                <a:srgbClr val="A0622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defRPr>
              </a:pPr>
            </a:p>
          </p:txBody>
        </p:sp>
        <p:sp>
          <p:nvSpPr>
            <p:cNvPr id="265" name="Using Linear Regression:…"/>
            <p:cNvSpPr txBox="1"/>
            <p:nvPr/>
          </p:nvSpPr>
          <p:spPr>
            <a:xfrm>
              <a:off x="304484" y="0"/>
              <a:ext cx="1071260" cy="1170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defRPr>
              </a:pPr>
              <a:r>
                <a:t>Using Linear Regression:</a:t>
              </a:r>
            </a:p>
            <a:p>
              <a:pPr algn="ctr">
                <a:defRPr>
                  <a:solidFill>
                    <a:srgbClr val="FFFFFF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defRPr>
              </a:pPr>
              <a:r>
                <a:t>r2_score: 0.993</a:t>
              </a:r>
            </a:p>
          </p:txBody>
        </p:sp>
      </p:grpSp>
      <p:pic>
        <p:nvPicPr>
          <p:cNvPr id="267" name="Picture 11" descr="Picture 1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43718" y="1737360"/>
            <a:ext cx="2811962" cy="291084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8" name="Picture 13" descr="Picture 1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693920" y="1737360"/>
            <a:ext cx="3588838" cy="291084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9" name="Picture 5" descr="Picture 5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781800" y="4756574"/>
            <a:ext cx="4373881" cy="11125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itle 1"/>
          <p:cNvSpPr txBox="1"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Noto Sans Symbols"/>
                <a:ea typeface="Noto Sans Symbols"/>
                <a:cs typeface="Noto Sans Symbols"/>
                <a:sym typeface="Noto Sans Symbols"/>
              </a:defRPr>
            </a:lvl1pPr>
          </a:lstStyle>
          <a:p>
            <a:pPr/>
            <a:r>
              <a:t>2. Lasso Regression</a:t>
            </a:r>
          </a:p>
        </p:txBody>
      </p:sp>
      <p:sp>
        <p:nvSpPr>
          <p:cNvPr id="272" name="Text Placeholder 2"/>
          <p:cNvSpPr txBox="1"/>
          <p:nvPr>
            <p:ph type="body" idx="1"/>
          </p:nvPr>
        </p:nvSpPr>
        <p:spPr>
          <a:xfrm>
            <a:off x="1097280" y="1731074"/>
            <a:ext cx="10058401" cy="413802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73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57865" y="1737360"/>
            <a:ext cx="3547935" cy="2763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4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9200" y="1731074"/>
            <a:ext cx="3429000" cy="26885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75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19200" y="4542983"/>
            <a:ext cx="3360712" cy="1196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276" name="Picture 14" descr="Picture 1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415464" y="1779883"/>
            <a:ext cx="2679256" cy="272057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79" name="Oval 15"/>
          <p:cNvGrpSpPr/>
          <p:nvPr/>
        </p:nvGrpSpPr>
        <p:grpSpPr>
          <a:xfrm>
            <a:off x="4680005" y="4603089"/>
            <a:ext cx="1888271" cy="1144695"/>
            <a:chOff x="0" y="0"/>
            <a:chExt cx="1888270" cy="1144693"/>
          </a:xfrm>
        </p:grpSpPr>
        <p:sp>
          <p:nvSpPr>
            <p:cNvPr id="277" name="Oval"/>
            <p:cNvSpPr/>
            <p:nvPr/>
          </p:nvSpPr>
          <p:spPr>
            <a:xfrm>
              <a:off x="-1" y="0"/>
              <a:ext cx="1888272" cy="1144694"/>
            </a:xfrm>
            <a:prstGeom prst="ellipse">
              <a:avLst/>
            </a:prstGeom>
            <a:solidFill>
              <a:schemeClr val="accent1"/>
            </a:solidFill>
            <a:ln w="25400" cap="flat">
              <a:solidFill>
                <a:srgbClr val="738B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defRPr>
              </a:pPr>
            </a:p>
          </p:txBody>
        </p:sp>
        <p:sp>
          <p:nvSpPr>
            <p:cNvPr id="278" name="Using Lasso Regression:…"/>
            <p:cNvSpPr txBox="1"/>
            <p:nvPr/>
          </p:nvSpPr>
          <p:spPr>
            <a:xfrm>
              <a:off x="334950" y="94827"/>
              <a:ext cx="1218369" cy="955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defRPr>
              </a:pPr>
              <a:r>
                <a:t>Using Lasso Regression:</a:t>
              </a:r>
            </a:p>
            <a:p>
              <a:pPr algn="ctr">
                <a:defRPr>
                  <a:solidFill>
                    <a:srgbClr val="FFFFFF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defRPr>
              </a:pPr>
              <a:r>
                <a:t>r2_score: 0.992</a:t>
              </a:r>
            </a:p>
          </p:txBody>
        </p:sp>
      </p:grpSp>
      <p:pic>
        <p:nvPicPr>
          <p:cNvPr id="280" name="Picture 4" descr="Picture 4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705600" y="4622967"/>
            <a:ext cx="4450081" cy="11659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itle 1"/>
          <p:cNvSpPr txBox="1"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Noto Sans Symbols"/>
                <a:ea typeface="Noto Sans Symbols"/>
                <a:cs typeface="Noto Sans Symbols"/>
                <a:sym typeface="Noto Sans Symbols"/>
              </a:defRPr>
            </a:lvl1pPr>
          </a:lstStyle>
          <a:p>
            <a:pPr/>
            <a:r>
              <a:t>3. Ridge Regression</a:t>
            </a:r>
          </a:p>
        </p:txBody>
      </p:sp>
      <p:sp>
        <p:nvSpPr>
          <p:cNvPr id="283" name="Text Placeholder 2"/>
          <p:cNvSpPr txBox="1"/>
          <p:nvPr>
            <p:ph type="body" idx="1"/>
          </p:nvPr>
        </p:nvSpPr>
        <p:spPr>
          <a:xfrm>
            <a:off x="1097280" y="1845734"/>
            <a:ext cx="10058401" cy="402336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84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7280" y="1737361"/>
            <a:ext cx="5227321" cy="2758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5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67600" y="1845733"/>
            <a:ext cx="3505200" cy="21127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86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40990" y="4604174"/>
            <a:ext cx="2987300" cy="118120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89" name="Oval 9"/>
          <p:cNvGrpSpPr/>
          <p:nvPr/>
        </p:nvGrpSpPr>
        <p:grpSpPr>
          <a:xfrm>
            <a:off x="4328288" y="4682833"/>
            <a:ext cx="2148713" cy="1068495"/>
            <a:chOff x="0" y="0"/>
            <a:chExt cx="2148712" cy="1068493"/>
          </a:xfrm>
        </p:grpSpPr>
        <p:sp>
          <p:nvSpPr>
            <p:cNvPr id="287" name="Oval"/>
            <p:cNvSpPr/>
            <p:nvPr/>
          </p:nvSpPr>
          <p:spPr>
            <a:xfrm>
              <a:off x="-1" y="0"/>
              <a:ext cx="2148714" cy="1068494"/>
            </a:xfrm>
            <a:prstGeom prst="ellipse">
              <a:avLst/>
            </a:prstGeom>
            <a:solidFill>
              <a:schemeClr val="accent3"/>
            </a:solidFill>
            <a:ln w="25400" cap="flat">
              <a:solidFill>
                <a:srgbClr val="A6954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8" name="Using Ridge Regression:…"/>
            <p:cNvSpPr txBox="1"/>
            <p:nvPr/>
          </p:nvSpPr>
          <p:spPr>
            <a:xfrm>
              <a:off x="373091" y="56726"/>
              <a:ext cx="1402529" cy="955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defRPr>
              </a:pPr>
              <a:r>
                <a:t>Using Ridge Regression:</a:t>
              </a:r>
            </a:p>
            <a:p>
              <a:pPr algn="ctr">
                <a:defRPr>
                  <a:solidFill>
                    <a:srgbClr val="FFFFFF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defRPr>
              </a:pPr>
              <a:r>
                <a:t>r2_score: 0.993</a:t>
              </a:r>
            </a:p>
          </p:txBody>
        </p:sp>
      </p:grpSp>
      <p:pic>
        <p:nvPicPr>
          <p:cNvPr id="290" name="Picture 5" descr="Picture 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568089" y="4066809"/>
            <a:ext cx="4526631" cy="20596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itle 1"/>
          <p:cNvSpPr txBox="1"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Noto Sans Symbols"/>
                <a:ea typeface="Noto Sans Symbols"/>
                <a:cs typeface="Noto Sans Symbols"/>
                <a:sym typeface="Noto Sans Symbols"/>
              </a:defRPr>
            </a:lvl1pPr>
          </a:lstStyle>
          <a:p>
            <a:pPr/>
            <a:r>
              <a:t>4. Decision Tree Regression</a:t>
            </a:r>
          </a:p>
        </p:txBody>
      </p:sp>
      <p:pic>
        <p:nvPicPr>
          <p:cNvPr id="293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25416" y="2438400"/>
            <a:ext cx="3139713" cy="1074513"/>
          </a:xfrm>
          <a:prstGeom prst="rect">
            <a:avLst/>
          </a:prstGeom>
          <a:ln w="12700">
            <a:miter lim="400000"/>
          </a:ln>
        </p:spPr>
      </p:pic>
      <p:pic>
        <p:nvPicPr>
          <p:cNvPr id="294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47800" y="1981200"/>
            <a:ext cx="2027097" cy="242337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97" name="Oval 9"/>
          <p:cNvGrpSpPr/>
          <p:nvPr/>
        </p:nvGrpSpPr>
        <p:grpSpPr>
          <a:xfrm>
            <a:off x="6248400" y="3733800"/>
            <a:ext cx="3810000" cy="1828800"/>
            <a:chOff x="0" y="0"/>
            <a:chExt cx="3810000" cy="1828800"/>
          </a:xfrm>
        </p:grpSpPr>
        <p:sp>
          <p:nvSpPr>
            <p:cNvPr id="295" name="Oval"/>
            <p:cNvSpPr/>
            <p:nvPr/>
          </p:nvSpPr>
          <p:spPr>
            <a:xfrm>
              <a:off x="0" y="0"/>
              <a:ext cx="3810000" cy="1828800"/>
            </a:xfrm>
            <a:prstGeom prst="ellipse">
              <a:avLst/>
            </a:prstGeom>
            <a:solidFill>
              <a:schemeClr val="accent1"/>
            </a:solidFill>
            <a:ln w="25400" cap="flat">
              <a:solidFill>
                <a:srgbClr val="738B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defRPr>
              </a:pPr>
            </a:p>
          </p:txBody>
        </p:sp>
        <p:sp>
          <p:nvSpPr>
            <p:cNvPr id="296" name="Using decision tree Regression:…"/>
            <p:cNvSpPr txBox="1"/>
            <p:nvPr/>
          </p:nvSpPr>
          <p:spPr>
            <a:xfrm>
              <a:off x="616381" y="544829"/>
              <a:ext cx="2577238" cy="739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defRPr>
              </a:pPr>
              <a:r>
                <a:t>Using decision tree Regression:</a:t>
              </a:r>
            </a:p>
            <a:p>
              <a:pPr algn="ctr">
                <a:defRPr>
                  <a:solidFill>
                    <a:srgbClr val="FFFFFF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defRPr>
              </a:pPr>
              <a:r>
                <a:t>r2_score: 0995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itle 1"/>
          <p:cNvSpPr txBox="1"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Noto Sans Symbols"/>
                <a:ea typeface="Noto Sans Symbols"/>
                <a:cs typeface="Noto Sans Symbols"/>
                <a:sym typeface="Noto Sans Symbols"/>
              </a:defRPr>
            </a:lvl1pPr>
          </a:lstStyle>
          <a:p>
            <a:pPr/>
            <a:r>
              <a:t>5. Random Forest Regression</a:t>
            </a:r>
          </a:p>
        </p:txBody>
      </p:sp>
      <p:pic>
        <p:nvPicPr>
          <p:cNvPr id="30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30979" y="2030708"/>
            <a:ext cx="3360421" cy="1398292"/>
          </a:xfrm>
          <a:prstGeom prst="rect">
            <a:avLst/>
          </a:prstGeom>
          <a:ln w="12700">
            <a:miter lim="400000"/>
          </a:ln>
        </p:spPr>
      </p:pic>
      <p:pic>
        <p:nvPicPr>
          <p:cNvPr id="301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7280" y="1898194"/>
            <a:ext cx="2408086" cy="237764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04" name="Oval 7"/>
          <p:cNvGrpSpPr/>
          <p:nvPr/>
        </p:nvGrpSpPr>
        <p:grpSpPr>
          <a:xfrm>
            <a:off x="5943600" y="4191000"/>
            <a:ext cx="3962400" cy="1398292"/>
            <a:chOff x="0" y="0"/>
            <a:chExt cx="3962400" cy="1398291"/>
          </a:xfrm>
        </p:grpSpPr>
        <p:sp>
          <p:nvSpPr>
            <p:cNvPr id="302" name="Oval"/>
            <p:cNvSpPr/>
            <p:nvPr/>
          </p:nvSpPr>
          <p:spPr>
            <a:xfrm>
              <a:off x="0" y="0"/>
              <a:ext cx="3962400" cy="1398292"/>
            </a:xfrm>
            <a:prstGeom prst="ellipse">
              <a:avLst/>
            </a:prstGeom>
            <a:solidFill>
              <a:schemeClr val="accent1"/>
            </a:solidFill>
            <a:ln w="25400" cap="flat">
              <a:solidFill>
                <a:srgbClr val="738B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defRPr>
              </a:pPr>
            </a:p>
          </p:txBody>
        </p:sp>
        <p:sp>
          <p:nvSpPr>
            <p:cNvPr id="303" name="Using Random Forest Regression:…"/>
            <p:cNvSpPr txBox="1"/>
            <p:nvPr/>
          </p:nvSpPr>
          <p:spPr>
            <a:xfrm>
              <a:off x="638699" y="329576"/>
              <a:ext cx="2685002" cy="739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defRPr>
              </a:pPr>
              <a:r>
                <a:t>Using Random Forest Regression:</a:t>
              </a:r>
            </a:p>
            <a:p>
              <a:pPr algn="ctr">
                <a:defRPr>
                  <a:solidFill>
                    <a:srgbClr val="FFFFFF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defRPr>
              </a:pPr>
              <a:r>
                <a:t>r2_score: 0.9970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itle 1"/>
          <p:cNvSpPr txBox="1"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6. Simple Vector machine</a:t>
            </a:r>
          </a:p>
        </p:txBody>
      </p:sp>
      <p:pic>
        <p:nvPicPr>
          <p:cNvPr id="307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24400" y="2209800"/>
            <a:ext cx="3177815" cy="1082135"/>
          </a:xfrm>
          <a:prstGeom prst="rect">
            <a:avLst/>
          </a:prstGeom>
          <a:ln w="12700">
            <a:miter lim="400000"/>
          </a:ln>
        </p:spPr>
      </p:pic>
      <p:pic>
        <p:nvPicPr>
          <p:cNvPr id="308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71600" y="1981200"/>
            <a:ext cx="2743200" cy="35814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1" name="Oval 7"/>
          <p:cNvGrpSpPr/>
          <p:nvPr/>
        </p:nvGrpSpPr>
        <p:grpSpPr>
          <a:xfrm>
            <a:off x="5943600" y="4038600"/>
            <a:ext cx="3657600" cy="1219200"/>
            <a:chOff x="0" y="0"/>
            <a:chExt cx="3657600" cy="1219200"/>
          </a:xfrm>
        </p:grpSpPr>
        <p:sp>
          <p:nvSpPr>
            <p:cNvPr id="309" name="Oval"/>
            <p:cNvSpPr/>
            <p:nvPr/>
          </p:nvSpPr>
          <p:spPr>
            <a:xfrm>
              <a:off x="0" y="0"/>
              <a:ext cx="3657600" cy="1219200"/>
            </a:xfrm>
            <a:prstGeom prst="ellipse">
              <a:avLst/>
            </a:prstGeom>
            <a:solidFill>
              <a:schemeClr val="accent1"/>
            </a:solidFill>
            <a:ln w="25400" cap="flat">
              <a:solidFill>
                <a:srgbClr val="738B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defRPr>
              </a:pPr>
            </a:p>
          </p:txBody>
        </p:sp>
        <p:sp>
          <p:nvSpPr>
            <p:cNvPr id="310" name="Using Simple Vector machine:…"/>
            <p:cNvSpPr txBox="1"/>
            <p:nvPr/>
          </p:nvSpPr>
          <p:spPr>
            <a:xfrm>
              <a:off x="594062" y="347979"/>
              <a:ext cx="246947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defRPr>
              </a:pPr>
              <a:r>
                <a:t>Using Simple Vector machine:</a:t>
              </a:r>
            </a:p>
            <a:p>
              <a:pPr algn="ctr">
                <a:defRPr>
                  <a:solidFill>
                    <a:srgbClr val="FFFFFF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defRPr>
              </a:pPr>
              <a:r>
                <a:t>r2_score: 0.991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itle 1"/>
          <p:cNvSpPr txBox="1"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>
            <a:lvl1pPr>
              <a:defRPr>
                <a:latin typeface="Noto Sans Symbols"/>
                <a:ea typeface="Noto Sans Symbols"/>
                <a:cs typeface="Noto Sans Symbols"/>
                <a:sym typeface="Noto Sans Symbols"/>
              </a:defRPr>
            </a:lvl1pPr>
          </a:lstStyle>
          <a:p>
            <a:pPr/>
            <a:r>
              <a:t>OVERALL PERFORMANCE OF ALL MODELS IN A DATAFRAME</a:t>
            </a:r>
          </a:p>
        </p:txBody>
      </p:sp>
      <p:sp>
        <p:nvSpPr>
          <p:cNvPr id="314" name="Text Placeholder 2"/>
          <p:cNvSpPr txBox="1"/>
          <p:nvPr>
            <p:ph type="body" idx="1"/>
          </p:nvPr>
        </p:nvSpPr>
        <p:spPr>
          <a:xfrm>
            <a:off x="1097280" y="1845734"/>
            <a:ext cx="10058401" cy="4023360"/>
          </a:xfrm>
          <a:prstGeom prst="rect">
            <a:avLst/>
          </a:prstGeom>
        </p:spPr>
        <p:txBody>
          <a:bodyPr/>
          <a:lstStyle>
            <a:lvl1pPr marL="0" indent="114300">
              <a:buSzTx/>
              <a:buNone/>
              <a:defRPr>
                <a:latin typeface="Noto Sans Symbols"/>
                <a:ea typeface="Noto Sans Symbols"/>
                <a:cs typeface="Noto Sans Symbols"/>
                <a:sym typeface="Noto Sans Symbols"/>
              </a:defRPr>
            </a:lvl1pPr>
          </a:lstStyle>
          <a:p>
            <a:pPr/>
            <a:r>
              <a:t>Random Forest has high r2_score value.</a:t>
            </a:r>
          </a:p>
        </p:txBody>
      </p:sp>
      <p:pic>
        <p:nvPicPr>
          <p:cNvPr id="315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5559" y="2350156"/>
            <a:ext cx="9875521" cy="36406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000" y="609600"/>
            <a:ext cx="11618521" cy="5562600"/>
          </a:xfrm>
          <a:prstGeom prst="rect">
            <a:avLst/>
          </a:prstGeom>
          <a:ln w="12700">
            <a:miter lim="400000"/>
          </a:ln>
        </p:spPr>
      </p:pic>
      <p:sp>
        <p:nvSpPr>
          <p:cNvPr id="318" name="TextBox 4"/>
          <p:cNvSpPr txBox="1"/>
          <p:nvPr/>
        </p:nvSpPr>
        <p:spPr>
          <a:xfrm>
            <a:off x="2712719" y="76199"/>
            <a:ext cx="5394962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800"/>
            </a:lvl1pPr>
          </a:lstStyle>
          <a:p>
            <a:pPr/>
            <a:r>
              <a:t>DEPLOYMENT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15;p3"/>
          <p:cNvSpPr txBox="1"/>
          <p:nvPr/>
        </p:nvSpPr>
        <p:spPr>
          <a:xfrm>
            <a:off x="1445900" y="1057274"/>
            <a:ext cx="7425351" cy="52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2800">
                <a:solidFill>
                  <a:srgbClr val="002776"/>
                </a:solidFill>
                <a:latin typeface="Algerian"/>
                <a:ea typeface="Algerian"/>
                <a:cs typeface="Algerian"/>
                <a:sym typeface="Algerian"/>
              </a:defRPr>
            </a:pPr>
            <a:r>
              <a:t>Project Architecture / Project Flow :-</a:t>
            </a:r>
            <a:r>
              <a:rPr sz="1800"/>
              <a:t> </a:t>
            </a:r>
          </a:p>
        </p:txBody>
      </p:sp>
      <p:grpSp>
        <p:nvGrpSpPr>
          <p:cNvPr id="156" name="Google Shape;116;p3"/>
          <p:cNvGrpSpPr/>
          <p:nvPr/>
        </p:nvGrpSpPr>
        <p:grpSpPr>
          <a:xfrm>
            <a:off x="1848546" y="2169659"/>
            <a:ext cx="1657346" cy="942976"/>
            <a:chOff x="0" y="0"/>
            <a:chExt cx="1657344" cy="942974"/>
          </a:xfrm>
        </p:grpSpPr>
        <p:sp>
          <p:nvSpPr>
            <p:cNvPr id="154" name="Rectangle"/>
            <p:cNvSpPr/>
            <p:nvPr/>
          </p:nvSpPr>
          <p:spPr>
            <a:xfrm>
              <a:off x="0" y="-1"/>
              <a:ext cx="1657345" cy="942976"/>
            </a:xfrm>
            <a:prstGeom prst="rect">
              <a:avLst/>
            </a:prstGeom>
            <a:solidFill>
              <a:schemeClr val="accent1"/>
            </a:solidFill>
            <a:ln w="15875" cap="flat">
              <a:solidFill>
                <a:srgbClr val="728B8A"/>
              </a:solidFill>
              <a:prstDash val="solid"/>
              <a:round/>
            </a:ln>
            <a:effectLst>
              <a:reflection blurRad="0" stA="52000" stPos="0" endA="0" endPos="40000" dist="0" dir="5400000" fadeDir="5400000" sx="100000" sy="-100000" kx="0" ky="0" algn="bl" rotWithShape="0"/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55" name="Define Goal"/>
            <p:cNvSpPr txBox="1"/>
            <p:nvPr/>
          </p:nvSpPr>
          <p:spPr>
            <a:xfrm>
              <a:off x="53662" y="304963"/>
              <a:ext cx="1550021" cy="3330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Define Goal</a:t>
              </a:r>
            </a:p>
          </p:txBody>
        </p:sp>
      </p:grpSp>
      <p:grpSp>
        <p:nvGrpSpPr>
          <p:cNvPr id="159" name="Google Shape;117;p3"/>
          <p:cNvGrpSpPr/>
          <p:nvPr/>
        </p:nvGrpSpPr>
        <p:grpSpPr>
          <a:xfrm>
            <a:off x="7116994" y="3720639"/>
            <a:ext cx="1457326" cy="942973"/>
            <a:chOff x="0" y="0"/>
            <a:chExt cx="1457325" cy="942971"/>
          </a:xfrm>
        </p:grpSpPr>
        <p:sp>
          <p:nvSpPr>
            <p:cNvPr id="157" name="Rectangle"/>
            <p:cNvSpPr/>
            <p:nvPr/>
          </p:nvSpPr>
          <p:spPr>
            <a:xfrm>
              <a:off x="0" y="0"/>
              <a:ext cx="1457325" cy="942972"/>
            </a:xfrm>
            <a:prstGeom prst="rect">
              <a:avLst/>
            </a:prstGeom>
            <a:solidFill>
              <a:schemeClr val="accent1"/>
            </a:solidFill>
            <a:ln w="15875" cap="flat">
              <a:solidFill>
                <a:srgbClr val="728B8A"/>
              </a:solidFill>
              <a:prstDash val="solid"/>
              <a:round/>
            </a:ln>
            <a:effectLst>
              <a:reflection blurRad="0" stA="52000" stPos="0" endA="0" endPos="40000" dist="0" dir="5400000" fadeDir="5400000" sx="100000" sy="-100000" kx="0" ky="0" algn="bl" rotWithShape="0"/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58" name="EDA"/>
            <p:cNvSpPr txBox="1"/>
            <p:nvPr/>
          </p:nvSpPr>
          <p:spPr>
            <a:xfrm>
              <a:off x="53662" y="304962"/>
              <a:ext cx="1350001" cy="3330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EDA</a:t>
              </a:r>
            </a:p>
          </p:txBody>
        </p:sp>
      </p:grpSp>
      <p:grpSp>
        <p:nvGrpSpPr>
          <p:cNvPr id="162" name="Google Shape;118;p3"/>
          <p:cNvGrpSpPr/>
          <p:nvPr/>
        </p:nvGrpSpPr>
        <p:grpSpPr>
          <a:xfrm>
            <a:off x="7116994" y="2178991"/>
            <a:ext cx="1457326" cy="942975"/>
            <a:chOff x="0" y="0"/>
            <a:chExt cx="1457325" cy="942974"/>
          </a:xfrm>
        </p:grpSpPr>
        <p:sp>
          <p:nvSpPr>
            <p:cNvPr id="160" name="Rectangle"/>
            <p:cNvSpPr/>
            <p:nvPr/>
          </p:nvSpPr>
          <p:spPr>
            <a:xfrm>
              <a:off x="0" y="-1"/>
              <a:ext cx="1457325" cy="942976"/>
            </a:xfrm>
            <a:prstGeom prst="rect">
              <a:avLst/>
            </a:prstGeom>
            <a:solidFill>
              <a:schemeClr val="accent1"/>
            </a:solidFill>
            <a:ln w="15875" cap="flat">
              <a:solidFill>
                <a:srgbClr val="728B8A"/>
              </a:solidFill>
              <a:prstDash val="solid"/>
              <a:round/>
            </a:ln>
            <a:effectLst>
              <a:reflection blurRad="0" stA="52000" stPos="0" endA="0" endPos="40000" dist="0" dir="5400000" fadeDir="5400000" sx="100000" sy="-100000" kx="0" ky="0" algn="bl" rotWithShape="0"/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61" name="Explore &amp; Visualization series"/>
            <p:cNvSpPr txBox="1"/>
            <p:nvPr/>
          </p:nvSpPr>
          <p:spPr>
            <a:xfrm>
              <a:off x="53662" y="12863"/>
              <a:ext cx="1350001" cy="9172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Explore &amp; Visualization series</a:t>
              </a:r>
            </a:p>
          </p:txBody>
        </p:sp>
      </p:grpSp>
      <p:grpSp>
        <p:nvGrpSpPr>
          <p:cNvPr id="165" name="Google Shape;119;p3"/>
          <p:cNvGrpSpPr/>
          <p:nvPr/>
        </p:nvGrpSpPr>
        <p:grpSpPr>
          <a:xfrm>
            <a:off x="4522125" y="2169659"/>
            <a:ext cx="1457326" cy="942976"/>
            <a:chOff x="0" y="0"/>
            <a:chExt cx="1457325" cy="942974"/>
          </a:xfrm>
        </p:grpSpPr>
        <p:sp>
          <p:nvSpPr>
            <p:cNvPr id="163" name="Rectangle"/>
            <p:cNvSpPr/>
            <p:nvPr/>
          </p:nvSpPr>
          <p:spPr>
            <a:xfrm>
              <a:off x="0" y="-1"/>
              <a:ext cx="1457325" cy="942976"/>
            </a:xfrm>
            <a:prstGeom prst="rect">
              <a:avLst/>
            </a:prstGeom>
            <a:solidFill>
              <a:schemeClr val="accent1"/>
            </a:solidFill>
            <a:ln w="15875" cap="flat">
              <a:solidFill>
                <a:srgbClr val="728B8A"/>
              </a:solidFill>
              <a:prstDash val="solid"/>
              <a:round/>
            </a:ln>
            <a:effectLst>
              <a:reflection blurRad="0" stA="52000" stPos="0" endA="0" endPos="40000" dist="0" dir="5400000" fadeDir="5400000" sx="100000" sy="-100000" kx="0" ky="0" algn="bl" rotWithShape="0"/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64" name="Get Data"/>
            <p:cNvSpPr txBox="1"/>
            <p:nvPr/>
          </p:nvSpPr>
          <p:spPr>
            <a:xfrm>
              <a:off x="53662" y="304963"/>
              <a:ext cx="1350001" cy="3330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Get Data</a:t>
              </a:r>
            </a:p>
          </p:txBody>
        </p:sp>
      </p:grpSp>
      <p:grpSp>
        <p:nvGrpSpPr>
          <p:cNvPr id="168" name="Google Shape;120;p3"/>
          <p:cNvGrpSpPr/>
          <p:nvPr/>
        </p:nvGrpSpPr>
        <p:grpSpPr>
          <a:xfrm>
            <a:off x="4532774" y="3734932"/>
            <a:ext cx="1457326" cy="928680"/>
            <a:chOff x="0" y="0"/>
            <a:chExt cx="1457325" cy="928678"/>
          </a:xfrm>
        </p:grpSpPr>
        <p:sp>
          <p:nvSpPr>
            <p:cNvPr id="166" name="Rectangle"/>
            <p:cNvSpPr/>
            <p:nvPr/>
          </p:nvSpPr>
          <p:spPr>
            <a:xfrm>
              <a:off x="0" y="0"/>
              <a:ext cx="1457325" cy="928679"/>
            </a:xfrm>
            <a:prstGeom prst="rect">
              <a:avLst/>
            </a:prstGeom>
            <a:solidFill>
              <a:schemeClr val="accent1"/>
            </a:solidFill>
            <a:ln w="15875" cap="flat">
              <a:solidFill>
                <a:srgbClr val="728B8A"/>
              </a:solidFill>
              <a:prstDash val="solid"/>
              <a:round/>
            </a:ln>
            <a:effectLst>
              <a:reflection blurRad="0" stA="52000" stPos="0" endA="0" endPos="40000" dist="0" dir="5400000" fadeDir="5400000" sx="100000" sy="-100000" kx="0" ky="0" algn="bl" rotWithShape="0"/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67" name="Module Building"/>
            <p:cNvSpPr txBox="1"/>
            <p:nvPr/>
          </p:nvSpPr>
          <p:spPr>
            <a:xfrm>
              <a:off x="53662" y="151765"/>
              <a:ext cx="1350001" cy="6251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Module Building</a:t>
              </a:r>
            </a:p>
          </p:txBody>
        </p:sp>
      </p:grpSp>
      <p:grpSp>
        <p:nvGrpSpPr>
          <p:cNvPr id="171" name="Google Shape;121;p3"/>
          <p:cNvGrpSpPr/>
          <p:nvPr/>
        </p:nvGrpSpPr>
        <p:grpSpPr>
          <a:xfrm>
            <a:off x="1848546" y="3737324"/>
            <a:ext cx="1657346" cy="942976"/>
            <a:chOff x="0" y="0"/>
            <a:chExt cx="1657344" cy="942975"/>
          </a:xfrm>
        </p:grpSpPr>
        <p:sp>
          <p:nvSpPr>
            <p:cNvPr id="169" name="Rectangle"/>
            <p:cNvSpPr/>
            <p:nvPr/>
          </p:nvSpPr>
          <p:spPr>
            <a:xfrm>
              <a:off x="0" y="0"/>
              <a:ext cx="1657345" cy="942975"/>
            </a:xfrm>
            <a:prstGeom prst="rect">
              <a:avLst/>
            </a:prstGeom>
            <a:solidFill>
              <a:schemeClr val="accent1"/>
            </a:solidFill>
            <a:ln w="15875" cap="flat">
              <a:solidFill>
                <a:srgbClr val="728B8A"/>
              </a:solidFill>
              <a:prstDash val="solid"/>
              <a:round/>
            </a:ln>
            <a:effectLst>
              <a:reflection blurRad="0" stA="52000" stPos="0" endA="0" endPos="40000" dist="0" dir="5400000" fadeDir="5400000" sx="100000" sy="-100000" kx="0" ky="0" algn="bl" rotWithShape="0"/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70" name="Apply Regression Method"/>
            <p:cNvSpPr txBox="1"/>
            <p:nvPr/>
          </p:nvSpPr>
          <p:spPr>
            <a:xfrm>
              <a:off x="53662" y="12863"/>
              <a:ext cx="1550021" cy="9172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Apply Regression Method</a:t>
              </a:r>
            </a:p>
          </p:txBody>
        </p:sp>
      </p:grpSp>
      <p:grpSp>
        <p:nvGrpSpPr>
          <p:cNvPr id="174" name="Google Shape;122;p3"/>
          <p:cNvGrpSpPr/>
          <p:nvPr/>
        </p:nvGrpSpPr>
        <p:grpSpPr>
          <a:xfrm>
            <a:off x="1848546" y="5198602"/>
            <a:ext cx="1657346" cy="942976"/>
            <a:chOff x="0" y="0"/>
            <a:chExt cx="1657344" cy="942975"/>
          </a:xfrm>
        </p:grpSpPr>
        <p:sp>
          <p:nvSpPr>
            <p:cNvPr id="172" name="Rectangle"/>
            <p:cNvSpPr/>
            <p:nvPr/>
          </p:nvSpPr>
          <p:spPr>
            <a:xfrm>
              <a:off x="0" y="0"/>
              <a:ext cx="1657345" cy="942975"/>
            </a:xfrm>
            <a:prstGeom prst="rect">
              <a:avLst/>
            </a:prstGeom>
            <a:solidFill>
              <a:schemeClr val="accent1"/>
            </a:solidFill>
            <a:ln w="15875" cap="flat">
              <a:solidFill>
                <a:srgbClr val="728B8A"/>
              </a:solidFill>
              <a:prstDash val="solid"/>
              <a:round/>
            </a:ln>
            <a:effectLst>
              <a:reflection blurRad="0" stA="52000" stPos="0" endA="0" endPos="40000" dist="0" dir="5400000" fadeDir="5400000" sx="100000" sy="-100000" kx="0" ky="0" algn="bl" rotWithShape="0"/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73" name="Evalute and Compare Performance"/>
            <p:cNvSpPr txBox="1"/>
            <p:nvPr/>
          </p:nvSpPr>
          <p:spPr>
            <a:xfrm>
              <a:off x="53662" y="12863"/>
              <a:ext cx="1550021" cy="9172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Evalute and Compare Performance</a:t>
              </a:r>
            </a:p>
          </p:txBody>
        </p:sp>
      </p:grpSp>
      <p:sp>
        <p:nvSpPr>
          <p:cNvPr id="175" name="Google Shape;123;p3"/>
          <p:cNvSpPr/>
          <p:nvPr/>
        </p:nvSpPr>
        <p:spPr>
          <a:xfrm>
            <a:off x="3505891" y="2631815"/>
            <a:ext cx="1016235" cy="1"/>
          </a:xfrm>
          <a:prstGeom prst="line">
            <a:avLst/>
          </a:prstGeom>
          <a:ln w="12700">
            <a:solidFill>
              <a:schemeClr val="accent1"/>
            </a:solidFill>
            <a:tailEnd type="triangle"/>
          </a:ln>
          <a:effectLst>
            <a:reflection blurRad="0" stA="52000" stPos="0" endA="0" endPos="40000" dist="0" dir="5400000" fadeDir="5400000" sx="100000" sy="-100000" kx="0" ky="0" algn="bl" rotWithShape="0"/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76" name="Google Shape;124;p3"/>
          <p:cNvSpPr/>
          <p:nvPr/>
        </p:nvSpPr>
        <p:spPr>
          <a:xfrm>
            <a:off x="5979450" y="2631815"/>
            <a:ext cx="1137545" cy="1"/>
          </a:xfrm>
          <a:prstGeom prst="line">
            <a:avLst/>
          </a:prstGeom>
          <a:ln w="12700">
            <a:solidFill>
              <a:schemeClr val="accent1"/>
            </a:solidFill>
            <a:tailEnd type="triangle"/>
          </a:ln>
          <a:effectLst>
            <a:reflection blurRad="0" stA="52000" stPos="0" endA="0" endPos="40000" dist="0" dir="5400000" fadeDir="5400000" sx="100000" sy="-100000" kx="0" ky="0" algn="bl" rotWithShape="0"/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77" name="Google Shape;125;p3"/>
          <p:cNvSpPr/>
          <p:nvPr/>
        </p:nvSpPr>
        <p:spPr>
          <a:xfrm>
            <a:off x="7845656" y="3075339"/>
            <a:ext cx="1" cy="645302"/>
          </a:xfrm>
          <a:prstGeom prst="line">
            <a:avLst/>
          </a:prstGeom>
          <a:ln w="12700">
            <a:solidFill>
              <a:schemeClr val="accent1"/>
            </a:solidFill>
            <a:tailEnd type="triangle"/>
          </a:ln>
          <a:effectLst>
            <a:reflection blurRad="0" stA="52000" stPos="0" endA="0" endPos="40000" dist="0" dir="5400000" fadeDir="5400000" sx="100000" sy="-100000" kx="0" ky="0" algn="bl" rotWithShape="0"/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81" name="Google Shape;126;p3"/>
          <p:cNvSpPr/>
          <p:nvPr/>
        </p:nvSpPr>
        <p:spPr>
          <a:xfrm>
            <a:off x="5998037" y="4194162"/>
            <a:ext cx="1111020" cy="30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12700">
            <a:solidFill>
              <a:schemeClr val="accent1"/>
            </a:solidFill>
            <a:tailEnd type="triangle"/>
          </a:ln>
          <a:effectLst>
            <a:reflection blurRad="0" stA="52000" stPos="0" endA="0" endPos="40000" dist="0" dir="5400000" fadeDir="5400000" sx="100000" sy="-100000" kx="0" ky="0" algn="bl" rotWithShape="0"/>
          </a:effectLst>
        </p:spPr>
        <p:txBody>
          <a:bodyPr/>
          <a:lstStyle/>
          <a:p>
            <a:pPr/>
          </a:p>
        </p:txBody>
      </p:sp>
      <p:sp>
        <p:nvSpPr>
          <p:cNvPr id="182" name="Google Shape;127;p3"/>
          <p:cNvSpPr/>
          <p:nvPr/>
        </p:nvSpPr>
        <p:spPr>
          <a:xfrm>
            <a:off x="3513833" y="4201991"/>
            <a:ext cx="1011005" cy="37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12700">
            <a:solidFill>
              <a:schemeClr val="accent1"/>
            </a:solidFill>
            <a:tailEnd type="triangle"/>
          </a:ln>
          <a:effectLst>
            <a:reflection blurRad="0" stA="52000" stPos="0" endA="0" endPos="40000" dist="0" dir="5400000" fadeDir="5400000" sx="100000" sy="-100000" kx="0" ky="0" algn="bl" rotWithShape="0"/>
          </a:effectLst>
        </p:spPr>
        <p:txBody>
          <a:bodyPr/>
          <a:lstStyle/>
          <a:p>
            <a:pPr/>
          </a:p>
        </p:txBody>
      </p:sp>
      <p:sp>
        <p:nvSpPr>
          <p:cNvPr id="180" name="Google Shape;128;p3"/>
          <p:cNvSpPr/>
          <p:nvPr/>
        </p:nvSpPr>
        <p:spPr>
          <a:xfrm>
            <a:off x="2677218" y="4680299"/>
            <a:ext cx="1" cy="659701"/>
          </a:xfrm>
          <a:prstGeom prst="line">
            <a:avLst/>
          </a:prstGeom>
          <a:ln w="12700">
            <a:solidFill>
              <a:schemeClr val="accent1"/>
            </a:solidFill>
            <a:tailEnd type="triangle"/>
          </a:ln>
          <a:effectLst>
            <a:reflection blurRad="0" stA="52000" stPos="0" endA="0" endPos="40000" dist="0" dir="5400000" fadeDir="5400000" sx="100000" sy="-100000" kx="0" ky="0" algn="bl" rotWithShape="0"/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33;p4"/>
          <p:cNvSpPr txBox="1"/>
          <p:nvPr>
            <p:ph type="title"/>
          </p:nvPr>
        </p:nvSpPr>
        <p:spPr>
          <a:xfrm>
            <a:off x="1156993" y="2360647"/>
            <a:ext cx="9933370" cy="2735753"/>
          </a:xfrm>
          <a:prstGeom prst="rect">
            <a:avLst/>
          </a:prstGeom>
        </p:spPr>
        <p:txBody>
          <a:bodyPr/>
          <a:lstStyle/>
          <a:p>
            <a:pPr algn="ctr">
              <a:defRPr>
                <a:solidFill>
                  <a:srgbClr val="002060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Exploratory Data Analysis </a:t>
            </a:r>
            <a:br/>
            <a:r>
              <a:t>(EDA)</a:t>
            </a:r>
            <a:br/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39;p5"/>
          <p:cNvSpPr txBox="1"/>
          <p:nvPr/>
        </p:nvSpPr>
        <p:spPr>
          <a:xfrm>
            <a:off x="1017274" y="196633"/>
            <a:ext cx="5160520" cy="52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2800">
                <a:solidFill>
                  <a:srgbClr val="002060"/>
                </a:solidFill>
                <a:latin typeface="Algerian"/>
                <a:ea typeface="Algerian"/>
                <a:cs typeface="Algerian"/>
                <a:sym typeface="Algerian"/>
              </a:defRPr>
            </a:lvl1pPr>
          </a:lstStyle>
          <a:p>
            <a:pPr/>
            <a:r>
              <a:t>Dataset Description:-</a:t>
            </a:r>
          </a:p>
        </p:txBody>
      </p:sp>
      <p:sp>
        <p:nvSpPr>
          <p:cNvPr id="187" name="Google Shape;140;p5"/>
          <p:cNvSpPr txBox="1"/>
          <p:nvPr/>
        </p:nvSpPr>
        <p:spPr>
          <a:xfrm>
            <a:off x="1246790" y="719853"/>
            <a:ext cx="9038264" cy="6708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marL="342900" indent="-342900">
              <a:buClr>
                <a:srgbClr val="000000"/>
              </a:buClr>
              <a:buSzPts val="2000"/>
              <a:buFont typeface="Helvetica"/>
              <a:buChar char="❑"/>
              <a:defRPr b="1" sz="2000">
                <a:latin typeface="Calibri"/>
                <a:ea typeface="Calibri"/>
                <a:cs typeface="Calibri"/>
                <a:sym typeface="Calibri"/>
              </a:defRPr>
            </a:pPr>
            <a:r>
              <a:t>Dataset Contain :</a:t>
            </a:r>
          </a:p>
          <a:p>
            <a:pPr marL="342900" indent="-342900">
              <a:buClr>
                <a:srgbClr val="000000"/>
              </a:buClr>
              <a:buSzPts val="2000"/>
              <a:buFont typeface="Helvetica"/>
              <a:buChar char="✔"/>
              <a:defRPr sz="2000">
                <a:latin typeface="Calibri"/>
                <a:ea typeface="Calibri"/>
                <a:cs typeface="Calibri"/>
                <a:sym typeface="Calibri"/>
              </a:defRPr>
            </a:pPr>
            <a:r>
              <a:t>7385 rows</a:t>
            </a:r>
          </a:p>
          <a:p>
            <a:pPr marL="342900" indent="-342900">
              <a:buClr>
                <a:srgbClr val="000000"/>
              </a:buClr>
              <a:buSzPts val="2000"/>
              <a:buFont typeface="Helvetica"/>
              <a:buChar char="✔"/>
              <a:defRPr sz="2000">
                <a:latin typeface="Calibri"/>
                <a:ea typeface="Calibri"/>
                <a:cs typeface="Calibri"/>
                <a:sym typeface="Calibri"/>
              </a:defRPr>
            </a:pPr>
            <a:r>
              <a:t>12 columns</a:t>
            </a:r>
          </a:p>
          <a:p>
            <a:pPr>
              <a:defRPr sz="20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342900" indent="-342900">
              <a:buClr>
                <a:srgbClr val="000000"/>
              </a:buClr>
              <a:buSzPts val="2000"/>
              <a:buFont typeface="Helvetica"/>
              <a:buChar char="❑"/>
              <a:defRPr b="1" sz="2000">
                <a:latin typeface="Calibri"/>
                <a:ea typeface="Calibri"/>
                <a:cs typeface="Calibri"/>
                <a:sym typeface="Calibri"/>
              </a:defRPr>
            </a:pPr>
            <a:r>
              <a:t>Dataset contain 12 variables :</a:t>
            </a:r>
          </a:p>
          <a:p>
            <a:pPr marL="342900" indent="-342900">
              <a:buClr>
                <a:srgbClr val="000000"/>
              </a:buClr>
              <a:buSzPts val="2000"/>
              <a:buFont typeface="Helvetica"/>
              <a:buChar char="✔"/>
              <a:defRPr sz="2000">
                <a:latin typeface="Calibri"/>
                <a:ea typeface="Calibri"/>
                <a:cs typeface="Calibri"/>
                <a:sym typeface="Calibri"/>
              </a:defRPr>
            </a:pPr>
            <a:r>
              <a:t>Make                         </a:t>
            </a:r>
          </a:p>
          <a:p>
            <a:pPr marL="342900" indent="-342900">
              <a:buClr>
                <a:srgbClr val="000000"/>
              </a:buClr>
              <a:buSzPts val="2000"/>
              <a:buFont typeface="Helvetica"/>
              <a:buChar char="✔"/>
              <a:defRPr sz="2000">
                <a:latin typeface="Calibri"/>
                <a:ea typeface="Calibri"/>
                <a:cs typeface="Calibri"/>
                <a:sym typeface="Calibri"/>
              </a:defRPr>
            </a:pPr>
            <a:r>
              <a:t>Model                </a:t>
            </a:r>
          </a:p>
          <a:p>
            <a:pPr marL="342900" indent="-342900">
              <a:buClr>
                <a:srgbClr val="000000"/>
              </a:buClr>
              <a:buSzPts val="2000"/>
              <a:buFont typeface="Helvetica"/>
              <a:buChar char="✔"/>
              <a:defRPr sz="2000">
                <a:latin typeface="Calibri"/>
                <a:ea typeface="Calibri"/>
                <a:cs typeface="Calibri"/>
                <a:sym typeface="Calibri"/>
              </a:defRPr>
            </a:pPr>
            <a:r>
              <a:t>vehicle_class </a:t>
            </a:r>
          </a:p>
          <a:p>
            <a:pPr marL="342900" indent="-342900">
              <a:buClr>
                <a:srgbClr val="000000"/>
              </a:buClr>
              <a:buSzPts val="2000"/>
              <a:buFont typeface="Helvetica"/>
              <a:buChar char="✔"/>
              <a:defRPr sz="2000">
                <a:latin typeface="Calibri"/>
                <a:ea typeface="Calibri"/>
                <a:cs typeface="Calibri"/>
                <a:sym typeface="Calibri"/>
              </a:defRPr>
            </a:pPr>
            <a:r>
              <a:t>engine_size</a:t>
            </a:r>
          </a:p>
          <a:p>
            <a:pPr marL="342900" indent="-342900">
              <a:buClr>
                <a:srgbClr val="000000"/>
              </a:buClr>
              <a:buSzPts val="2000"/>
              <a:buFont typeface="Helvetica"/>
              <a:buChar char="✔"/>
              <a:defRPr sz="2000">
                <a:latin typeface="Calibri"/>
                <a:ea typeface="Calibri"/>
                <a:cs typeface="Calibri"/>
                <a:sym typeface="Calibri"/>
              </a:defRPr>
            </a:pPr>
            <a:r>
              <a:t>cylinders</a:t>
            </a:r>
          </a:p>
          <a:p>
            <a:pPr marL="342900" indent="-342900">
              <a:buClr>
                <a:srgbClr val="000000"/>
              </a:buClr>
              <a:buSzPts val="2000"/>
              <a:buFont typeface="Helvetica"/>
              <a:buChar char="✔"/>
              <a:defRPr sz="2000">
                <a:latin typeface="Calibri"/>
                <a:ea typeface="Calibri"/>
                <a:cs typeface="Calibri"/>
                <a:sym typeface="Calibri"/>
              </a:defRPr>
            </a:pPr>
            <a:r>
              <a:t>transmission </a:t>
            </a:r>
          </a:p>
          <a:p>
            <a:pPr marL="342900" indent="-342900">
              <a:buClr>
                <a:srgbClr val="000000"/>
              </a:buClr>
              <a:buSzPts val="2000"/>
              <a:buFont typeface="Helvetica"/>
              <a:buChar char="✔"/>
              <a:defRPr sz="2000">
                <a:latin typeface="Calibri"/>
                <a:ea typeface="Calibri"/>
                <a:cs typeface="Calibri"/>
                <a:sym typeface="Calibri"/>
              </a:defRPr>
            </a:pPr>
            <a:r>
              <a:t>select shift </a:t>
            </a:r>
          </a:p>
          <a:p>
            <a:pPr marL="342900" indent="-342900">
              <a:buClr>
                <a:srgbClr val="000000"/>
              </a:buClr>
              <a:buSzPts val="2000"/>
              <a:buFont typeface="Helvetica"/>
              <a:buChar char="✔"/>
              <a:defRPr sz="2000">
                <a:latin typeface="Calibri"/>
                <a:ea typeface="Calibri"/>
                <a:cs typeface="Calibri"/>
                <a:sym typeface="Calibri"/>
              </a:defRPr>
            </a:pPr>
            <a:r>
              <a:t>fuel_type</a:t>
            </a:r>
          </a:p>
          <a:p>
            <a:pPr marL="342900" indent="-342900">
              <a:buClr>
                <a:srgbClr val="000000"/>
              </a:buClr>
              <a:buSzPts val="2000"/>
              <a:buFont typeface="Helvetica"/>
              <a:buChar char="✔"/>
              <a:defRPr sz="2000">
                <a:latin typeface="Calibri"/>
                <a:ea typeface="Calibri"/>
                <a:cs typeface="Calibri"/>
                <a:sym typeface="Calibri"/>
              </a:defRPr>
            </a:pPr>
            <a:r>
              <a:t>fuel_consumption_city</a:t>
            </a:r>
          </a:p>
          <a:p>
            <a:pPr marL="342900" indent="-342900">
              <a:buClr>
                <a:srgbClr val="000000"/>
              </a:buClr>
              <a:buSzPts val="2000"/>
              <a:buFont typeface="Helvetica"/>
              <a:buChar char="✔"/>
              <a:defRPr sz="2000">
                <a:latin typeface="Calibri"/>
                <a:ea typeface="Calibri"/>
                <a:cs typeface="Calibri"/>
                <a:sym typeface="Calibri"/>
              </a:defRPr>
            </a:pPr>
            <a:r>
              <a:t>fuel_consumption_hwy</a:t>
            </a:r>
          </a:p>
          <a:p>
            <a:pPr marL="342900" indent="-342900">
              <a:buClr>
                <a:srgbClr val="000000"/>
              </a:buClr>
              <a:buSzPts val="2000"/>
              <a:buFont typeface="Helvetica"/>
              <a:buChar char="✔"/>
              <a:defRPr sz="2000">
                <a:latin typeface="Calibri"/>
                <a:ea typeface="Calibri"/>
                <a:cs typeface="Calibri"/>
                <a:sym typeface="Calibri"/>
              </a:defRPr>
            </a:pPr>
            <a:r>
              <a:t>fuel_consumption_comb(l/100km) </a:t>
            </a:r>
          </a:p>
          <a:p>
            <a:pPr marL="342900" indent="-342900">
              <a:buClr>
                <a:srgbClr val="000000"/>
              </a:buClr>
              <a:buSzPts val="2000"/>
              <a:buFont typeface="Helvetica"/>
              <a:buChar char="✔"/>
              <a:defRPr sz="2000">
                <a:latin typeface="Calibri"/>
                <a:ea typeface="Calibri"/>
                <a:cs typeface="Calibri"/>
                <a:sym typeface="Calibri"/>
              </a:defRPr>
            </a:pPr>
            <a:r>
              <a:t>fuel_consumption_comb(mpg)</a:t>
            </a:r>
          </a:p>
          <a:p>
            <a:pPr marL="342900" indent="-342900">
              <a:buClr>
                <a:srgbClr val="000000"/>
              </a:buClr>
              <a:buSzPts val="2000"/>
              <a:buFont typeface="Helvetica"/>
              <a:buChar char="✔"/>
              <a:defRPr sz="2000">
                <a:latin typeface="Calibri"/>
                <a:ea typeface="Calibri"/>
                <a:cs typeface="Calibri"/>
                <a:sym typeface="Calibri"/>
              </a:defRPr>
            </a:pPr>
            <a:r>
              <a:t>co2_emissions</a:t>
            </a:r>
          </a:p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br>
              <a:rPr sz="2000"/>
            </a:br>
            <a:endParaRPr b="1"/>
          </a:p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188" name="Google Shape;141;p5" descr="Google Shape;141;p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88845" y="1754163"/>
            <a:ext cx="4773455" cy="25472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46;p6"/>
          <p:cNvSpPr txBox="1"/>
          <p:nvPr/>
        </p:nvSpPr>
        <p:spPr>
          <a:xfrm>
            <a:off x="1617349" y="1957388"/>
            <a:ext cx="8852526" cy="3388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marL="342900" indent="-342900">
              <a:buClr>
                <a:srgbClr val="000000"/>
              </a:buClr>
              <a:buSzPts val="2000"/>
              <a:buFont typeface="Helvetica"/>
              <a:buChar char="❑"/>
              <a:defRPr b="1" sz="2000">
                <a:latin typeface="Calibri"/>
                <a:ea typeface="Calibri"/>
                <a:cs typeface="Calibri"/>
                <a:sym typeface="Calibri"/>
              </a:defRPr>
            </a:pPr>
            <a:r>
              <a:t>There is no Nan or Null Values as well as no Missing Values :</a:t>
            </a:r>
          </a:p>
          <a:p>
            <a:pPr>
              <a:defRPr b="1" sz="20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342900" indent="-342900">
              <a:buClr>
                <a:srgbClr val="000000"/>
              </a:buClr>
              <a:buSzPts val="2000"/>
              <a:buFont typeface="Helvetica"/>
              <a:buChar char="❑"/>
              <a:defRPr b="1" sz="2000">
                <a:latin typeface="Calibri"/>
                <a:ea typeface="Calibri"/>
                <a:cs typeface="Calibri"/>
                <a:sym typeface="Calibri"/>
              </a:defRPr>
            </a:pPr>
            <a:r>
              <a:t>Dataset contains 3 data types :</a:t>
            </a:r>
          </a:p>
          <a:p>
            <a:pPr>
              <a:defRPr b="1" sz="20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342900" indent="-342900">
              <a:buClr>
                <a:srgbClr val="000000"/>
              </a:buClr>
              <a:buSzPts val="2000"/>
              <a:buFont typeface="Helvetica"/>
              <a:buChar char="✔"/>
              <a:defRPr sz="2000">
                <a:latin typeface="Calibri"/>
                <a:ea typeface="Calibri"/>
                <a:cs typeface="Calibri"/>
                <a:sym typeface="Calibri"/>
              </a:defRPr>
            </a:pPr>
            <a:r>
              <a:t>Int64: Integer Variables ,</a:t>
            </a:r>
            <a:r>
              <a:rPr>
                <a:solidFill>
                  <a:srgbClr val="212121"/>
                </a:solidFill>
              </a:rPr>
              <a:t> cylinders, fuel_consumption_comb(mpg,     				  co2_emissions) </a:t>
            </a:r>
          </a:p>
          <a:p>
            <a:pPr marL="342900" indent="-342900">
              <a:buClr>
                <a:srgbClr val="000000"/>
              </a:buClr>
              <a:buSzPts val="2000"/>
              <a:buFont typeface="Helvetica"/>
              <a:buChar char="✔"/>
              <a:defRPr sz="2000">
                <a:latin typeface="Calibri"/>
                <a:ea typeface="Calibri"/>
                <a:cs typeface="Calibri"/>
                <a:sym typeface="Calibri"/>
              </a:defRPr>
            </a:pPr>
            <a:r>
              <a:t>Float64: Variables Containing Some Decimal Values, </a:t>
            </a:r>
            <a:r>
              <a:rPr>
                <a:solidFill>
                  <a:srgbClr val="212121"/>
                </a:solidFill>
              </a:rPr>
              <a:t>engine_size,        	   		fuel_consumption_city,fuel_consumption_hwy,fuel_consumption_comb(l/100	km)</a:t>
            </a:r>
          </a:p>
          <a:p>
            <a:pPr marL="342900" indent="-342900">
              <a:buClr>
                <a:srgbClr val="000000"/>
              </a:buClr>
              <a:buSzPts val="2000"/>
              <a:buFont typeface="Helvetica"/>
              <a:buChar char="✔"/>
              <a:defRPr sz="2000">
                <a:latin typeface="Calibri"/>
                <a:ea typeface="Calibri"/>
                <a:cs typeface="Calibri"/>
                <a:sym typeface="Calibri"/>
              </a:defRPr>
            </a:pPr>
            <a:r>
              <a:t>Object: make, model, </a:t>
            </a:r>
            <a:r>
              <a:rPr>
                <a:solidFill>
                  <a:srgbClr val="212121"/>
                </a:solidFill>
              </a:rPr>
              <a:t>vehicle_class</a:t>
            </a:r>
            <a:r>
              <a:t>, </a:t>
            </a:r>
            <a:r>
              <a:rPr>
                <a:solidFill>
                  <a:srgbClr val="212121"/>
                </a:solidFill>
              </a:rPr>
              <a:t>transmission</a:t>
            </a:r>
            <a:r>
              <a:t>, </a:t>
            </a:r>
            <a:r>
              <a:rPr>
                <a:solidFill>
                  <a:srgbClr val="212121"/>
                </a:solidFill>
              </a:rPr>
              <a:t>fuel_type.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51;p7"/>
          <p:cNvSpPr txBox="1"/>
          <p:nvPr/>
        </p:nvSpPr>
        <p:spPr>
          <a:xfrm>
            <a:off x="515060" y="153884"/>
            <a:ext cx="4794986" cy="52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2800">
                <a:solidFill>
                  <a:srgbClr val="002060"/>
                </a:solidFill>
                <a:latin typeface="Algerian"/>
                <a:ea typeface="Algerian"/>
                <a:cs typeface="Algerian"/>
                <a:sym typeface="Algerian"/>
              </a:defRPr>
            </a:lvl1pPr>
          </a:lstStyle>
          <a:p>
            <a:pPr/>
            <a:r>
              <a:t>Descriptive Statistics:-</a:t>
            </a:r>
          </a:p>
        </p:txBody>
      </p:sp>
      <p:pic>
        <p:nvPicPr>
          <p:cNvPr id="193" name="Google Shape;153;p7" descr="Google Shape;153;p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335" y="933702"/>
            <a:ext cx="11383965" cy="452936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6" name="Google Shape;154;p7"/>
          <p:cNvGrpSpPr/>
          <p:nvPr/>
        </p:nvGrpSpPr>
        <p:grpSpPr>
          <a:xfrm>
            <a:off x="478665" y="5620399"/>
            <a:ext cx="11383966" cy="625148"/>
            <a:chOff x="0" y="12700"/>
            <a:chExt cx="11383964" cy="625147"/>
          </a:xfrm>
        </p:grpSpPr>
        <p:sp>
          <p:nvSpPr>
            <p:cNvPr id="194" name="Rectangle"/>
            <p:cNvSpPr/>
            <p:nvPr/>
          </p:nvSpPr>
          <p:spPr>
            <a:xfrm>
              <a:off x="0" y="65312"/>
              <a:ext cx="11383965" cy="494524"/>
            </a:xfrm>
            <a:prstGeom prst="rect">
              <a:avLst/>
            </a:prstGeom>
            <a:solidFill>
              <a:srgbClr val="FFFFFF"/>
            </a:solidFill>
            <a:ln w="15875" cap="flat">
              <a:solidFill>
                <a:srgbClr val="F2F2F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5" name="Conclusion: We can see here, Minimum CO2 Emission Is 96.00, Maximum CO2 Emission is 522.0 With Average CO2 Emission of 250.58"/>
            <p:cNvSpPr txBox="1"/>
            <p:nvPr/>
          </p:nvSpPr>
          <p:spPr>
            <a:xfrm>
              <a:off x="53662" y="12700"/>
              <a:ext cx="11276640" cy="6251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marL="180473" indent="-180473">
                <a:buSzPct val="100000"/>
                <a:buChar char="•"/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Conclusion: We can see here, Minimum CO2 Emission Is 96.00, Maximum CO2 Emission is 522.0 With Average CO2 Emission of 250.58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59;p8"/>
          <p:cNvSpPr txBox="1"/>
          <p:nvPr>
            <p:ph type="title"/>
          </p:nvPr>
        </p:nvSpPr>
        <p:spPr>
          <a:xfrm>
            <a:off x="1066800" y="189603"/>
            <a:ext cx="10058400" cy="1450757"/>
          </a:xfrm>
          <a:prstGeom prst="rect">
            <a:avLst/>
          </a:prstGeom>
        </p:spPr>
        <p:txBody>
          <a:bodyPr/>
          <a:lstStyle/>
          <a:p>
            <a:pPr defTabSz="786384">
              <a:defRPr sz="3698">
                <a:solidFill>
                  <a:srgbClr val="877416"/>
                </a:solidFill>
                <a:latin typeface="Algerian"/>
                <a:ea typeface="Algerian"/>
                <a:cs typeface="Algerian"/>
                <a:sym typeface="Algerian"/>
              </a:defRPr>
            </a:pPr>
            <a:r>
              <a:t>Visualization</a:t>
            </a:r>
            <a:br/>
            <a:br/>
            <a:r>
              <a:rPr sz="2408">
                <a:solidFill>
                  <a:srgbClr val="595959"/>
                </a:solidFill>
              </a:rPr>
              <a:t>Histogram :-</a:t>
            </a:r>
          </a:p>
        </p:txBody>
      </p:sp>
      <p:pic>
        <p:nvPicPr>
          <p:cNvPr id="199" name="Google Shape;160;p8" descr="Google Shape;160;p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50191" y="1752338"/>
            <a:ext cx="7922724" cy="40227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165;p9"/>
          <p:cNvSpPr txBox="1"/>
          <p:nvPr>
            <p:ph type="title"/>
          </p:nvPr>
        </p:nvSpPr>
        <p:spPr>
          <a:xfrm>
            <a:off x="472440" y="193296"/>
            <a:ext cx="10683241" cy="1450758"/>
          </a:xfrm>
          <a:prstGeom prst="rect">
            <a:avLst/>
          </a:prstGeom>
        </p:spPr>
        <p:txBody>
          <a:bodyPr/>
          <a:lstStyle/>
          <a:p>
            <a:pPr>
              <a:defRPr sz="2800">
                <a:latin typeface="Algerian"/>
                <a:ea typeface="Algerian"/>
                <a:cs typeface="Algerian"/>
                <a:sym typeface="Algerian"/>
              </a:defRPr>
            </a:pPr>
            <a:r>
              <a:t>FREQUENCY DISTRIBUTION</a:t>
            </a:r>
            <a:br/>
            <a:br/>
          </a:p>
        </p:txBody>
      </p:sp>
      <p:pic>
        <p:nvPicPr>
          <p:cNvPr id="202" name="Google Shape;166;p9" descr="Google Shape;166;p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147" y="1274568"/>
            <a:ext cx="5978360" cy="170341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92100" dist="139700" dir="2700000">
              <a:srgbClr val="333333">
                <a:alpha val="64313"/>
              </a:srgbClr>
            </a:outerShdw>
          </a:effectLst>
        </p:spPr>
      </p:pic>
      <p:pic>
        <p:nvPicPr>
          <p:cNvPr id="203" name="Google Shape;167;p9" descr="Google Shape;167;p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37019" y="1367873"/>
            <a:ext cx="5082540" cy="1692979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92100" dist="139700" dir="2700000">
              <a:srgbClr val="333333">
                <a:alpha val="64313"/>
              </a:srgbClr>
            </a:outerShdw>
          </a:effectLst>
        </p:spPr>
      </p:pic>
      <p:pic>
        <p:nvPicPr>
          <p:cNvPr id="204" name="Google Shape;168;p9" descr="Google Shape;168;p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8354" y="3676263"/>
            <a:ext cx="5901947" cy="235131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92100" dist="139700" dir="2700000">
              <a:srgbClr val="333333">
                <a:alpha val="64313"/>
              </a:srgbClr>
            </a:outerShdw>
          </a:effectLst>
        </p:spPr>
      </p:pic>
      <p:pic>
        <p:nvPicPr>
          <p:cNvPr id="205" name="Google Shape;169;p9" descr="Google Shape;169;p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637019" y="3722920"/>
            <a:ext cx="5082540" cy="1623527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92100" dist="139700" dir="2700000">
              <a:srgbClr val="333333">
                <a:alpha val="64313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E1E1DB"/>
      </a:lt1>
      <a:dk2>
        <a:srgbClr val="A7A7A7"/>
      </a:dk2>
      <a:lt2>
        <a:srgbClr val="535353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FF00FF"/>
      </a:folHlink>
    </a:clrScheme>
    <a:fontScheme name="Retrospec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FF00FF"/>
      </a:folHlink>
    </a:clrScheme>
    <a:fontScheme name="Retrospec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