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7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9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6" name="Isosceles Triangle 2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0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01" name="Isosceles Triangle 18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0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 defTabSz="457200">
              <a:lnSpc>
                <a:spcPct val="100000"/>
              </a:lnSpc>
              <a:defRPr sz="5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algn="r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algn="r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algn="r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algn="r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11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2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2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23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>
            <a:lvl1pPr marL="3429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78668" indent="-321468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08314" indent="-293914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13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43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15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5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5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5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5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5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6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6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63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4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>
            <a:lvl1pPr marL="3429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78668" indent="-321468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08314" indent="-293914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17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7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7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7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7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7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8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8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83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193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96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97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98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9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00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01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02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204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21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230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3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4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5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6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8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9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241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2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>
            <a:lvl1pPr marL="3429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78668" indent="-321468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08314" indent="-293914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indent="-342900" defTabSz="457200">
              <a:lnSpc>
                <a:spcPct val="100000"/>
              </a:lnSpc>
              <a:buClr>
                <a:srgbClr val="90C226"/>
              </a:buClr>
              <a:buSzPct val="80000"/>
              <a:buFontTx/>
              <a:buChar char=""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251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4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5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6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7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8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9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0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262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2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3" name="Picture Placeholder 2"/>
          <p:cNvSpPr/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4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27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283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29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0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0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30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Text Placeholder 2"/>
          <p:cNvSpPr/>
          <p:nvPr>
            <p:ph type="body" sz="quarter" idx="21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06" name="TextBox 19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07" name="TextBox 21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315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18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19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0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1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2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3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4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326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335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38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39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0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1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2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3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4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346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49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0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7"/>
          <p:cNvGrpSpPr/>
          <p:nvPr/>
        </p:nvGrpSpPr>
        <p:grpSpPr>
          <a:xfrm>
            <a:off x="0" y="-8468"/>
            <a:ext cx="12192001" cy="6866469"/>
            <a:chOff x="0" y="0"/>
            <a:chExt cx="12192000" cy="6866467"/>
          </a:xfrm>
        </p:grpSpPr>
        <p:sp>
          <p:nvSpPr>
            <p:cNvPr id="358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1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2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3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4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5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6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7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369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0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72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newyork.us/Transportation/2018-Yellow-Taxi-Trip-Data/t29m-gskq" TargetMode="External"/><Relationship Id="rId3" Type="http://schemas.openxmlformats.org/officeDocument/2006/relationships/hyperlink" Target="http://www.nyc.gov/html/tlc/html/about/trip_record_data.s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1"/>
          <p:cNvSpPr txBox="1"/>
          <p:nvPr>
            <p:ph type="title"/>
          </p:nvPr>
        </p:nvSpPr>
        <p:spPr>
          <a:xfrm>
            <a:off x="-286327" y="2385988"/>
            <a:ext cx="11286836" cy="1791856"/>
          </a:xfrm>
          <a:prstGeom prst="rect">
            <a:avLst/>
          </a:prstGeom>
        </p:spPr>
        <p:txBody>
          <a:bodyPr/>
          <a:lstStyle/>
          <a:p>
            <a:pPr algn="ctr">
              <a:defRPr sz="4800"/>
            </a:pPr>
            <a:r>
              <a:t>Navigating New York: </a:t>
            </a:r>
            <a:br/>
            <a:r>
              <a:t>A Deep Dive into Taxi Journeys</a:t>
            </a:r>
          </a:p>
        </p:txBody>
      </p:sp>
      <p:sp>
        <p:nvSpPr>
          <p:cNvPr id="382" name="slide1"/>
          <p:cNvSpPr txBox="1"/>
          <p:nvPr>
            <p:ph type="body" sz="quarter" idx="1"/>
          </p:nvPr>
        </p:nvSpPr>
        <p:spPr>
          <a:xfrm>
            <a:off x="1682558" y="5149960"/>
            <a:ext cx="7766937" cy="1096900"/>
          </a:xfrm>
          <a:prstGeom prst="rect">
            <a:avLst/>
          </a:prstGeom>
        </p:spPr>
        <p:txBody>
          <a:bodyPr/>
          <a:lstStyle/>
          <a:p>
            <a:pPr/>
            <a:r>
              <a:t>Chandrakanth Naidu Gonuguntla</a:t>
            </a:r>
          </a:p>
        </p:txBody>
      </p:sp>
      <p:sp>
        <p:nvSpPr>
          <p:cNvPr id="383" name="TextBox 3"/>
          <p:cNvSpPr txBox="1"/>
          <p:nvPr/>
        </p:nvSpPr>
        <p:spPr>
          <a:xfrm>
            <a:off x="2234738" y="2093599"/>
            <a:ext cx="576441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C0E47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PROJECT: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ontent Placeholder 2"/>
          <p:cNvSpPr txBox="1"/>
          <p:nvPr>
            <p:ph type="body" idx="1"/>
          </p:nvPr>
        </p:nvSpPr>
        <p:spPr>
          <a:xfrm>
            <a:off x="0" y="-1"/>
            <a:ext cx="12192000" cy="6176965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This data contains 20,000 rows and 17 columns. </a:t>
            </a: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The data include fields capturing pick-up and drop-off dates/times, pick-up and drop-off locations, trip distances and driver-reported passenger counts. </a:t>
            </a: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The data is collected and provided to the NYC Taxi and Limousine Commission (TLC) by technology providers authorized under the Taxicab &amp; Livery Passenger Enhancement Programs (TPEP/LPEP). </a:t>
            </a: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This is real time data and I collected this from below link.</a:t>
            </a: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This data depicts details about taxi activities during the month of May in 2013 within New York City.</a:t>
            </a:r>
          </a:p>
          <a:p>
            <a:pPr marL="0" indent="0" defTabSz="859536">
              <a:lnSpc>
                <a:spcPct val="81000"/>
              </a:lnSpc>
              <a:spcBef>
                <a:spcPts val="900"/>
              </a:spcBef>
              <a:buSzTx/>
              <a:buNone/>
              <a:defRPr sz="2632"/>
            </a:pPr>
          </a:p>
          <a:p>
            <a:pPr marL="0" indent="0" defTabSz="859536">
              <a:lnSpc>
                <a:spcPct val="81000"/>
              </a:lnSpc>
              <a:spcBef>
                <a:spcPts val="900"/>
              </a:spcBef>
              <a:buSzTx/>
              <a:buNone/>
              <a:defRPr sz="2632"/>
            </a:pPr>
          </a:p>
          <a:p>
            <a:pPr marL="0" indent="0" defTabSz="859536">
              <a:lnSpc>
                <a:spcPct val="81000"/>
              </a:lnSpc>
              <a:spcBef>
                <a:spcPts val="900"/>
              </a:spcBef>
              <a:buSzTx/>
              <a:buNone/>
              <a:defRPr sz="2632"/>
            </a:pPr>
          </a:p>
          <a:p>
            <a:pPr marL="0" indent="0" defTabSz="859536">
              <a:lnSpc>
                <a:spcPct val="81000"/>
              </a:lnSpc>
              <a:spcBef>
                <a:spcPts val="900"/>
              </a:spcBef>
              <a:buSzTx/>
              <a:buNone/>
              <a:defRPr sz="2632"/>
            </a:pP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1128" u="sng"/>
            </a:pPr>
            <a:r>
              <a:t>Data</a:t>
            </a:r>
            <a:r>
              <a:rPr u="none"/>
              <a:t>: 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data.cityofnewyork.us/Transportation/2018-Yellow-Taxi-Trip-Data/t29m-gskq</a:t>
            </a: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1128"/>
            </a:pPr>
            <a:r>
              <a:t>For more information please refer to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http://www.nyc.gov/html/tlc/html/about/trip_record_data.shtml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"/>
          <p:cNvSpPr txBox="1"/>
          <p:nvPr>
            <p:ph type="title"/>
          </p:nvPr>
        </p:nvSpPr>
        <p:spPr>
          <a:xfrm>
            <a:off x="237835" y="97271"/>
            <a:ext cx="3835401" cy="623168"/>
          </a:xfrm>
          <a:prstGeom prst="rect">
            <a:avLst/>
          </a:prstGeom>
        </p:spPr>
        <p:txBody>
          <a:bodyPr/>
          <a:lstStyle>
            <a:lvl1pPr>
              <a:defRPr sz="3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Sample data</a:t>
            </a:r>
          </a:p>
        </p:txBody>
      </p:sp>
      <p:pic>
        <p:nvPicPr>
          <p:cNvPr id="38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720439"/>
            <a:ext cx="12192001" cy="6059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120" y="0"/>
            <a:ext cx="1226012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661" y="1825625"/>
            <a:ext cx="8702677" cy="4351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