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Helvetica"/>
      </a:defRPr>
    </a:lvl1pPr>
    <a:lvl2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Helvetica"/>
      </a:defRPr>
    </a:lvl2pPr>
    <a:lvl3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Helvetica"/>
      </a:defRPr>
    </a:lvl3pPr>
    <a:lvl4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Helvetica"/>
      </a:defRPr>
    </a:lvl4pPr>
    <a:lvl5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Helvetica"/>
      </a:defRPr>
    </a:lvl5pPr>
    <a:lvl6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Helvetica"/>
      </a:defRPr>
    </a:lvl6pPr>
    <a:lvl7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Helvetica"/>
      </a:defRPr>
    </a:lvl7pPr>
    <a:lvl8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Helvetica"/>
      </a:defRPr>
    </a:lvl8pPr>
    <a:lvl9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Helvetica"/>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DD4EA"/>
          </a:solidFill>
        </a:fill>
      </a:tcStyle>
    </a:wholeTbl>
    <a:band2H>
      <a:tcTxStyle b="def" i="def"/>
      <a:tcStyle>
        <a:tcBdr/>
        <a:fill>
          <a:solidFill>
            <a:srgbClr val="E8EBF5"/>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0E0"/>
          </a:solidFill>
        </a:fill>
      </a:tcStyle>
    </a:wholeTbl>
    <a:band2H>
      <a:tcTxStyle b="def" i="def"/>
      <a:tcStyle>
        <a:tcBdr/>
        <a:fill>
          <a:solidFill>
            <a:srgbClr val="F0F0F0"/>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b="def" i="def"/>
      <a:tcStyle>
        <a:tcBdr/>
        <a:fill>
          <a:solidFill>
            <a:srgbClr val="EBF1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91" name="Shape 91"/>
          <p:cNvSpPr/>
          <p:nvPr>
            <p:ph type="sldImg"/>
          </p:nvPr>
        </p:nvSpPr>
        <p:spPr>
          <a:xfrm>
            <a:off x="1143000" y="685800"/>
            <a:ext cx="4572000" cy="3429000"/>
          </a:xfrm>
          <a:prstGeom prst="rect">
            <a:avLst/>
          </a:prstGeom>
        </p:spPr>
        <p:txBody>
          <a:bodyPr/>
          <a:lstStyle/>
          <a:p>
            <a:pPr/>
          </a:p>
        </p:txBody>
      </p:sp>
      <p:sp>
        <p:nvSpPr>
          <p:cNvPr id="92" name="Shape 92"/>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200">
        <a:latin typeface="+mn-lt"/>
        <a:ea typeface="+mn-ea"/>
        <a:cs typeface="+mn-cs"/>
        <a:sym typeface="Calibri"/>
      </a:defRPr>
    </a:lvl1pPr>
    <a:lvl2pPr indent="228600" latinLnBrk="0">
      <a:defRPr sz="1200">
        <a:latin typeface="+mn-lt"/>
        <a:ea typeface="+mn-ea"/>
        <a:cs typeface="+mn-cs"/>
        <a:sym typeface="Calibri"/>
      </a:defRPr>
    </a:lvl2pPr>
    <a:lvl3pPr indent="457200" latinLnBrk="0">
      <a:defRPr sz="1200">
        <a:latin typeface="+mn-lt"/>
        <a:ea typeface="+mn-ea"/>
        <a:cs typeface="+mn-cs"/>
        <a:sym typeface="Calibri"/>
      </a:defRPr>
    </a:lvl3pPr>
    <a:lvl4pPr indent="685800" latinLnBrk="0">
      <a:defRPr sz="1200">
        <a:latin typeface="+mn-lt"/>
        <a:ea typeface="+mn-ea"/>
        <a:cs typeface="+mn-cs"/>
        <a:sym typeface="Calibri"/>
      </a:defRPr>
    </a:lvl4pPr>
    <a:lvl5pPr indent="914400" latinLnBrk="0">
      <a:defRPr sz="1200">
        <a:latin typeface="+mn-lt"/>
        <a:ea typeface="+mn-ea"/>
        <a:cs typeface="+mn-cs"/>
        <a:sym typeface="Calibri"/>
      </a:defRPr>
    </a:lvl5pPr>
    <a:lvl6pPr indent="1143000" latinLnBrk="0">
      <a:defRPr sz="1200">
        <a:latin typeface="+mn-lt"/>
        <a:ea typeface="+mn-ea"/>
        <a:cs typeface="+mn-cs"/>
        <a:sym typeface="Calibri"/>
      </a:defRPr>
    </a:lvl6pPr>
    <a:lvl7pPr indent="1371600" latinLnBrk="0">
      <a:defRPr sz="1200">
        <a:latin typeface="+mn-lt"/>
        <a:ea typeface="+mn-ea"/>
        <a:cs typeface="+mn-cs"/>
        <a:sym typeface="Calibri"/>
      </a:defRPr>
    </a:lvl7pPr>
    <a:lvl8pPr indent="1600200" latinLnBrk="0">
      <a:defRPr sz="1200">
        <a:latin typeface="+mn-lt"/>
        <a:ea typeface="+mn-ea"/>
        <a:cs typeface="+mn-cs"/>
        <a:sym typeface="Calibri"/>
      </a:defRPr>
    </a:lvl8pPr>
    <a:lvl9pPr indent="1828800" latinLnBrk="0">
      <a:defRPr sz="1200">
        <a:latin typeface="+mn-lt"/>
        <a:ea typeface="+mn-ea"/>
        <a:cs typeface="+mn-cs"/>
        <a:sym typeface="Calibri"/>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Slide">
    <p:spTree>
      <p:nvGrpSpPr>
        <p:cNvPr id="1" name=""/>
        <p:cNvGrpSpPr/>
        <p:nvPr/>
      </p:nvGrpSpPr>
      <p:grpSpPr>
        <a:xfrm>
          <a:off x="0" y="0"/>
          <a:ext cx="0" cy="0"/>
          <a:chOff x="0" y="0"/>
          <a:chExt cx="0" cy="0"/>
        </a:xfrm>
      </p:grpSpPr>
      <p:sp>
        <p:nvSpPr>
          <p:cNvPr id="11" name="Title Text"/>
          <p:cNvSpPr txBox="1"/>
          <p:nvPr>
            <p:ph type="title"/>
          </p:nvPr>
        </p:nvSpPr>
        <p:spPr>
          <a:xfrm>
            <a:off x="1524000" y="1122362"/>
            <a:ext cx="9144000" cy="2387601"/>
          </a:xfrm>
          <a:prstGeom prst="rect">
            <a:avLst/>
          </a:prstGeom>
        </p:spPr>
        <p:txBody>
          <a:bodyPr anchor="b"/>
          <a:lstStyle>
            <a:lvl1pPr algn="ctr">
              <a:defRPr sz="6000"/>
            </a:lvl1pPr>
          </a:lstStyle>
          <a:p>
            <a:pPr/>
            <a:r>
              <a:t>Title Text</a:t>
            </a:r>
          </a:p>
        </p:txBody>
      </p:sp>
      <p:sp>
        <p:nvSpPr>
          <p:cNvPr id="12" name="Body Level One…"/>
          <p:cNvSpPr txBox="1"/>
          <p:nvPr>
            <p:ph type="body" sz="quarter" idx="1"/>
          </p:nvPr>
        </p:nvSpPr>
        <p:spPr>
          <a:xfrm>
            <a:off x="1524000" y="3602037"/>
            <a:ext cx="9144000" cy="1655766"/>
          </a:xfrm>
          <a:prstGeom prst="rect">
            <a:avLst/>
          </a:prstGeom>
        </p:spPr>
        <p:txBody>
          <a:bodyPr/>
          <a:lstStyle>
            <a:lvl1pPr marL="0" indent="0" algn="ctr">
              <a:buSzTx/>
              <a:buFontTx/>
              <a:buNone/>
              <a:defRPr sz="2400"/>
            </a:lvl1pPr>
            <a:lvl2pPr marL="0" indent="0" algn="ctr">
              <a:buSzTx/>
              <a:buFontTx/>
              <a:buNone/>
              <a:defRPr sz="2400"/>
            </a:lvl2pPr>
            <a:lvl3pPr marL="0" indent="0" algn="ctr">
              <a:buSzTx/>
              <a:buFontTx/>
              <a:buNone/>
              <a:defRPr sz="2400"/>
            </a:lvl3pPr>
            <a:lvl4pPr marL="0" indent="0" algn="ctr">
              <a:buSzTx/>
              <a:buFontTx/>
              <a:buNone/>
              <a:defRPr sz="2400"/>
            </a:lvl4pPr>
            <a:lvl5pPr marL="0" indent="0" algn="ctr">
              <a:buSzTx/>
              <a:buFontTx/>
              <a:buNone/>
              <a:defRPr sz="2400"/>
            </a:lvl5pPr>
          </a:lstStyle>
          <a:p>
            <a:pPr/>
            <a:r>
              <a:t>Body Level One</a:t>
            </a:r>
          </a:p>
          <a:p>
            <a:pPr lvl="1"/>
            <a:r>
              <a:t>Body Level Two</a:t>
            </a:r>
          </a:p>
          <a:p>
            <a:pPr lvl="2"/>
            <a:r>
              <a:t>Body Level Three</a:t>
            </a:r>
          </a:p>
          <a:p>
            <a:pPr lvl="3"/>
            <a:r>
              <a:t>Body Level Four</a:t>
            </a:r>
          </a:p>
          <a:p>
            <a:pPr lvl="4"/>
            <a:r>
              <a:t>Body Level Five</a:t>
            </a:r>
          </a:p>
        </p:txBody>
      </p:sp>
      <p:sp>
        <p:nvSpPr>
          <p:cNvPr id="1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nd Content">
    <p:spTree>
      <p:nvGrpSpPr>
        <p:cNvPr id="1" name=""/>
        <p:cNvGrpSpPr/>
        <p:nvPr/>
      </p:nvGrpSpPr>
      <p:grpSpPr>
        <a:xfrm>
          <a:off x="0" y="0"/>
          <a:ext cx="0" cy="0"/>
          <a:chOff x="0" y="0"/>
          <a:chExt cx="0" cy="0"/>
        </a:xfrm>
      </p:grpSpPr>
      <p:sp>
        <p:nvSpPr>
          <p:cNvPr id="20" name="Title Text"/>
          <p:cNvSpPr txBox="1"/>
          <p:nvPr>
            <p:ph type="title"/>
          </p:nvPr>
        </p:nvSpPr>
        <p:spPr>
          <a:prstGeom prst="rect">
            <a:avLst/>
          </a:prstGeom>
        </p:spPr>
        <p:txBody>
          <a:bodyPr/>
          <a:lstStyle/>
          <a:p>
            <a:pPr/>
            <a:r>
              <a:t>Title Text</a:t>
            </a:r>
          </a:p>
        </p:txBody>
      </p:sp>
      <p:sp>
        <p:nvSpPr>
          <p:cNvPr id="21"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2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Header">
    <p:spTree>
      <p:nvGrpSpPr>
        <p:cNvPr id="1" name=""/>
        <p:cNvGrpSpPr/>
        <p:nvPr/>
      </p:nvGrpSpPr>
      <p:grpSpPr>
        <a:xfrm>
          <a:off x="0" y="0"/>
          <a:ext cx="0" cy="0"/>
          <a:chOff x="0" y="0"/>
          <a:chExt cx="0" cy="0"/>
        </a:xfrm>
      </p:grpSpPr>
      <p:sp>
        <p:nvSpPr>
          <p:cNvPr id="29" name="Title Text"/>
          <p:cNvSpPr txBox="1"/>
          <p:nvPr>
            <p:ph type="title"/>
          </p:nvPr>
        </p:nvSpPr>
        <p:spPr>
          <a:xfrm>
            <a:off x="831850" y="1709738"/>
            <a:ext cx="10515600" cy="2852737"/>
          </a:xfrm>
          <a:prstGeom prst="rect">
            <a:avLst/>
          </a:prstGeom>
        </p:spPr>
        <p:txBody>
          <a:bodyPr anchor="b"/>
          <a:lstStyle>
            <a:lvl1pPr>
              <a:defRPr sz="6000"/>
            </a:lvl1pPr>
          </a:lstStyle>
          <a:p>
            <a:pPr/>
            <a:r>
              <a:t>Title Text</a:t>
            </a:r>
          </a:p>
        </p:txBody>
      </p:sp>
      <p:sp>
        <p:nvSpPr>
          <p:cNvPr id="30" name="Body Level One…"/>
          <p:cNvSpPr txBox="1"/>
          <p:nvPr>
            <p:ph type="body" sz="quarter" idx="1"/>
          </p:nvPr>
        </p:nvSpPr>
        <p:spPr>
          <a:xfrm>
            <a:off x="831850" y="4589462"/>
            <a:ext cx="10515600" cy="1500191"/>
          </a:xfrm>
          <a:prstGeom prst="rect">
            <a:avLst/>
          </a:prstGeom>
        </p:spPr>
        <p:txBody>
          <a:bodyPr/>
          <a:lstStyle>
            <a:lvl1pPr marL="0" indent="0">
              <a:buSzTx/>
              <a:buFontTx/>
              <a:buNone/>
              <a:defRPr sz="2400">
                <a:solidFill>
                  <a:srgbClr val="888888"/>
                </a:solidFill>
              </a:defRPr>
            </a:lvl1pPr>
            <a:lvl2pPr marL="0" indent="0">
              <a:buSzTx/>
              <a:buFontTx/>
              <a:buNone/>
              <a:defRPr sz="2400">
                <a:solidFill>
                  <a:srgbClr val="888888"/>
                </a:solidFill>
              </a:defRPr>
            </a:lvl2pPr>
            <a:lvl3pPr marL="0" indent="0">
              <a:buSzTx/>
              <a:buFontTx/>
              <a:buNone/>
              <a:defRPr sz="2400">
                <a:solidFill>
                  <a:srgbClr val="888888"/>
                </a:solidFill>
              </a:defRPr>
            </a:lvl3pPr>
            <a:lvl4pPr marL="0" indent="0">
              <a:buSzTx/>
              <a:buFontTx/>
              <a:buNone/>
              <a:defRPr sz="2400">
                <a:solidFill>
                  <a:srgbClr val="888888"/>
                </a:solidFill>
              </a:defRPr>
            </a:lvl4pPr>
            <a:lvl5pPr marL="0" indent="0">
              <a:buSzTx/>
              <a:buFontTx/>
              <a:buNone/>
              <a:defRPr sz="2400">
                <a:solidFill>
                  <a:srgbClr val="888888"/>
                </a:solidFill>
              </a:defRPr>
            </a:lvl5pPr>
          </a:lstStyle>
          <a:p>
            <a:pPr/>
            <a:r>
              <a:t>Body Level One</a:t>
            </a:r>
          </a:p>
          <a:p>
            <a:pPr lvl="1"/>
            <a:r>
              <a:t>Body Level Two</a:t>
            </a:r>
          </a:p>
          <a:p>
            <a:pPr lvl="2"/>
            <a:r>
              <a:t>Body Level Three</a:t>
            </a:r>
          </a:p>
          <a:p>
            <a:pPr lvl="3"/>
            <a:r>
              <a:t>Body Level Four</a:t>
            </a:r>
          </a:p>
          <a:p>
            <a:pPr lvl="4"/>
            <a:r>
              <a:t>Body Level Five</a:t>
            </a:r>
          </a:p>
        </p:txBody>
      </p:sp>
      <p:sp>
        <p:nvSpPr>
          <p:cNvPr id="3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wo Content">
    <p:spTree>
      <p:nvGrpSpPr>
        <p:cNvPr id="1" name=""/>
        <p:cNvGrpSpPr/>
        <p:nvPr/>
      </p:nvGrpSpPr>
      <p:grpSpPr>
        <a:xfrm>
          <a:off x="0" y="0"/>
          <a:ext cx="0" cy="0"/>
          <a:chOff x="0" y="0"/>
          <a:chExt cx="0" cy="0"/>
        </a:xfrm>
      </p:grpSpPr>
      <p:sp>
        <p:nvSpPr>
          <p:cNvPr id="38" name="Title Text"/>
          <p:cNvSpPr txBox="1"/>
          <p:nvPr>
            <p:ph type="title"/>
          </p:nvPr>
        </p:nvSpPr>
        <p:spPr>
          <a:prstGeom prst="rect">
            <a:avLst/>
          </a:prstGeom>
        </p:spPr>
        <p:txBody>
          <a:bodyPr/>
          <a:lstStyle/>
          <a:p>
            <a:pPr/>
            <a:r>
              <a:t>Title Text</a:t>
            </a:r>
          </a:p>
        </p:txBody>
      </p:sp>
      <p:sp>
        <p:nvSpPr>
          <p:cNvPr id="39" name="Body Level One…"/>
          <p:cNvSpPr txBox="1"/>
          <p:nvPr>
            <p:ph type="body" sz="half" idx="1"/>
          </p:nvPr>
        </p:nvSpPr>
        <p:spPr>
          <a:xfrm>
            <a:off x="838200" y="1825625"/>
            <a:ext cx="5181600" cy="4351338"/>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4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mparison">
    <p:spTree>
      <p:nvGrpSpPr>
        <p:cNvPr id="1" name=""/>
        <p:cNvGrpSpPr/>
        <p:nvPr/>
      </p:nvGrpSpPr>
      <p:grpSpPr>
        <a:xfrm>
          <a:off x="0" y="0"/>
          <a:ext cx="0" cy="0"/>
          <a:chOff x="0" y="0"/>
          <a:chExt cx="0" cy="0"/>
        </a:xfrm>
      </p:grpSpPr>
      <p:sp>
        <p:nvSpPr>
          <p:cNvPr id="47" name="Title Text"/>
          <p:cNvSpPr txBox="1"/>
          <p:nvPr>
            <p:ph type="title"/>
          </p:nvPr>
        </p:nvSpPr>
        <p:spPr>
          <a:xfrm>
            <a:off x="839787" y="365125"/>
            <a:ext cx="10515601" cy="1325563"/>
          </a:xfrm>
          <a:prstGeom prst="rect">
            <a:avLst/>
          </a:prstGeom>
        </p:spPr>
        <p:txBody>
          <a:bodyPr/>
          <a:lstStyle/>
          <a:p>
            <a:pPr/>
            <a:r>
              <a:t>Title Text</a:t>
            </a:r>
          </a:p>
        </p:txBody>
      </p:sp>
      <p:sp>
        <p:nvSpPr>
          <p:cNvPr id="48" name="Body Level One…"/>
          <p:cNvSpPr txBox="1"/>
          <p:nvPr>
            <p:ph type="body" sz="quarter" idx="1"/>
          </p:nvPr>
        </p:nvSpPr>
        <p:spPr>
          <a:xfrm>
            <a:off x="839787" y="1681163"/>
            <a:ext cx="5157790" cy="823916"/>
          </a:xfrm>
          <a:prstGeom prst="rect">
            <a:avLst/>
          </a:prstGeom>
        </p:spPr>
        <p:txBody>
          <a:bodyPr anchor="b"/>
          <a:lstStyle>
            <a:lvl1pPr marL="0" indent="0">
              <a:buSzTx/>
              <a:buFontTx/>
              <a:buNone/>
              <a:defRPr b="1" sz="2400"/>
            </a:lvl1pPr>
            <a:lvl2pPr marL="0" indent="0">
              <a:buSzTx/>
              <a:buFontTx/>
              <a:buNone/>
              <a:defRPr b="1" sz="2400"/>
            </a:lvl2pPr>
            <a:lvl3pPr marL="0" indent="0">
              <a:buSzTx/>
              <a:buFontTx/>
              <a:buNone/>
              <a:defRPr b="1" sz="2400"/>
            </a:lvl3pPr>
            <a:lvl4pPr marL="0" indent="0">
              <a:buSzTx/>
              <a:buFontTx/>
              <a:buNone/>
              <a:defRPr b="1" sz="2400"/>
            </a:lvl4pPr>
            <a:lvl5pPr marL="0" indent="0">
              <a:buSzTx/>
              <a:buFontTx/>
              <a:buNone/>
              <a:defRPr b="1" sz="2400"/>
            </a:lvl5pPr>
          </a:lstStyle>
          <a:p>
            <a:pPr/>
            <a:r>
              <a:t>Body Level One</a:t>
            </a:r>
          </a:p>
          <a:p>
            <a:pPr lvl="1"/>
            <a:r>
              <a:t>Body Level Two</a:t>
            </a:r>
          </a:p>
          <a:p>
            <a:pPr lvl="2"/>
            <a:r>
              <a:t>Body Level Three</a:t>
            </a:r>
          </a:p>
          <a:p>
            <a:pPr lvl="3"/>
            <a:r>
              <a:t>Body Level Four</a:t>
            </a:r>
          </a:p>
          <a:p>
            <a:pPr lvl="4"/>
            <a:r>
              <a:t>Body Level Five</a:t>
            </a:r>
          </a:p>
        </p:txBody>
      </p:sp>
      <p:sp>
        <p:nvSpPr>
          <p:cNvPr id="49" name="Text Placeholder 4"/>
          <p:cNvSpPr/>
          <p:nvPr>
            <p:ph type="body" sz="quarter" idx="21"/>
          </p:nvPr>
        </p:nvSpPr>
        <p:spPr>
          <a:xfrm>
            <a:off x="6172200" y="1681163"/>
            <a:ext cx="5183188" cy="823914"/>
          </a:xfrm>
          <a:prstGeom prst="rect">
            <a:avLst/>
          </a:prstGeom>
        </p:spPr>
        <p:txBody>
          <a:bodyPr anchor="b"/>
          <a:lstStyle/>
          <a:p>
            <a:pPr/>
          </a:p>
        </p:txBody>
      </p:sp>
      <p:sp>
        <p:nvSpPr>
          <p:cNvPr id="5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57" name="Title Text"/>
          <p:cNvSpPr txBox="1"/>
          <p:nvPr>
            <p:ph type="title"/>
          </p:nvPr>
        </p:nvSpPr>
        <p:spPr>
          <a:prstGeom prst="rect">
            <a:avLst/>
          </a:prstGeom>
        </p:spPr>
        <p:txBody>
          <a:bodyPr/>
          <a:lstStyle/>
          <a:p>
            <a:pPr/>
            <a:r>
              <a:t>Title Text</a:t>
            </a:r>
          </a:p>
        </p:txBody>
      </p:sp>
      <p:sp>
        <p:nvSpPr>
          <p:cNvPr id="5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6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ntent with Caption">
    <p:spTree>
      <p:nvGrpSpPr>
        <p:cNvPr id="1" name=""/>
        <p:cNvGrpSpPr/>
        <p:nvPr/>
      </p:nvGrpSpPr>
      <p:grpSpPr>
        <a:xfrm>
          <a:off x="0" y="0"/>
          <a:ext cx="0" cy="0"/>
          <a:chOff x="0" y="0"/>
          <a:chExt cx="0" cy="0"/>
        </a:xfrm>
      </p:grpSpPr>
      <p:sp>
        <p:nvSpPr>
          <p:cNvPr id="72" name="Title Text"/>
          <p:cNvSpPr txBox="1"/>
          <p:nvPr>
            <p:ph type="title"/>
          </p:nvPr>
        </p:nvSpPr>
        <p:spPr>
          <a:xfrm>
            <a:off x="839787" y="457200"/>
            <a:ext cx="3932240" cy="1600200"/>
          </a:xfrm>
          <a:prstGeom prst="rect">
            <a:avLst/>
          </a:prstGeom>
        </p:spPr>
        <p:txBody>
          <a:bodyPr anchor="b"/>
          <a:lstStyle>
            <a:lvl1pPr>
              <a:defRPr sz="3200"/>
            </a:lvl1pPr>
          </a:lstStyle>
          <a:p>
            <a:pPr/>
            <a:r>
              <a:t>Title Text</a:t>
            </a:r>
          </a:p>
        </p:txBody>
      </p:sp>
      <p:sp>
        <p:nvSpPr>
          <p:cNvPr id="73" name="Body Level One…"/>
          <p:cNvSpPr txBox="1"/>
          <p:nvPr>
            <p:ph type="body" sz="half" idx="1"/>
          </p:nvPr>
        </p:nvSpPr>
        <p:spPr>
          <a:xfrm>
            <a:off x="5183187" y="987425"/>
            <a:ext cx="6172204" cy="4873625"/>
          </a:xfrm>
          <a:prstGeom prst="rect">
            <a:avLst/>
          </a:prstGeom>
        </p:spPr>
        <p:txBody>
          <a:bodyPr/>
          <a:lstStyle>
            <a:lvl1pPr>
              <a:defRPr sz="3200"/>
            </a:lvl1pPr>
            <a:lvl2pPr marL="718457" indent="-261257">
              <a:defRPr sz="3200"/>
            </a:lvl2pPr>
            <a:lvl3pPr marL="1219200" indent="-304800">
              <a:defRPr sz="3200"/>
            </a:lvl3pPr>
            <a:lvl4pPr marL="1737360" indent="-365760">
              <a:defRPr sz="3200"/>
            </a:lvl4pPr>
            <a:lvl5pPr marL="2194560" indent="-365760">
              <a:defRPr sz="3200"/>
            </a:lvl5pPr>
          </a:lstStyle>
          <a:p>
            <a:pPr/>
            <a:r>
              <a:t>Body Level One</a:t>
            </a:r>
          </a:p>
          <a:p>
            <a:pPr lvl="1"/>
            <a:r>
              <a:t>Body Level Two</a:t>
            </a:r>
          </a:p>
          <a:p>
            <a:pPr lvl="2"/>
            <a:r>
              <a:t>Body Level Three</a:t>
            </a:r>
          </a:p>
          <a:p>
            <a:pPr lvl="3"/>
            <a:r>
              <a:t>Body Level Four</a:t>
            </a:r>
          </a:p>
          <a:p>
            <a:pPr lvl="4"/>
            <a:r>
              <a:t>Body Level Five</a:t>
            </a:r>
          </a:p>
        </p:txBody>
      </p:sp>
      <p:sp>
        <p:nvSpPr>
          <p:cNvPr id="74" name="Text Placeholder 3"/>
          <p:cNvSpPr/>
          <p:nvPr>
            <p:ph type="body" sz="quarter" idx="21"/>
          </p:nvPr>
        </p:nvSpPr>
        <p:spPr>
          <a:xfrm>
            <a:off x="839785" y="2057400"/>
            <a:ext cx="3932244" cy="3811588"/>
          </a:xfrm>
          <a:prstGeom prst="rect">
            <a:avLst/>
          </a:prstGeom>
        </p:spPr>
        <p:txBody>
          <a:bodyPr/>
          <a:lstStyle/>
          <a:p>
            <a:pPr/>
          </a:p>
        </p:txBody>
      </p:sp>
      <p:sp>
        <p:nvSpPr>
          <p:cNvPr id="7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icture with Caption">
    <p:spTree>
      <p:nvGrpSpPr>
        <p:cNvPr id="1" name=""/>
        <p:cNvGrpSpPr/>
        <p:nvPr/>
      </p:nvGrpSpPr>
      <p:grpSpPr>
        <a:xfrm>
          <a:off x="0" y="0"/>
          <a:ext cx="0" cy="0"/>
          <a:chOff x="0" y="0"/>
          <a:chExt cx="0" cy="0"/>
        </a:xfrm>
      </p:grpSpPr>
      <p:sp>
        <p:nvSpPr>
          <p:cNvPr id="82" name="Title Text"/>
          <p:cNvSpPr txBox="1"/>
          <p:nvPr>
            <p:ph type="title"/>
          </p:nvPr>
        </p:nvSpPr>
        <p:spPr>
          <a:xfrm>
            <a:off x="839787" y="457200"/>
            <a:ext cx="3932240" cy="1600200"/>
          </a:xfrm>
          <a:prstGeom prst="rect">
            <a:avLst/>
          </a:prstGeom>
        </p:spPr>
        <p:txBody>
          <a:bodyPr anchor="b"/>
          <a:lstStyle>
            <a:lvl1pPr>
              <a:defRPr sz="3200"/>
            </a:lvl1pPr>
          </a:lstStyle>
          <a:p>
            <a:pPr/>
            <a:r>
              <a:t>Title Text</a:t>
            </a:r>
          </a:p>
        </p:txBody>
      </p:sp>
      <p:sp>
        <p:nvSpPr>
          <p:cNvPr id="83" name="Picture Placeholder 2"/>
          <p:cNvSpPr/>
          <p:nvPr>
            <p:ph type="pic" sz="half" idx="21"/>
          </p:nvPr>
        </p:nvSpPr>
        <p:spPr>
          <a:xfrm>
            <a:off x="5183187" y="987425"/>
            <a:ext cx="6172204" cy="4873625"/>
          </a:xfrm>
          <a:prstGeom prst="rect">
            <a:avLst/>
          </a:prstGeom>
        </p:spPr>
        <p:txBody>
          <a:bodyPr lIns="91439" tIns="45719" rIns="91439" bIns="45719">
            <a:noAutofit/>
          </a:bodyPr>
          <a:lstStyle/>
          <a:p>
            <a:pPr/>
          </a:p>
        </p:txBody>
      </p:sp>
      <p:sp>
        <p:nvSpPr>
          <p:cNvPr id="84" name="Body Level One…"/>
          <p:cNvSpPr txBox="1"/>
          <p:nvPr>
            <p:ph type="body" sz="quarter" idx="1"/>
          </p:nvPr>
        </p:nvSpPr>
        <p:spPr>
          <a:xfrm>
            <a:off x="839787" y="2057400"/>
            <a:ext cx="3932240" cy="3811588"/>
          </a:xfrm>
          <a:prstGeom prst="rect">
            <a:avLst/>
          </a:prstGeom>
        </p:spPr>
        <p:txBody>
          <a:bodyPr/>
          <a:lstStyle>
            <a:lvl1pPr marL="0" indent="0">
              <a:buSzTx/>
              <a:buFontTx/>
              <a:buNone/>
              <a:defRPr sz="1600"/>
            </a:lvl1pPr>
            <a:lvl2pPr marL="0" indent="0">
              <a:buSzTx/>
              <a:buFontTx/>
              <a:buNone/>
              <a:defRPr sz="1600"/>
            </a:lvl2pPr>
            <a:lvl3pPr marL="0" indent="0">
              <a:buSzTx/>
              <a:buFontTx/>
              <a:buNone/>
              <a:defRPr sz="1600"/>
            </a:lvl3pPr>
            <a:lvl4pPr marL="0" indent="0">
              <a:buSzTx/>
              <a:buFontTx/>
              <a:buNone/>
              <a:defRPr sz="1600"/>
            </a:lvl4pPr>
            <a:lvl5pPr marL="0" indent="0">
              <a:buSzTx/>
              <a:buFontTx/>
              <a:buNone/>
              <a:defRPr sz="1600"/>
            </a:lvl5pPr>
          </a:lstStyle>
          <a:p>
            <a:pPr/>
            <a:r>
              <a:t>Body Level One</a:t>
            </a:r>
          </a:p>
          <a:p>
            <a:pPr lvl="1"/>
            <a:r>
              <a:t>Body Level Two</a:t>
            </a:r>
          </a:p>
          <a:p>
            <a:pPr lvl="2"/>
            <a:r>
              <a:t>Body Level Three</a:t>
            </a:r>
          </a:p>
          <a:p>
            <a:pPr lvl="3"/>
            <a:r>
              <a:t>Body Level Four</a:t>
            </a:r>
          </a:p>
          <a:p>
            <a:pPr lvl="4"/>
            <a:r>
              <a:t>Body Level Five</a:t>
            </a:r>
          </a:p>
        </p:txBody>
      </p:sp>
      <p:sp>
        <p:nvSpPr>
          <p:cNvPr id="8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Title Text"/>
          <p:cNvSpPr txBox="1"/>
          <p:nvPr>
            <p:ph type="title"/>
          </p:nvPr>
        </p:nvSpPr>
        <p:spPr>
          <a:xfrm>
            <a:off x="838200" y="365125"/>
            <a:ext cx="10515600" cy="132556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normAutofit fontScale="100000" lnSpcReduction="0"/>
          </a:bodyPr>
          <a:lstStyle/>
          <a:p>
            <a:pPr/>
            <a:r>
              <a:t>Title Text</a:t>
            </a:r>
          </a:p>
        </p:txBody>
      </p:sp>
      <p:sp>
        <p:nvSpPr>
          <p:cNvPr id="3" name="Body Level One…"/>
          <p:cNvSpPr txBox="1"/>
          <p:nvPr>
            <p:ph type="body" idx="1"/>
          </p:nvPr>
        </p:nvSpPr>
        <p:spPr>
          <a:xfrm>
            <a:off x="838200" y="1825625"/>
            <a:ext cx="10515600" cy="4351338"/>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11095181" y="6414762"/>
            <a:ext cx="258620" cy="248302"/>
          </a:xfrm>
          <a:prstGeom prst="rect">
            <a:avLst/>
          </a:prstGeom>
          <a:ln w="12700">
            <a:miter lim="400000"/>
          </a:ln>
        </p:spPr>
        <p:txBody>
          <a:bodyPr wrap="none" lIns="45718" tIns="45718" rIns="45718" bIns="45718" anchor="ctr">
            <a:spAutoFit/>
          </a:bodyPr>
          <a:lstStyle>
            <a:lvl1pPr algn="r">
              <a:defRPr sz="1200">
                <a:solidFill>
                  <a:srgbClr val="888888"/>
                </a:solidFill>
                <a:latin typeface="+mn-lt"/>
                <a:ea typeface="+mn-ea"/>
                <a:cs typeface="+mn-cs"/>
                <a:sym typeface="Calibri"/>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transition xmlns:p14="http://schemas.microsoft.com/office/powerpoint/2010/main" spd="med" advClick="1"/>
  <p:txStyles>
    <p:titleStyle>
      <a:lvl1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1pPr>
      <a:lvl2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2pPr>
      <a:lvl3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3pPr>
      <a:lvl4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4pPr>
      <a:lvl5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5pPr>
      <a:lvl6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6pPr>
      <a:lvl7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7pPr>
      <a:lvl8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8pPr>
      <a:lvl9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9pPr>
    </p:titleStyle>
    <p:bodyStyle>
      <a:lvl1pPr marL="228600" marR="0" indent="-228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n-lt"/>
          <a:ea typeface="+mn-ea"/>
          <a:cs typeface="+mn-cs"/>
          <a:sym typeface="Calibri"/>
        </a:defRPr>
      </a:lvl1pPr>
      <a:lvl2pPr marL="723900" marR="0" indent="-2667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n-lt"/>
          <a:ea typeface="+mn-ea"/>
          <a:cs typeface="+mn-cs"/>
          <a:sym typeface="Calibri"/>
        </a:defRPr>
      </a:lvl2pPr>
      <a:lvl3pPr marL="1234438" marR="0" indent="-320038"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n-lt"/>
          <a:ea typeface="+mn-ea"/>
          <a:cs typeface="+mn-cs"/>
          <a:sym typeface="Calibri"/>
        </a:defRPr>
      </a:lvl3pPr>
      <a:lvl4pPr marL="17272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n-lt"/>
          <a:ea typeface="+mn-ea"/>
          <a:cs typeface="+mn-cs"/>
          <a:sym typeface="Calibri"/>
        </a:defRPr>
      </a:lvl4pPr>
      <a:lvl5pPr marL="21844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n-lt"/>
          <a:ea typeface="+mn-ea"/>
          <a:cs typeface="+mn-cs"/>
          <a:sym typeface="Calibri"/>
        </a:defRPr>
      </a:lvl5pPr>
      <a:lvl6pPr marL="26416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n-lt"/>
          <a:ea typeface="+mn-ea"/>
          <a:cs typeface="+mn-cs"/>
          <a:sym typeface="Calibri"/>
        </a:defRPr>
      </a:lvl6pPr>
      <a:lvl7pPr marL="30988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n-lt"/>
          <a:ea typeface="+mn-ea"/>
          <a:cs typeface="+mn-cs"/>
          <a:sym typeface="Calibri"/>
        </a:defRPr>
      </a:lvl7pPr>
      <a:lvl8pPr marL="35560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n-lt"/>
          <a:ea typeface="+mn-ea"/>
          <a:cs typeface="+mn-cs"/>
          <a:sym typeface="Calibri"/>
        </a:defRPr>
      </a:lvl8pPr>
      <a:lvl9pPr marL="40132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n-lt"/>
          <a:ea typeface="+mn-ea"/>
          <a:cs typeface="+mn-cs"/>
          <a:sym typeface="Calibri"/>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1pPr>
      <a:lvl2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2pPr>
      <a:lvl3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3pPr>
      <a:lvl4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4pPr>
      <a:lvl5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5pPr>
      <a:lvl6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6pPr>
      <a:lvl7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7pPr>
      <a:lvl8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8pPr>
      <a:lvl9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 Id="rId3" Type="http://schemas.openxmlformats.org/officeDocument/2006/relationships/image" Target="../media/image12.png"/><Relationship Id="rId4" Type="http://schemas.openxmlformats.org/officeDocument/2006/relationships/image" Target="../media/image13.png"/></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 Id="rId3" Type="http://schemas.openxmlformats.org/officeDocument/2006/relationships/image" Target="../media/image16.png"/><Relationship Id="rId4" Type="http://schemas.openxmlformats.org/officeDocument/2006/relationships/image" Target="../media/image17.png"/></Relationships>

</file>

<file path=ppt/slides/_rels/slide14.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png"/></Relationships>

</file>

<file path=ppt/slides/_rels/slide16.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png"/></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 Id="rId3" Type="http://schemas.openxmlformats.org/officeDocument/2006/relationships/image" Target="../media/image4.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 Id="rId3" Type="http://schemas.openxmlformats.org/officeDocument/2006/relationships/image" Target="../media/image8.png"/></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4" name="Rectangle 7"/>
          <p:cNvSpPr/>
          <p:nvPr/>
        </p:nvSpPr>
        <p:spPr>
          <a:xfrm>
            <a:off x="0" y="0"/>
            <a:ext cx="12192000" cy="6858000"/>
          </a:xfrm>
          <a:prstGeom prst="rect">
            <a:avLst/>
          </a:prstGeom>
          <a:solidFill>
            <a:srgbClr val="FFFFFF"/>
          </a:solidFill>
          <a:ln w="12700">
            <a:miter lim="400000"/>
          </a:ln>
        </p:spPr>
        <p:txBody>
          <a:bodyPr lIns="45718" tIns="45718" rIns="45718" bIns="45718" anchor="ctr"/>
          <a:lstStyle/>
          <a:p>
            <a:pPr algn="ctr">
              <a:defRPr>
                <a:solidFill>
                  <a:srgbClr val="FFFFFF"/>
                </a:solidFill>
                <a:latin typeface="+mn-lt"/>
                <a:ea typeface="+mn-ea"/>
                <a:cs typeface="+mn-cs"/>
                <a:sym typeface="Calibri"/>
              </a:defRPr>
            </a:pPr>
          </a:p>
        </p:txBody>
      </p:sp>
      <p:sp>
        <p:nvSpPr>
          <p:cNvPr id="95" name="Rectangle 9"/>
          <p:cNvSpPr/>
          <p:nvPr/>
        </p:nvSpPr>
        <p:spPr>
          <a:xfrm>
            <a:off x="0" y="0"/>
            <a:ext cx="12192000" cy="6858000"/>
          </a:xfrm>
          <a:prstGeom prst="rect">
            <a:avLst/>
          </a:prstGeom>
          <a:solidFill>
            <a:srgbClr val="FFFFFF"/>
          </a:solidFill>
          <a:ln w="12700">
            <a:miter lim="400000"/>
          </a:ln>
        </p:spPr>
        <p:txBody>
          <a:bodyPr lIns="45718" tIns="45718" rIns="45718" bIns="45718" anchor="ctr"/>
          <a:lstStyle/>
          <a:p>
            <a:pPr algn="ctr">
              <a:defRPr>
                <a:solidFill>
                  <a:srgbClr val="FFFFFF"/>
                </a:solidFill>
                <a:latin typeface="+mn-lt"/>
                <a:ea typeface="+mn-ea"/>
                <a:cs typeface="+mn-cs"/>
                <a:sym typeface="Calibri"/>
              </a:defRPr>
            </a:pPr>
          </a:p>
        </p:txBody>
      </p:sp>
      <p:sp>
        <p:nvSpPr>
          <p:cNvPr id="96" name="Title 1"/>
          <p:cNvSpPr txBox="1"/>
          <p:nvPr>
            <p:ph type="ctrTitle"/>
          </p:nvPr>
        </p:nvSpPr>
        <p:spPr>
          <a:xfrm>
            <a:off x="1138854" y="2059622"/>
            <a:ext cx="10330234" cy="1087448"/>
          </a:xfrm>
          <a:prstGeom prst="rect">
            <a:avLst/>
          </a:prstGeom>
        </p:spPr>
        <p:txBody>
          <a:bodyPr/>
          <a:lstStyle>
            <a:lvl1pPr algn="l" defTabSz="457200">
              <a:lnSpc>
                <a:spcPct val="100000"/>
              </a:lnSpc>
              <a:defRPr sz="4000">
                <a:solidFill>
                  <a:srgbClr val="0D0D0D"/>
                </a:solidFill>
                <a:latin typeface="American Typewriter"/>
                <a:ea typeface="American Typewriter"/>
                <a:cs typeface="American Typewriter"/>
                <a:sym typeface="American Typewriter"/>
              </a:defRPr>
            </a:lvl1pPr>
          </a:lstStyle>
          <a:p>
            <a:pPr/>
            <a:r>
              <a:t>Air Quality Forecasting (CO2 Emissions)</a:t>
            </a:r>
          </a:p>
        </p:txBody>
      </p:sp>
      <p:sp>
        <p:nvSpPr>
          <p:cNvPr id="97" name="Rectangle 5"/>
          <p:cNvSpPr txBox="1"/>
          <p:nvPr/>
        </p:nvSpPr>
        <p:spPr>
          <a:xfrm>
            <a:off x="8602150" y="4354406"/>
            <a:ext cx="1131336" cy="458410"/>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sz="2600">
                <a:latin typeface="Times New Roman"/>
                <a:ea typeface="Times New Roman"/>
                <a:cs typeface="Times New Roman"/>
                <a:sym typeface="Times New Roman"/>
              </a:defRPr>
            </a:lvl1pPr>
          </a:lstStyle>
          <a:p>
            <a:pPr/>
            <a:r>
              <a:t>TEAM:</a:t>
            </a:r>
          </a:p>
        </p:txBody>
      </p:sp>
      <p:sp>
        <p:nvSpPr>
          <p:cNvPr id="98" name="Rectangle 6"/>
          <p:cNvSpPr txBox="1"/>
          <p:nvPr/>
        </p:nvSpPr>
        <p:spPr>
          <a:xfrm>
            <a:off x="9120627" y="4897309"/>
            <a:ext cx="3836752" cy="1902061"/>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lnSpc>
                <a:spcPct val="120000"/>
              </a:lnSpc>
              <a:spcBef>
                <a:spcPts val="1000"/>
              </a:spcBef>
              <a:defRPr sz="2400">
                <a:latin typeface="Times New Roman"/>
                <a:ea typeface="Times New Roman"/>
                <a:cs typeface="Times New Roman"/>
                <a:sym typeface="Times New Roman"/>
              </a:defRPr>
            </a:pPr>
            <a:r>
              <a:t>Chandrakanth Naidu G</a:t>
            </a:r>
          </a:p>
          <a:p>
            <a:pPr>
              <a:lnSpc>
                <a:spcPct val="120000"/>
              </a:lnSpc>
              <a:defRPr sz="2400">
                <a:latin typeface="Times New Roman"/>
                <a:ea typeface="Times New Roman"/>
                <a:cs typeface="Times New Roman"/>
                <a:sym typeface="Times New Roman"/>
              </a:defRPr>
            </a:pPr>
            <a:r>
              <a:t>Warsha. B             </a:t>
            </a:r>
          </a:p>
          <a:p>
            <a:pPr>
              <a:lnSpc>
                <a:spcPct val="120000"/>
              </a:lnSpc>
              <a:spcBef>
                <a:spcPts val="1000"/>
              </a:spcBef>
              <a:defRPr sz="2400">
                <a:latin typeface="Times New Roman"/>
                <a:ea typeface="Times New Roman"/>
                <a:cs typeface="Times New Roman"/>
                <a:sym typeface="Times New Roman"/>
              </a:defRPr>
            </a:pPr>
            <a:r>
              <a:t>Ramani N</a:t>
            </a:r>
          </a:p>
          <a:p>
            <a:pPr>
              <a:lnSpc>
                <a:spcPct val="120000"/>
              </a:lnSpc>
              <a:spcBef>
                <a:spcPts val="1000"/>
              </a:spcBef>
              <a:defRPr sz="2400">
                <a:latin typeface="Times New Roman"/>
                <a:ea typeface="Times New Roman"/>
                <a:cs typeface="Times New Roman"/>
                <a:sym typeface="Times New Roman"/>
              </a:defRPr>
            </a:pPr>
            <a:r>
              <a:t>Nikhil Naganur</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43" name="oLeZJcLgbQh4iqm1IboRdRLEnJcYukkTUFfPq7aZT4nx5YI2RIiF1mFksS25anRAy1UNd-lrYEDDjw4-dqU3zDbPqncuj6px1Bw2IW7MAQYU-nsCujPgy7YzlQMBjzttBA.png" descr="oLeZJcLgbQh4iqm1IboRdRLEnJcYukkTUFfPq7aZT4nx5YI2RIiF1mFksS25anRAy1UNd-lrYEDDjw4-dqU3zDbPqncuj6px1Bw2IW7MAQYU-nsCujPgy7YzlQMBjzttBA.png"/>
          <p:cNvPicPr>
            <a:picLocks noChangeAspect="1"/>
          </p:cNvPicPr>
          <p:nvPr/>
        </p:nvPicPr>
        <p:blipFill>
          <a:blip r:embed="rId2">
            <a:extLst/>
          </a:blip>
          <a:stretch>
            <a:fillRect/>
          </a:stretch>
        </p:blipFill>
        <p:spPr>
          <a:xfrm>
            <a:off x="3929796" y="2190252"/>
            <a:ext cx="4097138" cy="2617722"/>
          </a:xfrm>
          <a:prstGeom prst="rect">
            <a:avLst/>
          </a:prstGeom>
          <a:ln w="12700">
            <a:miter lim="400000"/>
          </a:ln>
        </p:spPr>
      </p:pic>
      <p:sp>
        <p:nvSpPr>
          <p:cNvPr id="144" name="Rectangle 7"/>
          <p:cNvSpPr txBox="1"/>
          <p:nvPr/>
        </p:nvSpPr>
        <p:spPr>
          <a:xfrm>
            <a:off x="3929796" y="892724"/>
            <a:ext cx="4352435" cy="599437"/>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b="1" sz="3600">
                <a:latin typeface="Garamond"/>
                <a:ea typeface="Garamond"/>
                <a:cs typeface="Garamond"/>
                <a:sym typeface="Garamond"/>
              </a:defRPr>
            </a:lvl1pPr>
          </a:lstStyle>
          <a:p>
            <a:pPr/>
            <a:r>
              <a:t>MODEL BUILDING</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6" name="Google Shape;252;g10e2ef6c20a_0_45"/>
          <p:cNvSpPr txBox="1"/>
          <p:nvPr/>
        </p:nvSpPr>
        <p:spPr>
          <a:xfrm>
            <a:off x="783771" y="1447890"/>
            <a:ext cx="10889758" cy="996733"/>
          </a:xfrm>
          <a:prstGeom prst="rect">
            <a:avLst/>
          </a:prstGeom>
          <a:ln w="12700">
            <a:miter lim="400000"/>
          </a:ln>
          <a:extLst>
            <a:ext uri="{C572A759-6A51-4108-AA02-DFA0A04FC94B}">
              <ma14:wrappingTextBoxFlag xmlns:ma14="http://schemas.microsoft.com/office/mac/drawingml/2011/main" val="1"/>
            </a:ext>
          </a:extLst>
        </p:spPr>
        <p:txBody>
          <a:bodyPr lIns="45675" tIns="45675" rIns="45675" bIns="45675">
            <a:normAutofit fontScale="100000" lnSpcReduction="0"/>
          </a:bodyPr>
          <a:lstStyle>
            <a:lvl1pPr marL="228600" indent="-228600">
              <a:lnSpc>
                <a:spcPct val="90000"/>
              </a:lnSpc>
              <a:spcBef>
                <a:spcPts val="1000"/>
              </a:spcBef>
              <a:buClr>
                <a:srgbClr val="FFFFFF"/>
              </a:buClr>
              <a:buSzPct val="100000"/>
              <a:buFont typeface="Arial"/>
              <a:buChar char="•"/>
              <a:defRPr sz="2000">
                <a:latin typeface="Times New Roman"/>
                <a:ea typeface="Times New Roman"/>
                <a:cs typeface="Times New Roman"/>
                <a:sym typeface="Times New Roman"/>
              </a:defRPr>
            </a:lvl1pPr>
          </a:lstStyle>
          <a:p>
            <a:pPr/>
            <a:r>
              <a:t>Evaluated combinations of p, d and q values for an ARIMA model Choosing best ARIMA with least RMSE</a:t>
            </a:r>
          </a:p>
        </p:txBody>
      </p:sp>
      <p:sp>
        <p:nvSpPr>
          <p:cNvPr id="147" name="Google Shape;253;g10e2ef6c20a_0_45"/>
          <p:cNvSpPr txBox="1"/>
          <p:nvPr/>
        </p:nvSpPr>
        <p:spPr>
          <a:xfrm>
            <a:off x="1038784" y="832420"/>
            <a:ext cx="7469700" cy="421302"/>
          </a:xfrm>
          <a:prstGeom prst="rect">
            <a:avLst/>
          </a:prstGeom>
          <a:ln w="12700">
            <a:miter lim="400000"/>
          </a:ln>
          <a:extLst>
            <a:ext uri="{C572A759-6A51-4108-AA02-DFA0A04FC94B}">
              <ma14:wrappingTextBoxFlag xmlns:ma14="http://schemas.microsoft.com/office/mac/drawingml/2011/main" val="1"/>
            </a:ext>
          </a:extLst>
        </p:spPr>
        <p:txBody>
          <a:bodyPr lIns="45675" tIns="45675" rIns="45675" bIns="45675">
            <a:spAutoFit/>
          </a:bodyPr>
          <a:lstStyle>
            <a:lvl1pPr>
              <a:defRPr b="1" sz="2400">
                <a:latin typeface="Times New Roman"/>
                <a:ea typeface="Times New Roman"/>
                <a:cs typeface="Times New Roman"/>
                <a:sym typeface="Times New Roman"/>
              </a:defRPr>
            </a:lvl1pPr>
          </a:lstStyle>
          <a:p>
            <a:pPr/>
            <a:r>
              <a:t>Hyper-parameter Tuning: finding the optimal (p,d,q)</a:t>
            </a:r>
          </a:p>
        </p:txBody>
      </p:sp>
      <p:pic>
        <p:nvPicPr>
          <p:cNvPr id="148" name="Google Shape;254;g10e2ef6c20a_0_45" descr="Google Shape;254;g10e2ef6c20a_0_45"/>
          <p:cNvPicPr>
            <a:picLocks noChangeAspect="1"/>
          </p:cNvPicPr>
          <p:nvPr/>
        </p:nvPicPr>
        <p:blipFill>
          <a:blip r:embed="rId2">
            <a:extLst/>
          </a:blip>
          <a:stretch>
            <a:fillRect/>
          </a:stretch>
        </p:blipFill>
        <p:spPr>
          <a:xfrm>
            <a:off x="3304061" y="2610617"/>
            <a:ext cx="4376059" cy="664616"/>
          </a:xfrm>
          <a:prstGeom prst="rect">
            <a:avLst/>
          </a:prstGeom>
          <a:ln w="12700">
            <a:miter lim="400000"/>
          </a:ln>
        </p:spPr>
      </p:pic>
      <p:sp>
        <p:nvSpPr>
          <p:cNvPr id="149" name="Google Shape;262;g10e2ef6c20a_0_5"/>
          <p:cNvSpPr txBox="1"/>
          <p:nvPr/>
        </p:nvSpPr>
        <p:spPr>
          <a:xfrm>
            <a:off x="1316670" y="3862687"/>
            <a:ext cx="6783300" cy="421303"/>
          </a:xfrm>
          <a:prstGeom prst="rect">
            <a:avLst/>
          </a:prstGeom>
          <a:ln w="12700">
            <a:miter lim="400000"/>
          </a:ln>
          <a:extLst>
            <a:ext uri="{C572A759-6A51-4108-AA02-DFA0A04FC94B}">
              <ma14:wrappingTextBoxFlag xmlns:ma14="http://schemas.microsoft.com/office/mac/drawingml/2011/main" val="1"/>
            </a:ext>
          </a:extLst>
        </p:spPr>
        <p:txBody>
          <a:bodyPr lIns="45675" tIns="45675" rIns="45675" bIns="45675">
            <a:spAutoFit/>
          </a:bodyPr>
          <a:lstStyle>
            <a:lvl1pPr>
              <a:defRPr b="1" sz="2400">
                <a:latin typeface="Times New Roman"/>
                <a:ea typeface="Times New Roman"/>
                <a:cs typeface="Times New Roman"/>
                <a:sym typeface="Times New Roman"/>
              </a:defRPr>
            </a:lvl1pPr>
          </a:lstStyle>
          <a:p>
            <a:pPr/>
            <a:r>
              <a:t>Comparing various models</a:t>
            </a:r>
          </a:p>
        </p:txBody>
      </p:sp>
      <p:pic>
        <p:nvPicPr>
          <p:cNvPr id="150" name="Picture 9" descr="Picture 9"/>
          <p:cNvPicPr>
            <a:picLocks noChangeAspect="1"/>
          </p:cNvPicPr>
          <p:nvPr/>
        </p:nvPicPr>
        <p:blipFill>
          <a:blip r:embed="rId3">
            <a:extLst/>
          </a:blip>
          <a:stretch>
            <a:fillRect/>
          </a:stretch>
        </p:blipFill>
        <p:spPr>
          <a:xfrm>
            <a:off x="7680118" y="5078605"/>
            <a:ext cx="2935454" cy="714379"/>
          </a:xfrm>
          <a:prstGeom prst="rect">
            <a:avLst/>
          </a:prstGeom>
          <a:ln w="12700">
            <a:miter lim="400000"/>
          </a:ln>
        </p:spPr>
      </p:pic>
      <p:pic>
        <p:nvPicPr>
          <p:cNvPr id="151" name="Picture 10" descr="Picture 10"/>
          <p:cNvPicPr>
            <a:picLocks noChangeAspect="1"/>
          </p:cNvPicPr>
          <p:nvPr/>
        </p:nvPicPr>
        <p:blipFill>
          <a:blip r:embed="rId4">
            <a:extLst/>
          </a:blip>
          <a:stretch>
            <a:fillRect/>
          </a:stretch>
        </p:blipFill>
        <p:spPr>
          <a:xfrm>
            <a:off x="1544799" y="4693298"/>
            <a:ext cx="5276852" cy="1600201"/>
          </a:xfrm>
          <a:prstGeom prst="rect">
            <a:avLst/>
          </a:prstGeom>
          <a:ln w="12700">
            <a:miter lim="400000"/>
          </a:ln>
        </p:spPr>
      </p:pic>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3" name="Rectangle 4"/>
          <p:cNvSpPr txBox="1"/>
          <p:nvPr/>
        </p:nvSpPr>
        <p:spPr>
          <a:xfrm>
            <a:off x="975670" y="2331615"/>
            <a:ext cx="4399697" cy="2482026"/>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indent="76200">
              <a:defRPr>
                <a:latin typeface="Times New Roman"/>
                <a:ea typeface="Times New Roman"/>
                <a:cs typeface="Times New Roman"/>
                <a:sym typeface="Times New Roman"/>
              </a:defRPr>
            </a:pPr>
            <a:r>
              <a:t>The Final Model selected  is ARIMA(3,1,4) which will be trained based on the complete original dataset </a:t>
            </a:r>
            <a:endParaRPr>
              <a:latin typeface="Helvetica Neue"/>
              <a:ea typeface="Helvetica Neue"/>
              <a:cs typeface="Helvetica Neue"/>
              <a:sym typeface="Helvetica Neue"/>
            </a:endParaRPr>
          </a:p>
          <a:p>
            <a:pPr indent="457200">
              <a:defRPr>
                <a:latin typeface="Times New Roman"/>
                <a:ea typeface="Times New Roman"/>
                <a:cs typeface="Times New Roman"/>
                <a:sym typeface="Times New Roman"/>
              </a:defRPr>
            </a:pPr>
          </a:p>
          <a:p>
            <a:pPr indent="76200">
              <a:defRPr>
                <a:latin typeface="Times New Roman"/>
                <a:ea typeface="Times New Roman"/>
                <a:cs typeface="Times New Roman"/>
                <a:sym typeface="Times New Roman"/>
              </a:defRPr>
            </a:pPr>
            <a:r>
              <a:t>Reasons to choose this model:</a:t>
            </a:r>
            <a:endParaRPr>
              <a:latin typeface="Helvetica Neue"/>
              <a:ea typeface="Helvetica Neue"/>
              <a:cs typeface="Helvetica Neue"/>
              <a:sym typeface="Helvetica Neue"/>
            </a:endParaRPr>
          </a:p>
          <a:p>
            <a:pPr indent="76200">
              <a:defRPr>
                <a:latin typeface="Times New Roman"/>
                <a:ea typeface="Times New Roman"/>
                <a:cs typeface="Times New Roman"/>
                <a:sym typeface="Times New Roman"/>
              </a:defRPr>
            </a:pPr>
            <a:r>
              <a:t>Least RMSE values</a:t>
            </a:r>
            <a:endParaRPr sz="1100"/>
          </a:p>
          <a:p>
            <a:pPr indent="76200">
              <a:defRPr>
                <a:latin typeface="Times New Roman"/>
                <a:ea typeface="Times New Roman"/>
                <a:cs typeface="Times New Roman"/>
                <a:sym typeface="Times New Roman"/>
              </a:defRPr>
            </a:pPr>
            <a:r>
              <a:t>Forecasted values vs Actual values graphs capturing more information when compared to other models</a:t>
            </a:r>
          </a:p>
        </p:txBody>
      </p:sp>
      <p:pic>
        <p:nvPicPr>
          <p:cNvPr id="154" name="Google Shape;268;g10e2ef6c20a_0_30" descr="Google Shape;268;g10e2ef6c20a_0_30"/>
          <p:cNvPicPr>
            <a:picLocks noChangeAspect="1"/>
          </p:cNvPicPr>
          <p:nvPr/>
        </p:nvPicPr>
        <p:blipFill>
          <a:blip r:embed="rId2">
            <a:extLst/>
          </a:blip>
          <a:stretch>
            <a:fillRect/>
          </a:stretch>
        </p:blipFill>
        <p:spPr>
          <a:xfrm>
            <a:off x="6466108" y="2041753"/>
            <a:ext cx="4397677" cy="3409954"/>
          </a:xfrm>
          <a:prstGeom prst="rect">
            <a:avLst/>
          </a:prstGeom>
          <a:ln w="12700">
            <a:miter lim="400000"/>
          </a:ln>
        </p:spPr>
      </p:pic>
      <p:sp>
        <p:nvSpPr>
          <p:cNvPr id="155" name="Rectangle 6"/>
          <p:cNvSpPr txBox="1"/>
          <p:nvPr/>
        </p:nvSpPr>
        <p:spPr>
          <a:xfrm>
            <a:off x="4040556" y="659754"/>
            <a:ext cx="3093647" cy="421388"/>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b="1" sz="2400">
                <a:latin typeface="Times New Roman"/>
                <a:ea typeface="Times New Roman"/>
                <a:cs typeface="Times New Roman"/>
                <a:sym typeface="Times New Roman"/>
              </a:defRPr>
            </a:lvl1pPr>
          </a:lstStyle>
          <a:p>
            <a:pPr/>
            <a:r>
              <a:t>MODEL SELECTION</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57" name="Picture 2" descr="Picture 2"/>
          <p:cNvPicPr>
            <a:picLocks noChangeAspect="1"/>
          </p:cNvPicPr>
          <p:nvPr/>
        </p:nvPicPr>
        <p:blipFill>
          <a:blip r:embed="rId2">
            <a:extLst/>
          </a:blip>
          <a:stretch>
            <a:fillRect/>
          </a:stretch>
        </p:blipFill>
        <p:spPr>
          <a:xfrm>
            <a:off x="705419" y="1591296"/>
            <a:ext cx="5556437" cy="4200528"/>
          </a:xfrm>
          <a:prstGeom prst="rect">
            <a:avLst/>
          </a:prstGeom>
          <a:ln w="12700">
            <a:miter lim="400000"/>
          </a:ln>
        </p:spPr>
      </p:pic>
      <p:sp>
        <p:nvSpPr>
          <p:cNvPr id="158" name="TextBox 8"/>
          <p:cNvSpPr txBox="1"/>
          <p:nvPr/>
        </p:nvSpPr>
        <p:spPr>
          <a:xfrm>
            <a:off x="1300736" y="1066176"/>
            <a:ext cx="4461901" cy="348425"/>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b="1">
                <a:solidFill>
                  <a:srgbClr val="2F5597"/>
                </a:solidFill>
                <a:latin typeface="Times New Roman"/>
                <a:ea typeface="Times New Roman"/>
                <a:cs typeface="Times New Roman"/>
                <a:sym typeface="Times New Roman"/>
              </a:defRPr>
            </a:lvl1pPr>
          </a:lstStyle>
          <a:p>
            <a:pPr/>
            <a:r>
              <a:t>Forecasting the points using Arima</a:t>
            </a:r>
          </a:p>
        </p:txBody>
      </p:sp>
      <p:pic>
        <p:nvPicPr>
          <p:cNvPr id="159" name="Picture 2" descr="Picture 2"/>
          <p:cNvPicPr>
            <a:picLocks noChangeAspect="1"/>
          </p:cNvPicPr>
          <p:nvPr/>
        </p:nvPicPr>
        <p:blipFill>
          <a:blip r:embed="rId3">
            <a:extLst/>
          </a:blip>
          <a:stretch>
            <a:fillRect/>
          </a:stretch>
        </p:blipFill>
        <p:spPr>
          <a:xfrm>
            <a:off x="7064860" y="709208"/>
            <a:ext cx="4070556" cy="2741868"/>
          </a:xfrm>
          <a:prstGeom prst="rect">
            <a:avLst/>
          </a:prstGeom>
          <a:ln w="12700">
            <a:miter lim="400000"/>
          </a:ln>
        </p:spPr>
      </p:pic>
      <p:sp>
        <p:nvSpPr>
          <p:cNvPr id="160" name="Rectangle 4"/>
          <p:cNvSpPr txBox="1"/>
          <p:nvPr/>
        </p:nvSpPr>
        <p:spPr>
          <a:xfrm>
            <a:off x="6337777" y="286586"/>
            <a:ext cx="5238819" cy="348426"/>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b="1">
                <a:solidFill>
                  <a:schemeClr val="accent5"/>
                </a:solidFill>
                <a:latin typeface="Times New Roman"/>
                <a:ea typeface="Times New Roman"/>
                <a:cs typeface="Times New Roman"/>
                <a:sym typeface="Times New Roman"/>
              </a:defRPr>
            </a:lvl1pPr>
          </a:lstStyle>
          <a:p>
            <a:pPr/>
            <a:r>
              <a:t>Forecasting for the next 5 years using ARIMA model</a:t>
            </a:r>
          </a:p>
        </p:txBody>
      </p:sp>
      <p:pic>
        <p:nvPicPr>
          <p:cNvPr id="161" name="Picture 2" descr="Picture 2"/>
          <p:cNvPicPr>
            <a:picLocks noChangeAspect="1"/>
          </p:cNvPicPr>
          <p:nvPr/>
        </p:nvPicPr>
        <p:blipFill>
          <a:blip r:embed="rId4">
            <a:extLst/>
          </a:blip>
          <a:stretch>
            <a:fillRect/>
          </a:stretch>
        </p:blipFill>
        <p:spPr>
          <a:xfrm>
            <a:off x="6713694" y="4080386"/>
            <a:ext cx="4772888" cy="2341479"/>
          </a:xfrm>
          <a:prstGeom prst="rect">
            <a:avLst/>
          </a:prstGeom>
          <a:ln w="12700">
            <a:miter lim="400000"/>
          </a:ln>
        </p:spPr>
      </p:pic>
      <p:sp>
        <p:nvSpPr>
          <p:cNvPr id="162" name="Rectangle 3"/>
          <p:cNvSpPr txBox="1"/>
          <p:nvPr/>
        </p:nvSpPr>
        <p:spPr>
          <a:xfrm>
            <a:off x="7312676" y="3657765"/>
            <a:ext cx="3289021" cy="348426"/>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b="1">
                <a:solidFill>
                  <a:schemeClr val="accent5"/>
                </a:solidFill>
                <a:latin typeface="Times New Roman"/>
                <a:ea typeface="Times New Roman"/>
                <a:cs typeface="Times New Roman"/>
                <a:sym typeface="Times New Roman"/>
              </a:defRPr>
            </a:lvl1pPr>
          </a:lstStyle>
          <a:p>
            <a:pPr/>
            <a:r>
              <a:t>Forecasting for the next 10 years</a:t>
            </a: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4" name="Text Placeholder 2"/>
          <p:cNvSpPr txBox="1"/>
          <p:nvPr>
            <p:ph type="body" idx="1"/>
          </p:nvPr>
        </p:nvSpPr>
        <p:spPr>
          <a:xfrm>
            <a:off x="838200" y="1526457"/>
            <a:ext cx="10515600" cy="4146757"/>
          </a:xfrm>
          <a:prstGeom prst="rect">
            <a:avLst/>
          </a:prstGeom>
        </p:spPr>
        <p:txBody>
          <a:bodyPr/>
          <a:lstStyle/>
          <a:p>
            <a:pPr marL="0" indent="0">
              <a:buSzTx/>
              <a:buNone/>
              <a:defRPr>
                <a:latin typeface="Times New Roman"/>
                <a:ea typeface="Times New Roman"/>
                <a:cs typeface="Times New Roman"/>
                <a:sym typeface="Times New Roman"/>
              </a:defRPr>
            </a:pPr>
            <a:r>
              <a:t>Deployed the final model using Streamlit</a:t>
            </a:r>
          </a:p>
          <a:p>
            <a:pPr>
              <a:defRPr>
                <a:latin typeface="Times New Roman"/>
                <a:ea typeface="Times New Roman"/>
                <a:cs typeface="Times New Roman"/>
                <a:sym typeface="Times New Roman"/>
              </a:defRPr>
            </a:pPr>
            <a:r>
              <a:t>Steps to run python application:</a:t>
            </a:r>
          </a:p>
          <a:p>
            <a:pPr marL="514350" indent="-514350">
              <a:buFontTx/>
              <a:buAutoNum type="arabicPeriod" startAt="1"/>
              <a:defRPr>
                <a:latin typeface="Times New Roman"/>
                <a:ea typeface="Times New Roman"/>
                <a:cs typeface="Times New Roman"/>
                <a:sym typeface="Times New Roman"/>
              </a:defRPr>
            </a:pPr>
            <a:r>
              <a:t>Open Anaconda Prompt in the project directory </a:t>
            </a:r>
          </a:p>
          <a:p>
            <a:pPr marL="514350" indent="-514350">
              <a:buFontTx/>
              <a:buAutoNum type="arabicPeriod" startAt="1"/>
              <a:defRPr>
                <a:latin typeface="Times New Roman"/>
                <a:ea typeface="Times New Roman"/>
                <a:cs typeface="Times New Roman"/>
                <a:sym typeface="Times New Roman"/>
              </a:defRPr>
            </a:pPr>
            <a:r>
              <a:t>Then run command : “ streamlit run app.py “</a:t>
            </a:r>
          </a:p>
          <a:p>
            <a:pPr marL="514350" indent="-514350">
              <a:buFontTx/>
              <a:buAutoNum type="arabicPeriod" startAt="1"/>
              <a:defRPr>
                <a:latin typeface="Times New Roman"/>
                <a:ea typeface="Times New Roman"/>
                <a:cs typeface="Times New Roman"/>
                <a:sym typeface="Times New Roman"/>
              </a:defRPr>
            </a:pPr>
            <a:r>
              <a:t>After opening of browser upload the dataset and choose number of years you want to forecast</a:t>
            </a:r>
          </a:p>
          <a:p>
            <a:pPr marL="514350" indent="-514350">
              <a:buFontTx/>
              <a:buAutoNum type="arabicPeriod" startAt="1"/>
              <a:defRPr>
                <a:latin typeface="Times New Roman"/>
                <a:ea typeface="Times New Roman"/>
                <a:cs typeface="Times New Roman"/>
                <a:sym typeface="Times New Roman"/>
              </a:defRPr>
            </a:pPr>
            <a:r>
              <a:t>Forecasted results and graph will be displayed</a:t>
            </a: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66" name="Picture 5" descr="Picture 5"/>
          <p:cNvPicPr>
            <a:picLocks noChangeAspect="1"/>
          </p:cNvPicPr>
          <p:nvPr/>
        </p:nvPicPr>
        <p:blipFill>
          <a:blip r:embed="rId2">
            <a:extLst/>
          </a:blip>
          <a:stretch>
            <a:fillRect/>
          </a:stretch>
        </p:blipFill>
        <p:spPr>
          <a:xfrm>
            <a:off x="1809136" y="1092524"/>
            <a:ext cx="8288595" cy="5341546"/>
          </a:xfrm>
          <a:prstGeom prst="rect">
            <a:avLst/>
          </a:prstGeom>
          <a:ln w="12700">
            <a:miter lim="400000"/>
          </a:ln>
        </p:spPr>
      </p:pic>
      <p:sp>
        <p:nvSpPr>
          <p:cNvPr id="167" name="TextBox 6"/>
          <p:cNvSpPr txBox="1"/>
          <p:nvPr/>
        </p:nvSpPr>
        <p:spPr>
          <a:xfrm>
            <a:off x="2703870" y="423930"/>
            <a:ext cx="5889525" cy="3708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r>
              <a:t>Forecasting app for co2 levels for an organization</a:t>
            </a:r>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9" name="The challenges"/>
          <p:cNvSpPr txBox="1"/>
          <p:nvPr>
            <p:ph type="title"/>
          </p:nvPr>
        </p:nvSpPr>
        <p:spPr>
          <a:xfrm>
            <a:off x="838200" y="365125"/>
            <a:ext cx="10515600" cy="1325563"/>
          </a:xfrm>
          <a:prstGeom prst="rect">
            <a:avLst/>
          </a:prstGeom>
        </p:spPr>
        <p:txBody>
          <a:bodyPr/>
          <a:lstStyle>
            <a:lvl1pPr>
              <a:defRPr>
                <a:latin typeface="Times New Roman"/>
                <a:ea typeface="Times New Roman"/>
                <a:cs typeface="Times New Roman"/>
                <a:sym typeface="Times New Roman"/>
              </a:defRPr>
            </a:lvl1pPr>
          </a:lstStyle>
          <a:p>
            <a:pPr/>
            <a:r>
              <a:t>The challenges</a:t>
            </a:r>
          </a:p>
        </p:txBody>
      </p:sp>
      <p:sp>
        <p:nvSpPr>
          <p:cNvPr id="170" name="Model Selection:…"/>
          <p:cNvSpPr txBox="1"/>
          <p:nvPr>
            <p:ph type="body" idx="1"/>
          </p:nvPr>
        </p:nvSpPr>
        <p:spPr>
          <a:xfrm>
            <a:off x="838200" y="1825624"/>
            <a:ext cx="10515600" cy="4270376"/>
          </a:xfrm>
          <a:prstGeom prst="rect">
            <a:avLst/>
          </a:prstGeom>
        </p:spPr>
        <p:txBody>
          <a:bodyPr/>
          <a:lstStyle/>
          <a:p>
            <a:pPr>
              <a:defRPr b="1" sz="2400">
                <a:latin typeface="Times New Roman"/>
                <a:ea typeface="Times New Roman"/>
                <a:cs typeface="Times New Roman"/>
                <a:sym typeface="Times New Roman"/>
              </a:defRPr>
            </a:pPr>
            <a:r>
              <a:t>Model Selection:</a:t>
            </a:r>
            <a:endParaRPr>
              <a:latin typeface="+mn-lt"/>
              <a:ea typeface="+mn-ea"/>
              <a:cs typeface="+mn-cs"/>
              <a:sym typeface="Calibri"/>
            </a:endParaRPr>
          </a:p>
          <a:p>
            <a:pPr lvl="1" marL="685800" indent="-228600">
              <a:defRPr sz="2400">
                <a:latin typeface="Times New Roman"/>
                <a:ea typeface="Times New Roman"/>
                <a:cs typeface="Times New Roman"/>
                <a:sym typeface="Times New Roman"/>
              </a:defRPr>
            </a:pPr>
            <a:r>
              <a:t>Selecting the right model among several plausible models</a:t>
            </a:r>
          </a:p>
          <a:p>
            <a:pPr>
              <a:defRPr b="1" sz="2400">
                <a:latin typeface="Times New Roman"/>
                <a:ea typeface="Times New Roman"/>
                <a:cs typeface="Times New Roman"/>
                <a:sym typeface="Times New Roman"/>
              </a:defRPr>
            </a:pPr>
            <a:r>
              <a:t>Implementation challenges:</a:t>
            </a:r>
            <a:endParaRPr>
              <a:latin typeface="+mn-lt"/>
              <a:ea typeface="+mn-ea"/>
              <a:cs typeface="+mn-cs"/>
              <a:sym typeface="Calibri"/>
            </a:endParaRPr>
          </a:p>
          <a:p>
            <a:pPr lvl="1" marL="685800" indent="-228600">
              <a:defRPr sz="2400">
                <a:latin typeface="Times New Roman"/>
                <a:ea typeface="Times New Roman"/>
                <a:cs typeface="Times New Roman"/>
                <a:sym typeface="Times New Roman"/>
              </a:defRPr>
            </a:pPr>
            <a:r>
              <a:t>In Jupyter Notebook, Kernel issues occur in hyperparameter tuning</a:t>
            </a:r>
          </a:p>
          <a:p>
            <a:pPr>
              <a:defRPr b="1" sz="2400">
                <a:latin typeface="Times New Roman"/>
                <a:ea typeface="Times New Roman"/>
                <a:cs typeface="Times New Roman"/>
                <a:sym typeface="Times New Roman"/>
              </a:defRPr>
            </a:pPr>
            <a:r>
              <a:t>Deployment challenges:</a:t>
            </a:r>
            <a:endParaRPr>
              <a:latin typeface="+mn-lt"/>
              <a:ea typeface="+mn-ea"/>
              <a:cs typeface="+mn-cs"/>
              <a:sym typeface="Calibri"/>
            </a:endParaRPr>
          </a:p>
          <a:p>
            <a:pPr lvl="1" marL="685800" indent="-228600">
              <a:defRPr sz="2400">
                <a:latin typeface="Times New Roman"/>
                <a:ea typeface="Times New Roman"/>
                <a:cs typeface="Times New Roman"/>
                <a:sym typeface="Times New Roman"/>
              </a:defRPr>
            </a:pPr>
            <a:r>
              <a:t>creating the back end for our model deployment which was not giving the desire output</a:t>
            </a:r>
            <a:endParaRPr b="1"/>
          </a:p>
          <a:p>
            <a:pPr lvl="1" marL="685800" indent="-228600">
              <a:defRPr sz="2400">
                <a:latin typeface="Times New Roman"/>
                <a:ea typeface="Times New Roman"/>
                <a:cs typeface="Times New Roman"/>
                <a:sym typeface="Times New Roman"/>
              </a:defRPr>
            </a:pPr>
            <a:r>
              <a:t>Execution Errors </a:t>
            </a:r>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2" name="How we overcame the challenges"/>
          <p:cNvSpPr txBox="1"/>
          <p:nvPr>
            <p:ph type="title"/>
          </p:nvPr>
        </p:nvSpPr>
        <p:spPr>
          <a:xfrm>
            <a:off x="838200" y="365125"/>
            <a:ext cx="10515600" cy="1325563"/>
          </a:xfrm>
          <a:prstGeom prst="rect">
            <a:avLst/>
          </a:prstGeom>
        </p:spPr>
        <p:txBody>
          <a:bodyPr/>
          <a:lstStyle>
            <a:lvl1pPr>
              <a:defRPr>
                <a:latin typeface="Times New Roman"/>
                <a:ea typeface="Times New Roman"/>
                <a:cs typeface="Times New Roman"/>
                <a:sym typeface="Times New Roman"/>
              </a:defRPr>
            </a:lvl1pPr>
          </a:lstStyle>
          <a:p>
            <a:pPr/>
            <a:r>
              <a:t>How we overcame the challenges</a:t>
            </a:r>
          </a:p>
        </p:txBody>
      </p:sp>
      <p:sp>
        <p:nvSpPr>
          <p:cNvPr id="173" name="Double-click to edit"/>
          <p:cNvSpPr txBox="1"/>
          <p:nvPr>
            <p:ph type="body" idx="1"/>
          </p:nvPr>
        </p:nvSpPr>
        <p:spPr>
          <a:xfrm>
            <a:off x="838200" y="1825625"/>
            <a:ext cx="10515600" cy="4351338"/>
          </a:xfrm>
          <a:prstGeom prst="rect">
            <a:avLst/>
          </a:prstGeom>
        </p:spPr>
        <p:txBody>
          <a:bodyPr/>
          <a:lstStyle/>
          <a:p>
            <a:pPr marL="224026" indent="-224026" defTabSz="896111">
              <a:spcBef>
                <a:spcPts val="900"/>
              </a:spcBef>
              <a:defRPr b="1" sz="2400">
                <a:latin typeface="Times New Roman"/>
                <a:ea typeface="Times New Roman"/>
                <a:cs typeface="Times New Roman"/>
                <a:sym typeface="Times New Roman"/>
              </a:defRPr>
            </a:pPr>
            <a:r>
              <a:t>Model Selection:</a:t>
            </a:r>
            <a:endParaRPr sz="2700">
              <a:latin typeface="+mn-lt"/>
              <a:ea typeface="+mn-ea"/>
              <a:cs typeface="+mn-cs"/>
              <a:sym typeface="Calibri"/>
            </a:endParaRPr>
          </a:p>
          <a:p>
            <a:pPr lvl="1" marL="672083" indent="-224027" defTabSz="896111">
              <a:spcBef>
                <a:spcPts val="900"/>
              </a:spcBef>
              <a:defRPr sz="2400">
                <a:latin typeface="Times New Roman"/>
                <a:ea typeface="Times New Roman"/>
                <a:cs typeface="Times New Roman"/>
                <a:sym typeface="Times New Roman"/>
              </a:defRPr>
            </a:pPr>
            <a:r>
              <a:t>Choosing a model with low r</a:t>
            </a:r>
            <a:r>
              <a:t>m</a:t>
            </a:r>
            <a:r>
              <a:t>se value while also </a:t>
            </a:r>
            <a:r>
              <a:t>analysing</a:t>
            </a:r>
            <a:r>
              <a:t> EDA w.r.t to the model</a:t>
            </a:r>
            <a:endParaRPr sz="2700"/>
          </a:p>
          <a:p>
            <a:pPr marL="224026" indent="-224026" defTabSz="896111">
              <a:spcBef>
                <a:spcPts val="900"/>
              </a:spcBef>
              <a:defRPr b="1" sz="2400">
                <a:latin typeface="Times New Roman"/>
                <a:ea typeface="Times New Roman"/>
                <a:cs typeface="Times New Roman"/>
                <a:sym typeface="Times New Roman"/>
              </a:defRPr>
            </a:pPr>
            <a:r>
              <a:t>Implementation challenges:</a:t>
            </a:r>
            <a:endParaRPr sz="2700">
              <a:latin typeface="+mn-lt"/>
              <a:ea typeface="+mn-ea"/>
              <a:cs typeface="+mn-cs"/>
              <a:sym typeface="Calibri"/>
            </a:endParaRPr>
          </a:p>
          <a:p>
            <a:pPr lvl="1" marL="672083" indent="-224027" defTabSz="896111">
              <a:spcBef>
                <a:spcPts val="900"/>
              </a:spcBef>
              <a:defRPr sz="2400">
                <a:latin typeface="Times New Roman"/>
                <a:ea typeface="Times New Roman"/>
                <a:cs typeface="Times New Roman"/>
                <a:sym typeface="Times New Roman"/>
              </a:defRPr>
            </a:pPr>
            <a:r>
              <a:t>Updating the environment</a:t>
            </a:r>
            <a:endParaRPr sz="2700"/>
          </a:p>
          <a:p>
            <a:pPr marL="224026" indent="-224026" defTabSz="896111">
              <a:spcBef>
                <a:spcPts val="900"/>
              </a:spcBef>
              <a:defRPr b="1" sz="2400">
                <a:latin typeface="Times New Roman"/>
                <a:ea typeface="Times New Roman"/>
                <a:cs typeface="Times New Roman"/>
                <a:sym typeface="Times New Roman"/>
              </a:defRPr>
            </a:pPr>
            <a:r>
              <a:t>Deployment challenges:</a:t>
            </a:r>
            <a:endParaRPr sz="2700">
              <a:latin typeface="+mn-lt"/>
              <a:ea typeface="+mn-ea"/>
              <a:cs typeface="+mn-cs"/>
              <a:sym typeface="Calibri"/>
            </a:endParaRPr>
          </a:p>
          <a:p>
            <a:pPr lvl="1" marL="672083" indent="-224027" defTabSz="896111">
              <a:spcBef>
                <a:spcPts val="900"/>
              </a:spcBef>
              <a:defRPr sz="2400">
                <a:latin typeface="Times New Roman"/>
                <a:ea typeface="Times New Roman"/>
                <a:cs typeface="Times New Roman"/>
                <a:sym typeface="Times New Roman"/>
              </a:defRPr>
            </a:pPr>
            <a:r>
              <a:t>Researching and learning about using different kinds of deployment techniques</a:t>
            </a:r>
            <a:endParaRPr b="1"/>
          </a:p>
          <a:p>
            <a:pPr lvl="1" marL="672083" indent="-224027" defTabSz="896111">
              <a:spcBef>
                <a:spcPts val="900"/>
              </a:spcBef>
              <a:defRPr sz="2400">
                <a:latin typeface="Times New Roman"/>
                <a:ea typeface="Times New Roman"/>
                <a:cs typeface="Times New Roman"/>
                <a:sym typeface="Times New Roman"/>
              </a:defRPr>
            </a:pPr>
            <a:r>
              <a:t>Fixing execution errors by identifying the type of errors caused</a:t>
            </a:r>
          </a:p>
        </p:txBody>
      </p:sp>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75" name="Rectangle 5" descr="Rectangle 5"/>
          <p:cNvPicPr>
            <a:picLocks noChangeAspect="0"/>
          </p:cNvPicPr>
          <p:nvPr/>
        </p:nvPicPr>
        <p:blipFill>
          <a:blip r:embed="rId2">
            <a:extLst/>
          </a:blip>
          <a:stretch>
            <a:fillRect/>
          </a:stretch>
        </p:blipFill>
        <p:spPr>
          <a:xfrm>
            <a:off x="2882177" y="2670279"/>
            <a:ext cx="6427647" cy="1094737"/>
          </a:xfrm>
          <a:prstGeom prst="rect">
            <a:avLst/>
          </a:prstGeom>
          <a:effectLst>
            <a:outerShdw sx="100000" sy="100000" kx="0" ky="0" algn="b" rotWithShape="0" blurRad="381000" dist="114300" dir="0">
              <a:srgbClr val="000000">
                <a:alpha val="75000"/>
              </a:srgbClr>
            </a:outerShdw>
          </a:effectLst>
        </p:spPr>
      </p:pic>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0" name="Rectangle 3"/>
          <p:cNvSpPr txBox="1"/>
          <p:nvPr/>
        </p:nvSpPr>
        <p:spPr>
          <a:xfrm>
            <a:off x="1240038" y="1531107"/>
            <a:ext cx="9556413" cy="89931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lnSpc>
                <a:spcPct val="115000"/>
              </a:lnSpc>
              <a:defRPr b="1">
                <a:latin typeface="Times New Roman"/>
                <a:ea typeface="Times New Roman"/>
                <a:cs typeface="Times New Roman"/>
                <a:sym typeface="Times New Roman"/>
              </a:defRPr>
            </a:pPr>
            <a:r>
              <a:t>To forecast Co2 levels for an organization so that the organization can follow government norms with respect to Co2 emission levels.</a:t>
            </a:r>
          </a:p>
          <a:p>
            <a:pPr>
              <a:lnSpc>
                <a:spcPct val="350000"/>
              </a:lnSpc>
              <a:defRPr b="1" i="1" sz="1400">
                <a:latin typeface="Arial"/>
                <a:ea typeface="Arial"/>
                <a:cs typeface="Arial"/>
                <a:sym typeface="Arial"/>
              </a:defRPr>
            </a:pPr>
            <a:r>
              <a:t>Objective: The objective of the analysis is to forecast Co2 emission levels for an organization</a:t>
            </a:r>
          </a:p>
        </p:txBody>
      </p:sp>
      <p:sp>
        <p:nvSpPr>
          <p:cNvPr id="101" name="Google Shape;103;p3"/>
          <p:cNvSpPr txBox="1"/>
          <p:nvPr/>
        </p:nvSpPr>
        <p:spPr>
          <a:xfrm>
            <a:off x="1194315" y="647400"/>
            <a:ext cx="3415687" cy="482644"/>
          </a:xfrm>
          <a:prstGeom prst="rect">
            <a:avLst/>
          </a:prstGeom>
          <a:ln w="12700">
            <a:miter lim="400000"/>
          </a:ln>
          <a:extLst>
            <a:ext uri="{C572A759-6A51-4108-AA02-DFA0A04FC94B}">
              <ma14:wrappingTextBoxFlag xmlns:ma14="http://schemas.microsoft.com/office/mac/drawingml/2011/main" val="1"/>
            </a:ext>
          </a:extLst>
        </p:spPr>
        <p:txBody>
          <a:bodyPr lIns="45675" tIns="45675" rIns="45675" bIns="45675">
            <a:spAutoFit/>
          </a:bodyPr>
          <a:lstStyle>
            <a:lvl1pPr>
              <a:defRPr b="1" sz="2800">
                <a:solidFill>
                  <a:schemeClr val="accent5"/>
                </a:solidFill>
                <a:latin typeface="Times New Roman"/>
                <a:ea typeface="Times New Roman"/>
                <a:cs typeface="Times New Roman"/>
                <a:sym typeface="Times New Roman"/>
              </a:defRPr>
            </a:lvl1pPr>
          </a:lstStyle>
          <a:p>
            <a:pPr/>
            <a:r>
              <a:t>Business Problem:</a:t>
            </a:r>
          </a:p>
        </p:txBody>
      </p:sp>
      <p:sp>
        <p:nvSpPr>
          <p:cNvPr id="102" name="Google Shape;106;p3"/>
          <p:cNvSpPr txBox="1"/>
          <p:nvPr/>
        </p:nvSpPr>
        <p:spPr>
          <a:xfrm>
            <a:off x="2922074" y="3364129"/>
            <a:ext cx="6043141" cy="482645"/>
          </a:xfrm>
          <a:prstGeom prst="rect">
            <a:avLst/>
          </a:prstGeom>
          <a:ln w="12700">
            <a:miter lim="400000"/>
          </a:ln>
          <a:extLst>
            <a:ext uri="{C572A759-6A51-4108-AA02-DFA0A04FC94B}">
              <ma14:wrappingTextBoxFlag xmlns:ma14="http://schemas.microsoft.com/office/mac/drawingml/2011/main" val="1"/>
            </a:ext>
          </a:extLst>
        </p:spPr>
        <p:txBody>
          <a:bodyPr lIns="45675" tIns="45675" rIns="45675" bIns="45675">
            <a:spAutoFit/>
          </a:bodyPr>
          <a:lstStyle>
            <a:lvl1pPr>
              <a:defRPr b="1" sz="2800">
                <a:solidFill>
                  <a:schemeClr val="accent5"/>
                </a:solidFill>
                <a:latin typeface="Times New Roman"/>
                <a:ea typeface="Times New Roman"/>
                <a:cs typeface="Times New Roman"/>
                <a:sym typeface="Times New Roman"/>
              </a:defRPr>
            </a:lvl1pPr>
          </a:lstStyle>
          <a:p>
            <a:pPr/>
            <a:r>
              <a:t>Project Architecture / Project Flow</a:t>
            </a:r>
          </a:p>
        </p:txBody>
      </p:sp>
      <p:pic>
        <p:nvPicPr>
          <p:cNvPr id="103" name="Google Shape;107;p3" descr="Google Shape;107;p3"/>
          <p:cNvPicPr>
            <a:picLocks noChangeAspect="1"/>
          </p:cNvPicPr>
          <p:nvPr/>
        </p:nvPicPr>
        <p:blipFill>
          <a:blip r:embed="rId2">
            <a:extLst/>
          </a:blip>
          <a:stretch>
            <a:fillRect/>
          </a:stretch>
        </p:blipFill>
        <p:spPr>
          <a:xfrm>
            <a:off x="2305661" y="3818818"/>
            <a:ext cx="7580680" cy="2262042"/>
          </a:xfrm>
          <a:prstGeom prst="rect">
            <a:avLst/>
          </a:prstGeom>
          <a:ln w="12700">
            <a:miter lim="400000"/>
          </a:ln>
        </p:spPr>
      </p:pic>
      <p:sp>
        <p:nvSpPr>
          <p:cNvPr id="104" name="Google Shape;108;p3"/>
          <p:cNvSpPr txBox="1"/>
          <p:nvPr/>
        </p:nvSpPr>
        <p:spPr>
          <a:xfrm>
            <a:off x="4227369" y="5855146"/>
            <a:ext cx="3035019" cy="348340"/>
          </a:xfrm>
          <a:prstGeom prst="rect">
            <a:avLst/>
          </a:prstGeom>
          <a:ln w="12700">
            <a:miter lim="400000"/>
          </a:ln>
          <a:extLst>
            <a:ext uri="{C572A759-6A51-4108-AA02-DFA0A04FC94B}">
              <ma14:wrappingTextBoxFlag xmlns:ma14="http://schemas.microsoft.com/office/mac/drawingml/2011/main" val="1"/>
            </a:ext>
          </a:extLst>
        </p:spPr>
        <p:txBody>
          <a:bodyPr lIns="45675" tIns="45675" rIns="45675" bIns="45675">
            <a:spAutoFit/>
          </a:bodyPr>
          <a:lstStyle>
            <a:lvl1pPr>
              <a:defRPr b="1">
                <a:latin typeface="Times New Roman"/>
                <a:ea typeface="Times New Roman"/>
                <a:cs typeface="Times New Roman"/>
                <a:sym typeface="Times New Roman"/>
              </a:defRPr>
            </a:lvl1pPr>
          </a:lstStyle>
          <a:p>
            <a:pPr/>
            <a:r>
              <a:t>Figure: Workflow Of Project</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6" name="Google Shape;113;p4"/>
          <p:cNvSpPr txBox="1"/>
          <p:nvPr/>
        </p:nvSpPr>
        <p:spPr>
          <a:xfrm>
            <a:off x="671803" y="383453"/>
            <a:ext cx="9650594" cy="1421242"/>
          </a:xfrm>
          <a:prstGeom prst="rect">
            <a:avLst/>
          </a:prstGeom>
          <a:ln w="12700">
            <a:miter lim="400000"/>
          </a:ln>
          <a:extLst>
            <a:ext uri="{C572A759-6A51-4108-AA02-DFA0A04FC94B}">
              <ma14:wrappingTextBoxFlag xmlns:ma14="http://schemas.microsoft.com/office/mac/drawingml/2011/main" val="1"/>
            </a:ext>
          </a:extLst>
        </p:spPr>
        <p:txBody>
          <a:bodyPr lIns="45675" tIns="45675" rIns="45675" bIns="45675">
            <a:spAutoFit/>
          </a:bodyPr>
          <a:lstStyle/>
          <a:p>
            <a:pPr>
              <a:lnSpc>
                <a:spcPct val="150000"/>
              </a:lnSpc>
              <a:defRPr b="1" sz="2000">
                <a:solidFill>
                  <a:schemeClr val="accent5"/>
                </a:solidFill>
                <a:latin typeface="Times New Roman"/>
                <a:ea typeface="Times New Roman"/>
                <a:cs typeface="Times New Roman"/>
                <a:sym typeface="Times New Roman"/>
              </a:defRPr>
            </a:pPr>
            <a:r>
              <a:t>Identify Business Problem:</a:t>
            </a:r>
            <a:endParaRPr>
              <a:solidFill>
                <a:srgbClr val="FFFFFF"/>
              </a:solidFill>
            </a:endParaRPr>
          </a:p>
          <a:p>
            <a:pPr algn="just">
              <a:lnSpc>
                <a:spcPct val="150000"/>
              </a:lnSpc>
              <a:defRPr sz="1600">
                <a:latin typeface="Times New Roman"/>
                <a:ea typeface="Times New Roman"/>
                <a:cs typeface="Times New Roman"/>
                <a:sym typeface="Times New Roman"/>
              </a:defRPr>
            </a:pPr>
            <a:r>
              <a:t> 	</a:t>
            </a:r>
            <a:r>
              <a:rPr>
                <a:solidFill>
                  <a:srgbClr val="FFFFFF"/>
                </a:solidFill>
              </a:rPr>
              <a:t>Firstly, We have to find our business problem, in our case to forecast Co2 levels for an organization, which helps to the organization to follow government norms with respect to Co2 emission levels </a:t>
            </a:r>
          </a:p>
          <a:p>
            <a:pPr>
              <a:defRPr sz="1600">
                <a:latin typeface="Times New Roman"/>
                <a:ea typeface="Times New Roman"/>
                <a:cs typeface="Times New Roman"/>
                <a:sym typeface="Times New Roman"/>
              </a:defRPr>
            </a:pPr>
            <a:r>
              <a:t>	</a:t>
            </a:r>
          </a:p>
        </p:txBody>
      </p:sp>
      <p:sp>
        <p:nvSpPr>
          <p:cNvPr id="107" name="Google Shape;113;p4"/>
          <p:cNvSpPr txBox="1"/>
          <p:nvPr/>
        </p:nvSpPr>
        <p:spPr>
          <a:xfrm>
            <a:off x="671803" y="383453"/>
            <a:ext cx="9650594" cy="1421242"/>
          </a:xfrm>
          <a:prstGeom prst="rect">
            <a:avLst/>
          </a:prstGeom>
          <a:ln w="12700">
            <a:miter lim="400000"/>
          </a:ln>
          <a:extLst>
            <a:ext uri="{C572A759-6A51-4108-AA02-DFA0A04FC94B}">
              <ma14:wrappingTextBoxFlag xmlns:ma14="http://schemas.microsoft.com/office/mac/drawingml/2011/main" val="1"/>
            </a:ext>
          </a:extLst>
        </p:spPr>
        <p:txBody>
          <a:bodyPr lIns="45675" tIns="45675" rIns="45675" bIns="45675">
            <a:spAutoFit/>
          </a:bodyPr>
          <a:lstStyle/>
          <a:p>
            <a:pPr>
              <a:lnSpc>
                <a:spcPct val="150000"/>
              </a:lnSpc>
              <a:defRPr b="1" sz="2000">
                <a:solidFill>
                  <a:schemeClr val="accent5"/>
                </a:solidFill>
                <a:latin typeface="Times New Roman"/>
                <a:ea typeface="Times New Roman"/>
                <a:cs typeface="Times New Roman"/>
                <a:sym typeface="Times New Roman"/>
              </a:defRPr>
            </a:pPr>
            <a:r>
              <a:t>Identify Business Problem:</a:t>
            </a:r>
            <a:endParaRPr>
              <a:solidFill>
                <a:srgbClr val="FFFFFF"/>
              </a:solidFill>
            </a:endParaRPr>
          </a:p>
          <a:p>
            <a:pPr algn="just">
              <a:lnSpc>
                <a:spcPct val="150000"/>
              </a:lnSpc>
              <a:defRPr sz="1600">
                <a:latin typeface="Times New Roman"/>
                <a:ea typeface="Times New Roman"/>
                <a:cs typeface="Times New Roman"/>
                <a:sym typeface="Times New Roman"/>
              </a:defRPr>
            </a:pPr>
            <a:r>
              <a:t> 	Firstly, We have to find our business problem, in our case to forecast Co2 levels for an organization, which helps to the organization to follow government norms with respect to Co2 emission levels </a:t>
            </a:r>
          </a:p>
          <a:p>
            <a:pPr>
              <a:defRPr sz="1600">
                <a:latin typeface="Times New Roman"/>
                <a:ea typeface="Times New Roman"/>
                <a:cs typeface="Times New Roman"/>
                <a:sym typeface="Times New Roman"/>
              </a:defRPr>
            </a:pPr>
            <a:r>
              <a:t>	</a:t>
            </a:r>
          </a:p>
        </p:txBody>
      </p:sp>
      <p:sp>
        <p:nvSpPr>
          <p:cNvPr id="108" name="Google Shape;114;p4"/>
          <p:cNvSpPr txBox="1"/>
          <p:nvPr/>
        </p:nvSpPr>
        <p:spPr>
          <a:xfrm>
            <a:off x="671803" y="2025556"/>
            <a:ext cx="9650594" cy="1036173"/>
          </a:xfrm>
          <a:prstGeom prst="rect">
            <a:avLst/>
          </a:prstGeom>
          <a:ln w="12700">
            <a:miter lim="400000"/>
          </a:ln>
          <a:extLst>
            <a:ext uri="{C572A759-6A51-4108-AA02-DFA0A04FC94B}">
              <ma14:wrappingTextBoxFlag xmlns:ma14="http://schemas.microsoft.com/office/mac/drawingml/2011/main" val="1"/>
            </a:ext>
          </a:extLst>
        </p:spPr>
        <p:txBody>
          <a:bodyPr lIns="45675" tIns="45675" rIns="45675" bIns="45675">
            <a:spAutoFit/>
          </a:bodyPr>
          <a:lstStyle/>
          <a:p>
            <a:pPr>
              <a:defRPr b="1" sz="2000">
                <a:solidFill>
                  <a:schemeClr val="accent5"/>
                </a:solidFill>
                <a:latin typeface="Times New Roman"/>
                <a:ea typeface="Times New Roman"/>
                <a:cs typeface="Times New Roman"/>
                <a:sym typeface="Times New Roman"/>
              </a:defRPr>
            </a:pPr>
            <a:r>
              <a:t>Exploratory Data Analysis(EDA):</a:t>
            </a:r>
            <a:endParaRPr>
              <a:solidFill>
                <a:srgbClr val="FFFFFF"/>
              </a:solidFill>
            </a:endParaRPr>
          </a:p>
          <a:p>
            <a:pPr algn="just">
              <a:lnSpc>
                <a:spcPct val="150000"/>
              </a:lnSpc>
              <a:defRPr b="1" sz="2000">
                <a:solidFill>
                  <a:schemeClr val="accent5"/>
                </a:solidFill>
                <a:latin typeface="Times New Roman"/>
                <a:ea typeface="Times New Roman"/>
                <a:cs typeface="Times New Roman"/>
                <a:sym typeface="Times New Roman"/>
              </a:defRPr>
            </a:pPr>
            <a:r>
              <a:t>	</a:t>
            </a:r>
            <a:r>
              <a:rPr b="0" sz="1600">
                <a:solidFill>
                  <a:srgbClr val="000000"/>
                </a:solidFill>
              </a:rPr>
              <a:t>Exploratory Data Analysis (EDA) is an approach to analyze the data using visual techniques. It is used to discover trends, patterns, or it check assumptions with the help of statistical summary and graphical representations.</a:t>
            </a:r>
          </a:p>
        </p:txBody>
      </p:sp>
      <p:sp>
        <p:nvSpPr>
          <p:cNvPr id="109" name="Google Shape;115;p4"/>
          <p:cNvSpPr txBox="1"/>
          <p:nvPr/>
        </p:nvSpPr>
        <p:spPr>
          <a:xfrm>
            <a:off x="802432" y="3582787"/>
            <a:ext cx="9519965" cy="1073195"/>
          </a:xfrm>
          <a:prstGeom prst="rect">
            <a:avLst/>
          </a:prstGeom>
          <a:ln w="12700">
            <a:miter lim="400000"/>
          </a:ln>
          <a:extLst>
            <a:ext uri="{C572A759-6A51-4108-AA02-DFA0A04FC94B}">
              <ma14:wrappingTextBoxFlag xmlns:ma14="http://schemas.microsoft.com/office/mac/drawingml/2011/main" val="1"/>
            </a:ext>
          </a:extLst>
        </p:spPr>
        <p:txBody>
          <a:bodyPr lIns="45675" tIns="45675" rIns="45675" bIns="45675">
            <a:spAutoFit/>
          </a:bodyPr>
          <a:lstStyle/>
          <a:p>
            <a:pPr>
              <a:defRPr b="1" sz="2000">
                <a:solidFill>
                  <a:schemeClr val="accent5"/>
                </a:solidFill>
                <a:latin typeface="Times New Roman"/>
                <a:ea typeface="Times New Roman"/>
                <a:cs typeface="Times New Roman"/>
                <a:sym typeface="Times New Roman"/>
              </a:defRPr>
            </a:pPr>
            <a:r>
              <a:t>Model Building:</a:t>
            </a:r>
            <a:endParaRPr>
              <a:solidFill>
                <a:srgbClr val="FFFFFF"/>
              </a:solidFill>
            </a:endParaRPr>
          </a:p>
          <a:p>
            <a:pPr algn="just">
              <a:lnSpc>
                <a:spcPct val="150000"/>
              </a:lnSpc>
              <a:defRPr b="1" sz="2000">
                <a:solidFill>
                  <a:schemeClr val="accent5"/>
                </a:solidFill>
                <a:latin typeface="Times New Roman"/>
                <a:ea typeface="Times New Roman"/>
                <a:cs typeface="Times New Roman"/>
                <a:sym typeface="Times New Roman"/>
              </a:defRPr>
            </a:pPr>
            <a:r>
              <a:t>	</a:t>
            </a:r>
            <a:r>
              <a:rPr b="0" sz="1600">
                <a:solidFill>
                  <a:srgbClr val="000000"/>
                </a:solidFill>
              </a:rPr>
              <a:t>In this Phase, we have to split our dataset into training and test dataset and build Machine learning models on our dataset.</a:t>
            </a:r>
            <a:r>
              <a:rPr b="0" sz="1800">
                <a:solidFill>
                  <a:srgbClr val="FFFFFF"/>
                </a:solidFill>
              </a:rPr>
              <a:t>	</a:t>
            </a:r>
          </a:p>
        </p:txBody>
      </p:sp>
      <p:sp>
        <p:nvSpPr>
          <p:cNvPr id="110" name="Google Shape;116;p4"/>
          <p:cNvSpPr txBox="1"/>
          <p:nvPr/>
        </p:nvSpPr>
        <p:spPr>
          <a:xfrm>
            <a:off x="802432" y="5112287"/>
            <a:ext cx="9519965" cy="1036174"/>
          </a:xfrm>
          <a:prstGeom prst="rect">
            <a:avLst/>
          </a:prstGeom>
          <a:ln w="12700">
            <a:miter lim="400000"/>
          </a:ln>
          <a:extLst>
            <a:ext uri="{C572A759-6A51-4108-AA02-DFA0A04FC94B}">
              <ma14:wrappingTextBoxFlag xmlns:ma14="http://schemas.microsoft.com/office/mac/drawingml/2011/main" val="1"/>
            </a:ext>
          </a:extLst>
        </p:spPr>
        <p:txBody>
          <a:bodyPr lIns="45675" tIns="45675" rIns="45675" bIns="45675">
            <a:spAutoFit/>
          </a:bodyPr>
          <a:lstStyle/>
          <a:p>
            <a:pPr>
              <a:defRPr b="1" sz="2000">
                <a:solidFill>
                  <a:schemeClr val="accent5"/>
                </a:solidFill>
                <a:latin typeface="Times New Roman"/>
                <a:ea typeface="Times New Roman"/>
                <a:cs typeface="Times New Roman"/>
                <a:sym typeface="Times New Roman"/>
              </a:defRPr>
            </a:pPr>
            <a:r>
              <a:t>Deployment:</a:t>
            </a:r>
            <a:endParaRPr>
              <a:solidFill>
                <a:srgbClr val="FFFFFF"/>
              </a:solidFill>
            </a:endParaRPr>
          </a:p>
          <a:p>
            <a:pPr>
              <a:lnSpc>
                <a:spcPct val="150000"/>
              </a:lnSpc>
              <a:defRPr b="1" sz="2000">
                <a:solidFill>
                  <a:schemeClr val="accent5"/>
                </a:solidFill>
                <a:latin typeface="Times New Roman"/>
                <a:ea typeface="Times New Roman"/>
                <a:cs typeface="Times New Roman"/>
                <a:sym typeface="Times New Roman"/>
              </a:defRPr>
            </a:pPr>
            <a:r>
              <a:t>	</a:t>
            </a:r>
            <a:r>
              <a:rPr b="0" sz="1600">
                <a:solidFill>
                  <a:srgbClr val="000000"/>
                </a:solidFill>
              </a:rPr>
              <a:t>In this phase, we have to deploy our model into production environment to make practical business decisions based on data.</a:t>
            </a:r>
            <a:r>
              <a:rPr b="0" sz="1400">
                <a:solidFill>
                  <a:srgbClr val="000000"/>
                </a:solidFill>
                <a:latin typeface="Arial"/>
                <a:ea typeface="Arial"/>
                <a:cs typeface="Arial"/>
                <a:sym typeface="Arial"/>
              </a:rPr>
              <a:t> </a:t>
            </a:r>
            <a:r>
              <a:rPr b="0" sz="1600">
                <a:solidFill>
                  <a:srgbClr val="FFFFFF"/>
                </a:solidFill>
              </a:rPr>
              <a:t> </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2" name="Google Shape;138;p7"/>
          <p:cNvSpPr txBox="1"/>
          <p:nvPr/>
        </p:nvSpPr>
        <p:spPr>
          <a:xfrm>
            <a:off x="1190849" y="2746805"/>
            <a:ext cx="4028282" cy="372660"/>
          </a:xfrm>
          <a:prstGeom prst="rect">
            <a:avLst/>
          </a:prstGeom>
          <a:ln w="12700">
            <a:miter lim="400000"/>
          </a:ln>
          <a:extLst>
            <a:ext uri="{C572A759-6A51-4108-AA02-DFA0A04FC94B}">
              <ma14:wrappingTextBoxFlag xmlns:ma14="http://schemas.microsoft.com/office/mac/drawingml/2011/main" val="1"/>
            </a:ext>
          </a:extLst>
        </p:spPr>
        <p:txBody>
          <a:bodyPr lIns="45675" tIns="45675" rIns="45675" bIns="45675">
            <a:spAutoFit/>
          </a:bodyPr>
          <a:lstStyle>
            <a:lvl1pPr>
              <a:defRPr b="1" sz="2000">
                <a:latin typeface="Times New Roman"/>
                <a:ea typeface="Times New Roman"/>
                <a:cs typeface="Times New Roman"/>
                <a:sym typeface="Times New Roman"/>
              </a:defRPr>
            </a:lvl1pPr>
          </a:lstStyle>
          <a:p>
            <a:pPr/>
            <a:r>
              <a:t>FINDING MISSING VALUES</a:t>
            </a:r>
          </a:p>
        </p:txBody>
      </p:sp>
      <p:sp>
        <p:nvSpPr>
          <p:cNvPr id="113" name="Rectangle 5"/>
          <p:cNvSpPr txBox="1"/>
          <p:nvPr/>
        </p:nvSpPr>
        <p:spPr>
          <a:xfrm>
            <a:off x="1144920" y="3610300"/>
            <a:ext cx="5328674" cy="348426"/>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a:latin typeface="Times New Roman"/>
                <a:ea typeface="Times New Roman"/>
                <a:cs typeface="Times New Roman"/>
                <a:sym typeface="Times New Roman"/>
              </a:defRPr>
            </a:lvl1pPr>
          </a:lstStyle>
          <a:p>
            <a:pPr/>
            <a:r>
              <a:t>In our dataset, there are no null or missing values present</a:t>
            </a:r>
          </a:p>
        </p:txBody>
      </p:sp>
      <p:pic>
        <p:nvPicPr>
          <p:cNvPr id="114" name="Google Shape;141;p7" descr="Google Shape;141;p7"/>
          <p:cNvPicPr>
            <a:picLocks noChangeAspect="1"/>
          </p:cNvPicPr>
          <p:nvPr/>
        </p:nvPicPr>
        <p:blipFill>
          <a:blip r:embed="rId2">
            <a:extLst/>
          </a:blip>
          <a:stretch>
            <a:fillRect/>
          </a:stretch>
        </p:blipFill>
        <p:spPr>
          <a:xfrm>
            <a:off x="6495410" y="2463382"/>
            <a:ext cx="3972236" cy="2918588"/>
          </a:xfrm>
          <a:prstGeom prst="rect">
            <a:avLst/>
          </a:prstGeom>
          <a:ln w="12700">
            <a:miter lim="400000"/>
          </a:ln>
        </p:spPr>
      </p:pic>
      <p:sp>
        <p:nvSpPr>
          <p:cNvPr id="115" name="Rectangle 9"/>
          <p:cNvSpPr txBox="1"/>
          <p:nvPr/>
        </p:nvSpPr>
        <p:spPr>
          <a:xfrm>
            <a:off x="7025016" y="5506477"/>
            <a:ext cx="4135328" cy="615126"/>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a:latin typeface="Times New Roman"/>
                <a:ea typeface="Times New Roman"/>
                <a:cs typeface="Times New Roman"/>
                <a:sym typeface="Times New Roman"/>
              </a:defRPr>
            </a:lvl1pPr>
          </a:lstStyle>
          <a:p>
            <a:pPr/>
            <a:r>
              <a:t>Fig: Graphical representation of finding missing values by using heatmap</a:t>
            </a:r>
          </a:p>
        </p:txBody>
      </p:sp>
      <p:sp>
        <p:nvSpPr>
          <p:cNvPr id="116" name="Google Shape;128;p6"/>
          <p:cNvSpPr txBox="1"/>
          <p:nvPr/>
        </p:nvSpPr>
        <p:spPr>
          <a:xfrm>
            <a:off x="1294414" y="678149"/>
            <a:ext cx="6783249" cy="421302"/>
          </a:xfrm>
          <a:prstGeom prst="rect">
            <a:avLst/>
          </a:prstGeom>
          <a:ln w="12700">
            <a:miter lim="400000"/>
          </a:ln>
          <a:extLst>
            <a:ext uri="{C572A759-6A51-4108-AA02-DFA0A04FC94B}">
              <ma14:wrappingTextBoxFlag xmlns:ma14="http://schemas.microsoft.com/office/mac/drawingml/2011/main" val="1"/>
            </a:ext>
          </a:extLst>
        </p:spPr>
        <p:txBody>
          <a:bodyPr lIns="45675" tIns="45675" rIns="45675" bIns="45675">
            <a:spAutoFit/>
          </a:bodyPr>
          <a:lstStyle>
            <a:lvl1pPr>
              <a:defRPr b="1" sz="2400">
                <a:latin typeface="Times New Roman"/>
                <a:ea typeface="Times New Roman"/>
                <a:cs typeface="Times New Roman"/>
                <a:sym typeface="Times New Roman"/>
              </a:defRPr>
            </a:lvl1pPr>
          </a:lstStyle>
          <a:p>
            <a:pPr/>
            <a:r>
              <a:t>Data understanding:  basic metrics in the dataset  </a:t>
            </a:r>
          </a:p>
        </p:txBody>
      </p:sp>
      <p:sp>
        <p:nvSpPr>
          <p:cNvPr id="117" name="Rectangle 4"/>
          <p:cNvSpPr txBox="1"/>
          <p:nvPr/>
        </p:nvSpPr>
        <p:spPr>
          <a:xfrm>
            <a:off x="1259975" y="1607201"/>
            <a:ext cx="5665099" cy="348426"/>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a:latin typeface="Times New Roman"/>
                <a:ea typeface="Times New Roman"/>
                <a:cs typeface="Times New Roman"/>
                <a:sym typeface="Times New Roman"/>
              </a:defRPr>
            </a:lvl1pPr>
          </a:lstStyle>
          <a:p>
            <a:pPr/>
            <a:r>
              <a:t>The data set contains two variables which are Year and CO2.</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9" name="Rectangle 3"/>
          <p:cNvSpPr txBox="1"/>
          <p:nvPr/>
        </p:nvSpPr>
        <p:spPr>
          <a:xfrm>
            <a:off x="2135419" y="771721"/>
            <a:ext cx="2587594" cy="348426"/>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b="1">
                <a:latin typeface="Times New Roman"/>
                <a:ea typeface="Times New Roman"/>
                <a:cs typeface="Times New Roman"/>
                <a:sym typeface="Times New Roman"/>
              </a:defRPr>
            </a:lvl1pPr>
          </a:lstStyle>
          <a:p>
            <a:pPr/>
            <a:r>
              <a:t>OUTLIER DETECTION</a:t>
            </a:r>
          </a:p>
        </p:txBody>
      </p:sp>
      <p:sp>
        <p:nvSpPr>
          <p:cNvPr id="120" name="Rectangle 4"/>
          <p:cNvSpPr txBox="1"/>
          <p:nvPr/>
        </p:nvSpPr>
        <p:spPr>
          <a:xfrm>
            <a:off x="1577765" y="1378211"/>
            <a:ext cx="3982747" cy="348426"/>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a:latin typeface="Times New Roman"/>
                <a:ea typeface="Times New Roman"/>
                <a:cs typeface="Times New Roman"/>
                <a:sym typeface="Times New Roman"/>
              </a:defRPr>
            </a:lvl1pPr>
          </a:lstStyle>
          <a:p>
            <a:pPr/>
            <a:r>
              <a:t>In our dataset, there seem to be no outliers</a:t>
            </a:r>
          </a:p>
        </p:txBody>
      </p:sp>
      <p:pic>
        <p:nvPicPr>
          <p:cNvPr id="121" name="Google Shape;151;p8" descr="Google Shape;151;p8"/>
          <p:cNvPicPr>
            <a:picLocks noChangeAspect="1"/>
          </p:cNvPicPr>
          <p:nvPr/>
        </p:nvPicPr>
        <p:blipFill>
          <a:blip r:embed="rId2">
            <a:extLst/>
          </a:blip>
          <a:stretch>
            <a:fillRect/>
          </a:stretch>
        </p:blipFill>
        <p:spPr>
          <a:xfrm>
            <a:off x="933667" y="1984700"/>
            <a:ext cx="4991106" cy="3143256"/>
          </a:xfrm>
          <a:prstGeom prst="rect">
            <a:avLst/>
          </a:prstGeom>
          <a:ln w="12700">
            <a:miter lim="400000"/>
          </a:ln>
        </p:spPr>
      </p:pic>
      <p:sp>
        <p:nvSpPr>
          <p:cNvPr id="122" name="Rectangle 6"/>
          <p:cNvSpPr txBox="1"/>
          <p:nvPr/>
        </p:nvSpPr>
        <p:spPr>
          <a:xfrm>
            <a:off x="1435085" y="5386015"/>
            <a:ext cx="3577898" cy="348426"/>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lgn="ctr">
              <a:defRPr>
                <a:latin typeface="Times New Roman"/>
                <a:ea typeface="Times New Roman"/>
                <a:cs typeface="Times New Roman"/>
                <a:sym typeface="Times New Roman"/>
              </a:defRPr>
            </a:lvl1pPr>
          </a:lstStyle>
          <a:p>
            <a:pPr/>
            <a:r>
              <a:t>Fig: Finding outliers by using boxplot</a:t>
            </a:r>
          </a:p>
        </p:txBody>
      </p:sp>
      <p:pic>
        <p:nvPicPr>
          <p:cNvPr id="123" name="Google Shape;173;p10" descr="Google Shape;173;p10"/>
          <p:cNvPicPr>
            <a:picLocks noChangeAspect="1"/>
          </p:cNvPicPr>
          <p:nvPr/>
        </p:nvPicPr>
        <p:blipFill>
          <a:blip r:embed="rId3">
            <a:extLst/>
          </a:blip>
          <a:stretch>
            <a:fillRect/>
          </a:stretch>
        </p:blipFill>
        <p:spPr>
          <a:xfrm>
            <a:off x="6175497" y="1946600"/>
            <a:ext cx="4886331" cy="3219456"/>
          </a:xfrm>
          <a:prstGeom prst="rect">
            <a:avLst/>
          </a:prstGeom>
          <a:ln w="12700">
            <a:miter lim="400000"/>
          </a:ln>
        </p:spPr>
      </p:pic>
      <p:sp>
        <p:nvSpPr>
          <p:cNvPr id="124" name="Rectangle 4"/>
          <p:cNvSpPr txBox="1"/>
          <p:nvPr/>
        </p:nvSpPr>
        <p:spPr>
          <a:xfrm>
            <a:off x="6393817" y="760515"/>
            <a:ext cx="3982752" cy="3708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b="1" sz="2000">
                <a:latin typeface="Garamond"/>
                <a:ea typeface="Garamond"/>
                <a:cs typeface="Garamond"/>
                <a:sym typeface="Garamond"/>
              </a:defRPr>
            </a:lvl1pPr>
          </a:lstStyle>
          <a:p>
            <a:pPr/>
            <a:r>
              <a:t>Histogram for distribution of data</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6" name="Rectangle 3"/>
          <p:cNvSpPr txBox="1"/>
          <p:nvPr/>
        </p:nvSpPr>
        <p:spPr>
          <a:xfrm>
            <a:off x="3272471" y="762391"/>
            <a:ext cx="5421989" cy="485137"/>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b="1" sz="2800">
                <a:latin typeface="Garamond"/>
                <a:ea typeface="Garamond"/>
                <a:cs typeface="Garamond"/>
                <a:sym typeface="Garamond"/>
              </a:defRPr>
            </a:lvl1pPr>
          </a:lstStyle>
          <a:p>
            <a:pPr/>
            <a:r>
              <a:t>Implementation of Transformation</a:t>
            </a:r>
          </a:p>
        </p:txBody>
      </p:sp>
      <p:pic>
        <p:nvPicPr>
          <p:cNvPr id="127" name="Picture 4" descr="Picture 4"/>
          <p:cNvPicPr>
            <a:picLocks noChangeAspect="1"/>
          </p:cNvPicPr>
          <p:nvPr/>
        </p:nvPicPr>
        <p:blipFill>
          <a:blip r:embed="rId2">
            <a:extLst/>
          </a:blip>
          <a:stretch>
            <a:fillRect/>
          </a:stretch>
        </p:blipFill>
        <p:spPr>
          <a:xfrm>
            <a:off x="2888830" y="1687584"/>
            <a:ext cx="6233651" cy="4050042"/>
          </a:xfrm>
          <a:prstGeom prst="rect">
            <a:avLst/>
          </a:prstGeom>
          <a:ln w="12700">
            <a:miter lim="400000"/>
          </a:ln>
        </p:spPr>
      </p:pic>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9" name="Google Shape;187;p12"/>
          <p:cNvSpPr txBox="1"/>
          <p:nvPr/>
        </p:nvSpPr>
        <p:spPr>
          <a:xfrm>
            <a:off x="954499" y="339459"/>
            <a:ext cx="2946732" cy="421302"/>
          </a:xfrm>
          <a:prstGeom prst="rect">
            <a:avLst/>
          </a:prstGeom>
          <a:ln w="12700">
            <a:miter lim="400000"/>
          </a:ln>
          <a:extLst>
            <a:ext uri="{C572A759-6A51-4108-AA02-DFA0A04FC94B}">
              <ma14:wrappingTextBoxFlag xmlns:ma14="http://schemas.microsoft.com/office/mac/drawingml/2011/main" val="1"/>
            </a:ext>
          </a:extLst>
        </p:spPr>
        <p:txBody>
          <a:bodyPr lIns="45675" tIns="45675" rIns="45675" bIns="45675">
            <a:spAutoFit/>
          </a:bodyPr>
          <a:lstStyle>
            <a:lvl1pPr>
              <a:defRPr b="1" sz="2400">
                <a:latin typeface="Times New Roman"/>
                <a:ea typeface="Times New Roman"/>
                <a:cs typeface="Times New Roman"/>
                <a:sym typeface="Times New Roman"/>
              </a:defRPr>
            </a:lvl1pPr>
          </a:lstStyle>
          <a:p>
            <a:pPr/>
            <a:r>
              <a:t>VISUALIZATION</a:t>
            </a:r>
          </a:p>
        </p:txBody>
      </p:sp>
      <p:sp>
        <p:nvSpPr>
          <p:cNvPr id="130" name="Rectangle 5"/>
          <p:cNvSpPr txBox="1"/>
          <p:nvPr/>
        </p:nvSpPr>
        <p:spPr>
          <a:xfrm>
            <a:off x="1137399" y="1263391"/>
            <a:ext cx="9537756" cy="348425"/>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lnSpc>
                <a:spcPct val="150000"/>
              </a:lnSpc>
              <a:defRPr>
                <a:latin typeface="Times New Roman"/>
                <a:ea typeface="Times New Roman"/>
                <a:cs typeface="Times New Roman"/>
                <a:sym typeface="Times New Roman"/>
              </a:defRPr>
            </a:pPr>
            <a:r>
              <a:t>Graphical representation of the Co2 emissions between the years 1800 and 2014  using </a:t>
            </a:r>
            <a:r>
              <a:rPr b="1" i="1"/>
              <a:t>line plot </a:t>
            </a:r>
          </a:p>
        </p:txBody>
      </p:sp>
      <p:pic>
        <p:nvPicPr>
          <p:cNvPr id="131" name="Google Shape;191;p12" descr="Google Shape;191;p12"/>
          <p:cNvPicPr>
            <a:picLocks noChangeAspect="1"/>
          </p:cNvPicPr>
          <p:nvPr/>
        </p:nvPicPr>
        <p:blipFill>
          <a:blip r:embed="rId2">
            <a:extLst/>
          </a:blip>
          <a:stretch>
            <a:fillRect/>
          </a:stretch>
        </p:blipFill>
        <p:spPr>
          <a:xfrm>
            <a:off x="2638936" y="2031382"/>
            <a:ext cx="6208108" cy="3997832"/>
          </a:xfrm>
          <a:prstGeom prst="rect">
            <a:avLst/>
          </a:prstGeom>
          <a:ln w="12700">
            <a:miter lim="400000"/>
          </a:ln>
        </p:spPr>
      </p:pic>
      <p:sp>
        <p:nvSpPr>
          <p:cNvPr id="132" name="Rectangle 7"/>
          <p:cNvSpPr txBox="1"/>
          <p:nvPr/>
        </p:nvSpPr>
        <p:spPr>
          <a:xfrm>
            <a:off x="3394241" y="5964478"/>
            <a:ext cx="4985551" cy="348426"/>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a:latin typeface="Times New Roman"/>
                <a:ea typeface="Times New Roman"/>
                <a:cs typeface="Times New Roman"/>
                <a:sym typeface="Times New Roman"/>
              </a:defRPr>
            </a:lvl1pPr>
          </a:lstStyle>
          <a:p>
            <a:pPr/>
            <a:r>
              <a:t>Fig : Graphical representation between year and CO2</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4" name="TextBox 3"/>
          <p:cNvSpPr txBox="1"/>
          <p:nvPr/>
        </p:nvSpPr>
        <p:spPr>
          <a:xfrm>
            <a:off x="2540101" y="531845"/>
            <a:ext cx="7111797" cy="421388"/>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b="1" sz="2400">
                <a:latin typeface="Times New Roman"/>
                <a:ea typeface="Times New Roman"/>
                <a:cs typeface="Times New Roman"/>
                <a:sym typeface="Times New Roman"/>
              </a:defRPr>
            </a:lvl1pPr>
          </a:lstStyle>
          <a:p>
            <a:pPr/>
            <a:r>
              <a:t>Checking whether the data is stationary or not</a:t>
            </a:r>
          </a:p>
        </p:txBody>
      </p:sp>
      <p:pic>
        <p:nvPicPr>
          <p:cNvPr id="135" name="Picture 2" descr="Picture 2"/>
          <p:cNvPicPr>
            <a:picLocks noChangeAspect="1"/>
          </p:cNvPicPr>
          <p:nvPr/>
        </p:nvPicPr>
        <p:blipFill>
          <a:blip r:embed="rId2">
            <a:extLst/>
          </a:blip>
          <a:stretch>
            <a:fillRect/>
          </a:stretch>
        </p:blipFill>
        <p:spPr>
          <a:xfrm>
            <a:off x="1252634" y="1843962"/>
            <a:ext cx="3733802" cy="2628902"/>
          </a:xfrm>
          <a:prstGeom prst="rect">
            <a:avLst/>
          </a:prstGeom>
          <a:ln w="12700">
            <a:miter lim="400000"/>
          </a:ln>
        </p:spPr>
      </p:pic>
      <p:pic>
        <p:nvPicPr>
          <p:cNvPr id="136" name="Picture 4" descr="Picture 4"/>
          <p:cNvPicPr>
            <a:picLocks noChangeAspect="1"/>
          </p:cNvPicPr>
          <p:nvPr/>
        </p:nvPicPr>
        <p:blipFill>
          <a:blip r:embed="rId3">
            <a:extLst/>
          </a:blip>
          <a:stretch>
            <a:fillRect/>
          </a:stretch>
        </p:blipFill>
        <p:spPr>
          <a:xfrm>
            <a:off x="5770205" y="2201148"/>
            <a:ext cx="5410204" cy="1914526"/>
          </a:xfrm>
          <a:prstGeom prst="rect">
            <a:avLst/>
          </a:prstGeom>
          <a:ln w="12700">
            <a:miter lim="400000"/>
          </a:ln>
        </p:spPr>
      </p:pic>
      <p:sp>
        <p:nvSpPr>
          <p:cNvPr id="137" name="Rectangle 5"/>
          <p:cNvSpPr txBox="1"/>
          <p:nvPr/>
        </p:nvSpPr>
        <p:spPr>
          <a:xfrm>
            <a:off x="1594601" y="4738537"/>
            <a:ext cx="8511386" cy="122364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lgn="ctr">
              <a:defRPr>
                <a:latin typeface="Times New Roman"/>
                <a:ea typeface="Times New Roman"/>
                <a:cs typeface="Times New Roman"/>
                <a:sym typeface="Times New Roman"/>
              </a:defRPr>
            </a:pPr>
            <a:r>
              <a:t>Test stationary of our data by using Augmented Dickey Fuller’s test,</a:t>
            </a:r>
            <a:endParaRPr sz="2000"/>
          </a:p>
          <a:p>
            <a:pPr algn="ctr">
              <a:defRPr>
                <a:latin typeface="Times New Roman"/>
                <a:ea typeface="Times New Roman"/>
                <a:cs typeface="Times New Roman"/>
                <a:sym typeface="Times New Roman"/>
              </a:defRPr>
            </a:pPr>
            <a:r>
              <a:t>  it shows</a:t>
            </a:r>
            <a:r>
              <a:rPr sz="2000"/>
              <a:t> that the data is non-stationary</a:t>
            </a:r>
          </a:p>
          <a:p>
            <a:pPr>
              <a:defRPr sz="2000">
                <a:latin typeface="Times New Roman"/>
                <a:ea typeface="Times New Roman"/>
                <a:cs typeface="Times New Roman"/>
                <a:sym typeface="Times New Roman"/>
              </a:defRPr>
            </a:pPr>
            <a:b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39" name="Google Shape;231;p17" descr="Google Shape;231;p17"/>
          <p:cNvPicPr>
            <a:picLocks noChangeAspect="1"/>
          </p:cNvPicPr>
          <p:nvPr/>
        </p:nvPicPr>
        <p:blipFill>
          <a:blip r:embed="rId2">
            <a:extLst/>
          </a:blip>
          <a:stretch>
            <a:fillRect/>
          </a:stretch>
        </p:blipFill>
        <p:spPr>
          <a:xfrm>
            <a:off x="2006080" y="1266961"/>
            <a:ext cx="8339295" cy="2856641"/>
          </a:xfrm>
          <a:prstGeom prst="rect">
            <a:avLst/>
          </a:prstGeom>
          <a:ln w="12700">
            <a:miter lim="400000"/>
          </a:ln>
        </p:spPr>
      </p:pic>
      <p:sp>
        <p:nvSpPr>
          <p:cNvPr id="140" name="Rectangle 4"/>
          <p:cNvSpPr txBox="1"/>
          <p:nvPr/>
        </p:nvSpPr>
        <p:spPr>
          <a:xfrm>
            <a:off x="3211338" y="734399"/>
            <a:ext cx="5281793" cy="348426"/>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b="1">
                <a:latin typeface="Times New Roman"/>
                <a:ea typeface="Times New Roman"/>
                <a:cs typeface="Times New Roman"/>
                <a:sym typeface="Times New Roman"/>
              </a:defRPr>
            </a:lvl1pPr>
          </a:lstStyle>
          <a:p>
            <a:pPr/>
            <a:r>
              <a:t>Trend and Seasonality: Decomposing the Time Series</a:t>
            </a:r>
          </a:p>
        </p:txBody>
      </p:sp>
      <p:sp>
        <p:nvSpPr>
          <p:cNvPr id="141" name="Rectangle 5"/>
          <p:cNvSpPr txBox="1"/>
          <p:nvPr/>
        </p:nvSpPr>
        <p:spPr>
          <a:xfrm>
            <a:off x="1902512" y="4380134"/>
            <a:ext cx="9323149" cy="1885126"/>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marL="140367" indent="-140367">
              <a:buClr>
                <a:srgbClr val="FFFFFF"/>
              </a:buClr>
              <a:buSzPts val="1800"/>
              <a:buFont typeface="Arial"/>
              <a:buChar char="•"/>
              <a:defRPr>
                <a:latin typeface="Times New Roman"/>
                <a:ea typeface="Times New Roman"/>
                <a:cs typeface="Times New Roman"/>
                <a:sym typeface="Times New Roman"/>
              </a:defRPr>
            </a:pPr>
            <a:r>
              <a:t>We can see that the trend is the value that is causing the increasing pattern.</a:t>
            </a:r>
            <a:endParaRPr sz="2400"/>
          </a:p>
          <a:p>
            <a:pPr>
              <a:defRPr sz="2400">
                <a:latin typeface="+mn-lt"/>
                <a:ea typeface="+mn-ea"/>
                <a:cs typeface="+mn-cs"/>
                <a:sym typeface="Calibri"/>
              </a:defRPr>
            </a:pPr>
          </a:p>
          <a:p>
            <a:pPr marL="140367" indent="-140367">
              <a:buClr>
                <a:srgbClr val="FFFFFF"/>
              </a:buClr>
              <a:buSzPts val="1800"/>
              <a:buFont typeface="Arial"/>
              <a:buChar char="•"/>
              <a:defRPr>
                <a:latin typeface="Times New Roman"/>
                <a:ea typeface="Times New Roman"/>
                <a:cs typeface="Times New Roman"/>
                <a:sym typeface="Times New Roman"/>
              </a:defRPr>
            </a:pPr>
            <a:r>
              <a:t>Seasonality information extracted from the series does not show any increasing or decreasing patterns.</a:t>
            </a:r>
            <a:endParaRPr sz="2400"/>
          </a:p>
          <a:p>
            <a:pPr>
              <a:defRPr sz="2400">
                <a:latin typeface="+mn-lt"/>
                <a:ea typeface="+mn-ea"/>
                <a:cs typeface="+mn-cs"/>
                <a:sym typeface="Calibri"/>
              </a:defRPr>
            </a:pPr>
          </a:p>
          <a:p>
            <a:pPr marL="140367" indent="-140367">
              <a:buClr>
                <a:srgbClr val="FFFFFF"/>
              </a:buClr>
              <a:buSzPts val="1800"/>
              <a:buFont typeface="Arial"/>
              <a:buChar char="•"/>
              <a:defRPr>
                <a:latin typeface="Times New Roman"/>
                <a:ea typeface="Times New Roman"/>
                <a:cs typeface="Times New Roman"/>
                <a:sym typeface="Times New Roman"/>
              </a:defRPr>
            </a:pPr>
            <a:r>
              <a:t>The residuals show periods of low variability in the early years of the series</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8" tIns="45718" rIns="45718" bIns="45718"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8" tIns="45718" rIns="45718" bIns="45718"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