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2" r:id="rId13"/>
    <p:sldId id="265"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D:\TUSHAR\NAAN%20MUDHALVAN%20PROJECT\Tushar%20Naan%20Mudhalvan%20PPT.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[Tushar Naan Mudhalvan PPT.xlsx]Sheet1!PivotTable1</c:name>
    <c:fmtId val="28"/>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EMPLOYEE PERFORMANCE ANALYSIS</a:t>
            </a:r>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6"/>
          <c:spPr>
            <a:solidFill>
              <a:schemeClr val="lt1"/>
            </a:solidFill>
            <a:ln w="1587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0793-43FC-A280-63E55E768E32}"/>
            </c:ext>
          </c:extLst>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0793-43FC-A280-63E55E768E32}"/>
            </c:ext>
          </c:extLst>
        </c:ser>
        <c:ser>
          <c:idx val="2"/>
          <c:order val="2"/>
          <c:tx>
            <c:strRef>
              <c:f>Sheet1!$D$3:$D$4</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0793-43FC-A280-63E55E768E32}"/>
            </c:ext>
          </c:extLst>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0793-43FC-A280-63E55E768E32}"/>
            </c:ext>
          </c:extLst>
        </c:ser>
        <c:dLbls>
          <c:dLblPos val="inEnd"/>
          <c:showLegendKey val="0"/>
          <c:showVal val="1"/>
          <c:showCatName val="0"/>
          <c:showSerName val="0"/>
          <c:showPercent val="0"/>
          <c:showBubbleSize val="0"/>
        </c:dLbls>
        <c:gapWidth val="267"/>
        <c:overlap val="-43"/>
        <c:axId val="1373088703"/>
        <c:axId val="1373089183"/>
      </c:barChart>
      <c:catAx>
        <c:axId val="137308870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73088703"/>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0"/>
  </c:pivotSource>
  <c:chart>
    <c:title>
      <c:tx>
        <c:rich>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r>
              <a:rPr lang="en-IN" sz="1400" b="1">
                <a:latin typeface="Arial" panose="020B0604020202020204" pitchFamily="34" charset="0"/>
                <a:cs typeface="Arial" panose="020B0604020202020204" pitchFamily="34" charset="0"/>
              </a:rPr>
              <a:t>EMPLOYEE PERFORMANCE ANALYSIS</a:t>
            </a:r>
          </a:p>
        </c:rich>
      </c:tx>
      <c:layout>
        <c:manualLayout>
          <c:xMode val="edge"/>
          <c:yMode val="edge"/>
          <c:x val="0.13877259092613423"/>
          <c:y val="8.2494460919657772E-2"/>
        </c:manualLayout>
      </c:layout>
      <c:overlay val="0"/>
      <c:spPr>
        <a:noFill/>
        <a:ln>
          <a:noFill/>
        </a:ln>
        <a:effectLst/>
      </c:spPr>
      <c:txPr>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458-40F9-ACE8-3DCCE565354D}"/>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3458-40F9-ACE8-3DCCE565354D}"/>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3458-40F9-ACE8-3DCCE565354D}"/>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3458-40F9-ACE8-3DCCE565354D}"/>
            </c:ext>
          </c:extLst>
        </c:ser>
        <c:dLbls>
          <c:dLblPos val="inEnd"/>
          <c:showLegendKey val="0"/>
          <c:showVal val="1"/>
          <c:showCatName val="0"/>
          <c:showSerName val="0"/>
          <c:showPercent val="0"/>
          <c:showBubbleSize val="0"/>
        </c:dLbls>
        <c:gapWidth val="100"/>
        <c:overlap val="-24"/>
        <c:axId val="1373088703"/>
        <c:axId val="1373089183"/>
      </c:barChart>
      <c:catAx>
        <c:axId val="13730887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8912-458F-9A3D-8A27679B7C65}"/>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29-8912-458F-9A3D-8A27679B7C65}"/>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3E-8912-458F-9A3D-8A27679B7C65}"/>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53-8912-458F-9A3D-8A27679B7C6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sv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b="1" dirty="0">
                <a:latin typeface="Arial" panose="020B0604020202020204" pitchFamily="34" charset="0"/>
                <a:cs typeface="Arial" panose="020B0604020202020204" pitchFamily="34" charset="0"/>
              </a:rPr>
              <a:t>CHANDRU.M</a:t>
            </a:r>
            <a:endParaRPr lang="en-US" sz="2400" b="1" dirty="0">
              <a:latin typeface="Arial" panose="020B0604020202020204" pitchFamily="34" charset="0"/>
              <a:cs typeface="Arial" panose="020B0604020202020204" pitchFamily="34" charset="0"/>
            </a:endParaRPr>
          </a:p>
          <a:p>
            <a:r>
              <a:rPr lang="en-US" sz="2400" dirty="0"/>
              <a:t>REGISTER NO: </a:t>
            </a:r>
            <a:r>
              <a:rPr lang="en-US" sz="2400" b="1" dirty="0">
                <a:latin typeface="Arial" panose="020B0604020202020204" pitchFamily="34" charset="0"/>
                <a:cs typeface="Arial" panose="020B0604020202020204" pitchFamily="34" charset="0"/>
              </a:rPr>
              <a:t>1222</a:t>
            </a:r>
            <a:r>
              <a:rPr lang="en-GB" sz="2400" b="1" dirty="0">
                <a:latin typeface="Arial" panose="020B0604020202020204" pitchFamily="34" charset="0"/>
                <a:cs typeface="Arial" panose="020B0604020202020204" pitchFamily="34" charset="0"/>
              </a:rPr>
              <a:t>01162</a:t>
            </a:r>
            <a:r>
              <a:rPr lang="en-US" sz="2400" b="1" dirty="0">
                <a:latin typeface="Arial" panose="020B0604020202020204" pitchFamily="34" charset="0"/>
                <a:cs typeface="Arial" panose="020B0604020202020204" pitchFamily="34" charset="0"/>
              </a:rPr>
              <a:t> ; unm1301222</a:t>
            </a:r>
            <a:r>
              <a:rPr lang="en-GB" sz="2400" b="1" dirty="0">
                <a:latin typeface="Arial" panose="020B0604020202020204" pitchFamily="34" charset="0"/>
                <a:cs typeface="Arial" panose="020B0604020202020204" pitchFamily="34" charset="0"/>
              </a:rPr>
              <a:t>504</a:t>
            </a:r>
            <a:endParaRPr lang="en-US" sz="2400" b="1" dirty="0">
              <a:latin typeface="Arial" panose="020B0604020202020204" pitchFamily="34" charset="0"/>
              <a:cs typeface="Arial" panose="020B0604020202020204" pitchFamily="34" charset="0"/>
            </a:endParaRPr>
          </a:p>
          <a:p>
            <a:r>
              <a:rPr lang="en-US" sz="2400" dirty="0"/>
              <a:t>DEPARTMENT: </a:t>
            </a:r>
            <a:r>
              <a:rPr lang="en-US" sz="2400" b="1" dirty="0">
                <a:latin typeface="Arial" panose="020B0604020202020204" pitchFamily="34" charset="0"/>
                <a:cs typeface="Arial" panose="020B0604020202020204" pitchFamily="34" charset="0"/>
              </a:rPr>
              <a:t>B.COM CORPORATE SECRETARYSHIP</a:t>
            </a:r>
          </a:p>
          <a:p>
            <a:r>
              <a:rPr lang="en-US" sz="2400" dirty="0"/>
              <a:t>COLLEGE: </a:t>
            </a:r>
            <a:r>
              <a:rPr lang="en-US" sz="2400" b="1" dirty="0">
                <a:latin typeface="Arial" panose="020B0604020202020204" pitchFamily="34" charset="0"/>
                <a:cs typeface="Arial" panose="020B0604020202020204" pitchFamily="34" charset="0"/>
              </a:rPr>
              <a:t>AGURCHUND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9021D8B-FDDC-AFCA-2063-E857FB544236}"/>
              </a:ext>
            </a:extLst>
          </p:cNvPr>
          <p:cNvSpPr txBox="1"/>
          <p:nvPr/>
        </p:nvSpPr>
        <p:spPr>
          <a:xfrm>
            <a:off x="838200" y="1447800"/>
            <a:ext cx="4343400" cy="5632311"/>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STEPS:-</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1)</a:t>
            </a:r>
            <a:r>
              <a:rPr lang="en-IN" sz="2000" u="sng" dirty="0">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Download in Edunet Dashboard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2) </a:t>
            </a:r>
            <a:r>
              <a:rPr lang="en-IN" sz="2000" u="sng" dirty="0">
                <a:latin typeface="Arial" panose="020B0604020202020204" pitchFamily="34" charset="0"/>
                <a:cs typeface="Arial" panose="020B0604020202020204" pitchFamily="34" charset="0"/>
              </a:rPr>
              <a:t>Features Collection</a:t>
            </a: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9 Features</a:t>
            </a:r>
          </a:p>
          <a:p>
            <a:endParaRPr lang="en-IN"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Job Function</a:t>
            </a:r>
          </a:p>
        </p:txBody>
      </p:sp>
      <p:sp>
        <p:nvSpPr>
          <p:cNvPr id="3" name="TextBox 2">
            <a:extLst>
              <a:ext uri="{FF2B5EF4-FFF2-40B4-BE49-F238E27FC236}">
                <a16:creationId xmlns:a16="http://schemas.microsoft.com/office/drawing/2014/main" id="{A4F1442E-C33E-7F76-0113-F1B683609C3A}"/>
              </a:ext>
            </a:extLst>
          </p:cNvPr>
          <p:cNvSpPr txBox="1"/>
          <p:nvPr/>
        </p:nvSpPr>
        <p:spPr>
          <a:xfrm>
            <a:off x="5067302" y="2016144"/>
            <a:ext cx="4286248" cy="3139321"/>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3) </a:t>
            </a:r>
            <a:r>
              <a:rPr lang="en-IN" sz="1800" u="sng" dirty="0">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dirty="0">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dirty="0">
                <a:latin typeface="Arial" panose="020B0604020202020204" pitchFamily="34" charset="0"/>
                <a:cs typeface="Arial" panose="020B0604020202020204" pitchFamily="34" charset="0"/>
              </a:rPr>
              <a:t>Missing Values removed – Filtering</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4) </a:t>
            </a:r>
            <a:r>
              <a:rPr lang="en-IN" sz="1800" u="sng" dirty="0">
                <a:latin typeface="Arial" panose="020B0604020202020204" pitchFamily="34" charset="0"/>
                <a:cs typeface="Arial" panose="020B0604020202020204" pitchFamily="34" charset="0"/>
              </a:rPr>
              <a:t>Performance Level Calculation</a:t>
            </a:r>
          </a:p>
          <a:p>
            <a:r>
              <a:rPr lang="en-IN" dirty="0">
                <a:latin typeface="Arial" panose="020B0604020202020204" pitchFamily="34" charset="0"/>
                <a:cs typeface="Arial" panose="020B0604020202020204" pitchFamily="34" charset="0"/>
              </a:rPr>
              <a:t>Performance Level Formula = IFS(Z8&gt;=5,”VERY HIGH”,Z8&gt;=4,”HIGH”,Z8&gt;=3,”MED”,”TRUE”,”LOW”)</a:t>
            </a:r>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858852BB-DBE1-5938-C59B-85E7D944BB53}"/>
              </a:ext>
            </a:extLst>
          </p:cNvPr>
          <p:cNvSpPr txBox="1"/>
          <p:nvPr/>
        </p:nvSpPr>
        <p:spPr>
          <a:xfrm>
            <a:off x="739775" y="1447800"/>
            <a:ext cx="3679825" cy="3970318"/>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5) </a:t>
            </a:r>
            <a:r>
              <a:rPr lang="en-IN" sz="1800" u="sng" dirty="0">
                <a:latin typeface="Arial" panose="020B0604020202020204" pitchFamily="34" charset="0"/>
                <a:cs typeface="Arial" panose="020B0604020202020204" pitchFamily="34" charset="0"/>
              </a:rPr>
              <a:t>Summary/Pivot Table</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u="sng" dirty="0">
                <a:latin typeface="Arial" panose="020B0604020202020204" pitchFamily="34" charset="0"/>
                <a:cs typeface="Arial" panose="020B0604020202020204" pitchFamily="34" charset="0"/>
              </a:rPr>
              <a:t>Features/Techniques Used</a:t>
            </a: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u="sng" dirty="0">
                <a:latin typeface="Arial" panose="020B0604020202020204" pitchFamily="34" charset="0"/>
                <a:cs typeface="Arial" panose="020B0604020202020204" pitchFamily="34" charset="0"/>
              </a:rPr>
              <a:t>What Columns Used</a:t>
            </a:r>
            <a:endParaRPr lang="en-IN" u="sng" dirty="0"/>
          </a:p>
          <a:p>
            <a:pPr marL="342900" indent="-342900">
              <a:buAutoNum type="arabicPeriod"/>
            </a:pPr>
            <a:r>
              <a:rPr lang="en-IN" sz="1800" dirty="0">
                <a:latin typeface="Arial" panose="020B0604020202020204" pitchFamily="34" charset="0"/>
                <a:cs typeface="Arial" panose="020B0604020202020204" pitchFamily="34" charset="0"/>
              </a:rPr>
              <a:t>Employee ID</a:t>
            </a:r>
          </a:p>
          <a:p>
            <a:pPr marL="342900" indent="-342900">
              <a:buAutoNum type="arabicPeriod"/>
            </a:pPr>
            <a:r>
              <a:rPr lang="en-IN" sz="1800" dirty="0">
                <a:latin typeface="Arial" panose="020B0604020202020204" pitchFamily="34" charset="0"/>
                <a:cs typeface="Arial" panose="020B0604020202020204" pitchFamily="34" charset="0"/>
              </a:rPr>
              <a:t>Employee First Name</a:t>
            </a:r>
          </a:p>
          <a:p>
            <a:pPr marL="342900" indent="-342900">
              <a:buAutoNum type="arabicPeriod"/>
            </a:pPr>
            <a:r>
              <a:rPr lang="en-IN" sz="1800" dirty="0">
                <a:latin typeface="Arial" panose="020B0604020202020204" pitchFamily="34" charset="0"/>
                <a:cs typeface="Arial" panose="020B0604020202020204" pitchFamily="34" charset="0"/>
              </a:rPr>
              <a:t>Employee Last Name </a:t>
            </a:r>
          </a:p>
          <a:p>
            <a:pPr marL="342900" indent="-342900">
              <a:buAutoNum type="arabicPeriod"/>
            </a:pPr>
            <a:r>
              <a:rPr lang="en-IN" sz="1800" dirty="0">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id="{AC82EDC5-2FE3-2244-CDAA-586D2126FEB9}"/>
              </a:ext>
            </a:extLst>
          </p:cNvPr>
          <p:cNvSpPr txBox="1"/>
          <p:nvPr/>
        </p:nvSpPr>
        <p:spPr>
          <a:xfrm>
            <a:off x="4419600" y="3962400"/>
            <a:ext cx="3679825" cy="1754326"/>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5. Employee Performance Level</a:t>
            </a:r>
          </a:p>
          <a:p>
            <a:r>
              <a:rPr lang="en-IN" sz="1800" dirty="0">
                <a:latin typeface="Arial" panose="020B0604020202020204" pitchFamily="34" charset="0"/>
                <a:cs typeface="Arial" panose="020B0604020202020204" pitchFamily="34" charset="0"/>
              </a:rPr>
              <a:t>6. Current Employee Ratings</a:t>
            </a:r>
          </a:p>
          <a:p>
            <a:r>
              <a:rPr lang="en-IN" sz="1800" dirty="0">
                <a:latin typeface="Arial" panose="020B0604020202020204" pitchFamily="34" charset="0"/>
                <a:cs typeface="Arial" panose="020B0604020202020204" pitchFamily="34" charset="0"/>
              </a:rPr>
              <a:t>7. Department Type</a:t>
            </a:r>
          </a:p>
          <a:p>
            <a:r>
              <a:rPr lang="en-IN" sz="1800" dirty="0">
                <a:latin typeface="Arial" panose="020B0604020202020204" pitchFamily="34" charset="0"/>
                <a:cs typeface="Arial" panose="020B0604020202020204" pitchFamily="34" charset="0"/>
              </a:rPr>
              <a:t>8. Division</a:t>
            </a:r>
          </a:p>
          <a:p>
            <a:r>
              <a:rPr lang="en-IN" sz="1800" dirty="0">
                <a:latin typeface="Arial" panose="020B0604020202020204" pitchFamily="34" charset="0"/>
                <a:cs typeface="Arial" panose="020B0604020202020204" pitchFamily="34" charset="0"/>
              </a:rPr>
              <a:t>9. Job Function</a:t>
            </a:r>
          </a:p>
          <a:p>
            <a:endParaRPr lang="en-IN" dirty="0"/>
          </a:p>
        </p:txBody>
      </p:sp>
      <p:graphicFrame>
        <p:nvGraphicFramePr>
          <p:cNvPr id="8" name="Table 7">
            <a:extLst>
              <a:ext uri="{FF2B5EF4-FFF2-40B4-BE49-F238E27FC236}">
                <a16:creationId xmlns:a16="http://schemas.microsoft.com/office/drawing/2014/main" id="{FF6F2223-8289-C158-519C-09F4B0CCC85F}"/>
              </a:ext>
            </a:extLst>
          </p:cNvPr>
          <p:cNvGraphicFramePr>
            <a:graphicFrameLocks noGrp="1"/>
          </p:cNvGraphicFramePr>
          <p:nvPr>
            <p:extLst>
              <p:ext uri="{D42A27DB-BD31-4B8C-83A1-F6EECF244321}">
                <p14:modId xmlns:p14="http://schemas.microsoft.com/office/powerpoint/2010/main" val="227478594"/>
              </p:ext>
            </p:extLst>
          </p:nvPr>
        </p:nvGraphicFramePr>
        <p:xfrm>
          <a:off x="4191000" y="1033567"/>
          <a:ext cx="5130801" cy="2682240"/>
        </p:xfrm>
        <a:graphic>
          <a:graphicData uri="http://schemas.openxmlformats.org/drawingml/2006/table">
            <a:tbl>
              <a:tblPr firstRow="1" bandRow="1">
                <a:tableStyleId>{5C22544A-7EE6-4342-B048-85BDC9FD1C3A}</a:tableStyleId>
              </a:tblPr>
              <a:tblGrid>
                <a:gridCol w="756921">
                  <a:extLst>
                    <a:ext uri="{9D8B030D-6E8A-4147-A177-3AD203B41FA5}">
                      <a16:colId xmlns:a16="http://schemas.microsoft.com/office/drawing/2014/main" val="890633255"/>
                    </a:ext>
                  </a:extLst>
                </a:gridCol>
                <a:gridCol w="2443479">
                  <a:extLst>
                    <a:ext uri="{9D8B030D-6E8A-4147-A177-3AD203B41FA5}">
                      <a16:colId xmlns:a16="http://schemas.microsoft.com/office/drawing/2014/main" val="3237135114"/>
                    </a:ext>
                  </a:extLst>
                </a:gridCol>
                <a:gridCol w="1930401">
                  <a:extLst>
                    <a:ext uri="{9D8B030D-6E8A-4147-A177-3AD203B41FA5}">
                      <a16:colId xmlns:a16="http://schemas.microsoft.com/office/drawing/2014/main" val="2486951284"/>
                    </a:ext>
                  </a:extLst>
                </a:gridCol>
              </a:tblGrid>
              <a:tr h="211384">
                <a:tc>
                  <a:txBody>
                    <a:bodyPr/>
                    <a:lstStyle/>
                    <a:p>
                      <a:r>
                        <a:rPr lang="en-IN" sz="1400" dirty="0">
                          <a:latin typeface="Arial" panose="020B0604020202020204" pitchFamily="34" charset="0"/>
                          <a:cs typeface="Arial" panose="020B0604020202020204" pitchFamily="34" charset="0"/>
                        </a:rPr>
                        <a:t>S.NO.</a:t>
                      </a:r>
                    </a:p>
                  </a:txBody>
                  <a:tcPr/>
                </a:tc>
                <a:tc>
                  <a:txBody>
                    <a:bodyPr/>
                    <a:lstStyle/>
                    <a:p>
                      <a:r>
                        <a:rPr lang="en-IN" sz="1400" dirty="0">
                          <a:latin typeface="Arial" panose="020B0604020202020204" pitchFamily="34" charset="0"/>
                          <a:cs typeface="Arial" panose="020B0604020202020204" pitchFamily="34" charset="0"/>
                        </a:rPr>
                        <a:t>TECHNIQUES USED</a:t>
                      </a:r>
                    </a:p>
                  </a:txBody>
                  <a:tcPr/>
                </a:tc>
                <a:tc>
                  <a:txBody>
                    <a:bodyPr/>
                    <a:lstStyle/>
                    <a:p>
                      <a:r>
                        <a:rPr lang="en-IN" sz="1400" dirty="0">
                          <a:latin typeface="Arial" panose="020B0604020202020204" pitchFamily="34" charset="0"/>
                          <a:cs typeface="Arial" panose="020B0604020202020204" pitchFamily="34" charset="0"/>
                        </a:rPr>
                        <a:t>EXPLANATION (WHY)</a:t>
                      </a:r>
                    </a:p>
                  </a:txBody>
                  <a:tcPr/>
                </a:tc>
                <a:extLst>
                  <a:ext uri="{0D108BD9-81ED-4DB2-BD59-A6C34878D82A}">
                    <a16:rowId xmlns:a16="http://schemas.microsoft.com/office/drawing/2014/main" val="1645414754"/>
                  </a:ext>
                </a:extLst>
              </a:tr>
              <a:tr h="211384">
                <a:tc>
                  <a:txBody>
                    <a:bodyPr/>
                    <a:lstStyle/>
                    <a:p>
                      <a:r>
                        <a:rPr lang="en-IN" sz="1400" dirty="0">
                          <a:latin typeface="Arial" panose="020B0604020202020204" pitchFamily="34" charset="0"/>
                          <a:cs typeface="Arial" panose="020B0604020202020204" pitchFamily="34" charset="0"/>
                        </a:rPr>
                        <a:t>1</a:t>
                      </a:r>
                    </a:p>
                  </a:txBody>
                  <a:tcPr/>
                </a:tc>
                <a:tc>
                  <a:txBody>
                    <a:bodyPr/>
                    <a:lstStyle/>
                    <a:p>
                      <a:r>
                        <a:rPr lang="en-IN" sz="1400" dirty="0">
                          <a:latin typeface="Arial" panose="020B0604020202020204" pitchFamily="34" charset="0"/>
                          <a:cs typeface="Arial" panose="020B0604020202020204" pitchFamily="34" charset="0"/>
                        </a:rPr>
                        <a:t>Conditional Formatting</a:t>
                      </a:r>
                    </a:p>
                  </a:txBody>
                  <a:tcPr/>
                </a:tc>
                <a:tc>
                  <a:txBody>
                    <a:bodyPr/>
                    <a:lstStyle/>
                    <a:p>
                      <a:r>
                        <a:rPr lang="en-IN" sz="1400" dirty="0">
                          <a:latin typeface="Arial" panose="020B0604020202020204" pitchFamily="34" charset="0"/>
                          <a:cs typeface="Arial" panose="020B0604020202020204" pitchFamily="34" charset="0"/>
                        </a:rPr>
                        <a:t>Missing Value highlight</a:t>
                      </a:r>
                    </a:p>
                  </a:txBody>
                  <a:tcPr/>
                </a:tc>
                <a:extLst>
                  <a:ext uri="{0D108BD9-81ED-4DB2-BD59-A6C34878D82A}">
                    <a16:rowId xmlns:a16="http://schemas.microsoft.com/office/drawing/2014/main" val="1905897526"/>
                  </a:ext>
                </a:extLst>
              </a:tr>
              <a:tr h="211384">
                <a:tc>
                  <a:txBody>
                    <a:bodyPr/>
                    <a:lstStyle/>
                    <a:p>
                      <a:r>
                        <a:rPr lang="en-IN" sz="1400" dirty="0">
                          <a:latin typeface="Arial" panose="020B0604020202020204" pitchFamily="34" charset="0"/>
                          <a:cs typeface="Arial" panose="020B0604020202020204" pitchFamily="34" charset="0"/>
                        </a:rPr>
                        <a:t>2</a:t>
                      </a:r>
                    </a:p>
                  </a:txBody>
                  <a:tcPr/>
                </a:tc>
                <a:tc>
                  <a:txBody>
                    <a:bodyPr/>
                    <a:lstStyle/>
                    <a:p>
                      <a:r>
                        <a:rPr lang="en-IN" sz="1400" dirty="0">
                          <a:latin typeface="Arial" panose="020B0604020202020204" pitchFamily="34" charset="0"/>
                          <a:cs typeface="Arial" panose="020B0604020202020204" pitchFamily="34" charset="0"/>
                        </a:rPr>
                        <a:t>Filtering</a:t>
                      </a:r>
                    </a:p>
                  </a:txBody>
                  <a:tcPr/>
                </a:tc>
                <a:tc>
                  <a:txBody>
                    <a:bodyPr/>
                    <a:lstStyle/>
                    <a:p>
                      <a:r>
                        <a:rPr lang="en-IN" sz="1400" dirty="0">
                          <a:latin typeface="Arial" panose="020B0604020202020204" pitchFamily="34" charset="0"/>
                          <a:cs typeface="Arial" panose="020B0604020202020204" pitchFamily="34" charset="0"/>
                        </a:rPr>
                        <a:t>Missing Value Remove</a:t>
                      </a:r>
                    </a:p>
                  </a:txBody>
                  <a:tcPr/>
                </a:tc>
                <a:extLst>
                  <a:ext uri="{0D108BD9-81ED-4DB2-BD59-A6C34878D82A}">
                    <a16:rowId xmlns:a16="http://schemas.microsoft.com/office/drawing/2014/main" val="1620025489"/>
                  </a:ext>
                </a:extLst>
              </a:tr>
              <a:tr h="211384">
                <a:tc>
                  <a:txBody>
                    <a:bodyPr/>
                    <a:lstStyle/>
                    <a:p>
                      <a:r>
                        <a:rPr lang="en-IN" sz="1400" dirty="0">
                          <a:latin typeface="Arial" panose="020B0604020202020204" pitchFamily="34" charset="0"/>
                          <a:cs typeface="Arial" panose="020B0604020202020204" pitchFamily="34" charset="0"/>
                        </a:rPr>
                        <a:t>3</a:t>
                      </a:r>
                    </a:p>
                  </a:txBody>
                  <a:tcPr/>
                </a:tc>
                <a:tc>
                  <a:txBody>
                    <a:bodyPr/>
                    <a:lstStyle/>
                    <a:p>
                      <a:r>
                        <a:rPr lang="en-IN" sz="1400" dirty="0">
                          <a:latin typeface="Arial" panose="020B0604020202020204" pitchFamily="34" charset="0"/>
                          <a:cs typeface="Arial" panose="020B0604020202020204" pitchFamily="34" charset="0"/>
                        </a:rPr>
                        <a:t>Formula</a:t>
                      </a:r>
                    </a:p>
                  </a:txBody>
                  <a:tcPr/>
                </a:tc>
                <a:tc>
                  <a:txBody>
                    <a:bodyPr/>
                    <a:lstStyle/>
                    <a:p>
                      <a:r>
                        <a:rPr lang="en-IN" sz="1400" dirty="0">
                          <a:latin typeface="Arial" panose="020B0604020202020204" pitchFamily="34" charset="0"/>
                          <a:cs typeface="Arial" panose="020B0604020202020204" pitchFamily="34" charset="0"/>
                        </a:rPr>
                        <a:t>Calculate Employee Performance Level</a:t>
                      </a:r>
                    </a:p>
                  </a:txBody>
                  <a:tcPr/>
                </a:tc>
                <a:extLst>
                  <a:ext uri="{0D108BD9-81ED-4DB2-BD59-A6C34878D82A}">
                    <a16:rowId xmlns:a16="http://schemas.microsoft.com/office/drawing/2014/main" val="2406890408"/>
                  </a:ext>
                </a:extLst>
              </a:tr>
              <a:tr h="211384">
                <a:tc>
                  <a:txBody>
                    <a:bodyPr/>
                    <a:lstStyle/>
                    <a:p>
                      <a:r>
                        <a:rPr lang="en-IN" sz="1400" dirty="0">
                          <a:latin typeface="Arial" panose="020B0604020202020204" pitchFamily="34" charset="0"/>
                          <a:cs typeface="Arial" panose="020B0604020202020204" pitchFamily="34" charset="0"/>
                        </a:rPr>
                        <a:t>4</a:t>
                      </a:r>
                    </a:p>
                  </a:txBody>
                  <a:tcPr/>
                </a:tc>
                <a:tc>
                  <a:txBody>
                    <a:bodyPr/>
                    <a:lstStyle/>
                    <a:p>
                      <a:r>
                        <a:rPr lang="en-IN" sz="1400" dirty="0">
                          <a:latin typeface="Arial" panose="020B0604020202020204" pitchFamily="34" charset="0"/>
                          <a:cs typeface="Arial" panose="020B0604020202020204" pitchFamily="34" charset="0"/>
                        </a:rPr>
                        <a:t>Pivot Table</a:t>
                      </a:r>
                    </a:p>
                  </a:txBody>
                  <a:tcPr/>
                </a:tc>
                <a:tc>
                  <a:txBody>
                    <a:bodyPr/>
                    <a:lstStyle/>
                    <a:p>
                      <a:r>
                        <a:rPr lang="en-IN" sz="1400" dirty="0">
                          <a:latin typeface="Arial" panose="020B0604020202020204" pitchFamily="34" charset="0"/>
                          <a:cs typeface="Arial" panose="020B0604020202020204" pitchFamily="34" charset="0"/>
                        </a:rPr>
                        <a:t>Summarise</a:t>
                      </a:r>
                    </a:p>
                  </a:txBody>
                  <a:tcPr/>
                </a:tc>
                <a:extLst>
                  <a:ext uri="{0D108BD9-81ED-4DB2-BD59-A6C34878D82A}">
                    <a16:rowId xmlns:a16="http://schemas.microsoft.com/office/drawing/2014/main" val="3235678753"/>
                  </a:ext>
                </a:extLst>
              </a:tr>
              <a:tr h="211384">
                <a:tc>
                  <a:txBody>
                    <a:bodyPr/>
                    <a:lstStyle/>
                    <a:p>
                      <a:r>
                        <a:rPr lang="en-IN" sz="1400" dirty="0">
                          <a:latin typeface="Arial" panose="020B0604020202020204" pitchFamily="34" charset="0"/>
                          <a:cs typeface="Arial" panose="020B0604020202020204" pitchFamily="34" charset="0"/>
                        </a:rPr>
                        <a:t>5</a:t>
                      </a:r>
                    </a:p>
                  </a:txBody>
                  <a:tcPr/>
                </a:tc>
                <a:tc>
                  <a:txBody>
                    <a:bodyPr/>
                    <a:lstStyle/>
                    <a:p>
                      <a:r>
                        <a:rPr lang="en-IN" sz="1400" dirty="0">
                          <a:latin typeface="Arial" panose="020B0604020202020204" pitchFamily="34" charset="0"/>
                          <a:cs typeface="Arial" panose="020B0604020202020204" pitchFamily="34" charset="0"/>
                        </a:rPr>
                        <a:t>Graph</a:t>
                      </a:r>
                    </a:p>
                  </a:txBody>
                  <a:tcPr/>
                </a:tc>
                <a:tc>
                  <a:txBody>
                    <a:bodyPr/>
                    <a:lstStyle/>
                    <a:p>
                      <a:r>
                        <a:rPr lang="en-IN" sz="1400" dirty="0">
                          <a:latin typeface="Arial" panose="020B0604020202020204" pitchFamily="34" charset="0"/>
                          <a:cs typeface="Arial" panose="020B0604020202020204" pitchFamily="34" charset="0"/>
                        </a:rPr>
                        <a:t>Data Visualisation</a:t>
                      </a:r>
                    </a:p>
                  </a:txBody>
                  <a:tcPr/>
                </a:tc>
                <a:extLst>
                  <a:ext uri="{0D108BD9-81ED-4DB2-BD59-A6C34878D82A}">
                    <a16:rowId xmlns:a16="http://schemas.microsoft.com/office/drawing/2014/main" val="2569586627"/>
                  </a:ext>
                </a:extLst>
              </a:tr>
            </a:tbl>
          </a:graphicData>
        </a:graphic>
      </p:graphicFrame>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C77EE-AFE0-0978-C638-9B6A3555FC4D}"/>
              </a:ext>
            </a:extLst>
          </p:cNvPr>
          <p:cNvSpPr txBox="1"/>
          <p:nvPr/>
        </p:nvSpPr>
        <p:spPr>
          <a:xfrm>
            <a:off x="1219200" y="1676400"/>
            <a:ext cx="4419600" cy="3693319"/>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6) </a:t>
            </a:r>
            <a:r>
              <a:rPr lang="en-IN" sz="1800" u="sng" dirty="0">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dirty="0">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u="sng" dirty="0">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Status</a:t>
            </a:r>
          </a:p>
          <a:p>
            <a:endParaRPr lang="en-IN" dirty="0"/>
          </a:p>
        </p:txBody>
      </p:sp>
      <p:sp>
        <p:nvSpPr>
          <p:cNvPr id="5" name="object 8">
            <a:extLst>
              <a:ext uri="{FF2B5EF4-FFF2-40B4-BE49-F238E27FC236}">
                <a16:creationId xmlns:a16="http://schemas.microsoft.com/office/drawing/2014/main"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graphicFrame>
        <p:nvGraphicFramePr>
          <p:cNvPr id="6" name="Chart 5">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809414579"/>
              </p:ext>
            </p:extLst>
          </p:nvPr>
        </p:nvGraphicFramePr>
        <p:xfrm>
          <a:off x="5181600" y="1600200"/>
          <a:ext cx="3581400" cy="33591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531328994"/>
              </p:ext>
            </p:extLst>
          </p:nvPr>
        </p:nvGraphicFramePr>
        <p:xfrm>
          <a:off x="2286000" y="1676400"/>
          <a:ext cx="5334000" cy="4400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425D2A9-A3E3-12BF-0D09-1B66D1660AA4}"/>
              </a:ext>
            </a:extLst>
          </p:cNvPr>
          <p:cNvGraphicFramePr>
            <a:graphicFrameLocks/>
          </p:cNvGraphicFramePr>
          <p:nvPr>
            <p:extLst>
              <p:ext uri="{D42A27DB-BD31-4B8C-83A1-F6EECF244321}">
                <p14:modId xmlns:p14="http://schemas.microsoft.com/office/powerpoint/2010/main" val="2109840294"/>
              </p:ext>
            </p:extLst>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7">
            <a:extLst>
              <a:ext uri="{FF2B5EF4-FFF2-40B4-BE49-F238E27FC236}">
                <a16:creationId xmlns:a16="http://schemas.microsoft.com/office/drawing/2014/main" id="{485A23EF-C4DE-11B2-0636-C7127915AA9C}"/>
              </a:ext>
            </a:extLst>
          </p:cNvPr>
          <p:cNvSpPr txBox="1">
            <a:spLocks/>
          </p:cNvSpPr>
          <p:nvPr/>
        </p:nvSpPr>
        <p:spPr>
          <a:xfrm>
            <a:off x="755332" y="385444"/>
            <a:ext cx="2437130" cy="75819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IN" sz="4800" b="1" kern="0" dirty="0"/>
              <a:t>R</a:t>
            </a:r>
            <a:r>
              <a:rPr lang="en-IN" sz="4800" b="1" kern="0" spc="-40" dirty="0"/>
              <a:t>E</a:t>
            </a:r>
            <a:r>
              <a:rPr lang="en-IN" sz="4800" b="1" kern="0" spc="15" dirty="0"/>
              <a:t>S</a:t>
            </a:r>
            <a:r>
              <a:rPr lang="en-IN" sz="4800" b="1" kern="0" spc="-30" dirty="0"/>
              <a:t>U</a:t>
            </a:r>
            <a:r>
              <a:rPr lang="en-IN" sz="4800" b="1" kern="0" spc="-405" dirty="0"/>
              <a:t>L</a:t>
            </a:r>
            <a:r>
              <a:rPr lang="en-IN" sz="4800" b="1" kern="0" dirty="0"/>
              <a:t>TS</a:t>
            </a:r>
          </a:p>
        </p:txBody>
      </p:sp>
    </p:spTree>
    <p:extLst>
      <p:ext uri="{BB962C8B-B14F-4D97-AF65-F5344CB8AC3E}">
        <p14:creationId xmlns:p14="http://schemas.microsoft.com/office/powerpoint/2010/main" val="355887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401205"/>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lang="en-IN" sz="2000" dirty="0">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F9F614E-DAFE-C70A-3A18-C156025F238E}"/>
              </a:ext>
            </a:extLst>
          </p:cNvPr>
          <p:cNvSpPr txBox="1"/>
          <p:nvPr/>
        </p:nvSpPr>
        <p:spPr>
          <a:xfrm>
            <a:off x="990600" y="2418100"/>
            <a:ext cx="5781675"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the growth of an organisation, employee’s performance is crucial.</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better performance; promotion, increments and appreciation are received.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lesser performance, employees are motivated to do in a better and effective manner.</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DA2988D1-3C10-DBE2-D4D5-268F082B2FE9}"/>
              </a:ext>
            </a:extLst>
          </p:cNvPr>
          <p:cNvSpPr txBox="1"/>
          <p:nvPr/>
        </p:nvSpPr>
        <p:spPr>
          <a:xfrm>
            <a:off x="739775" y="2286000"/>
            <a:ext cx="5737225" cy="3170099"/>
          </a:xfrm>
          <a:prstGeom prst="rect">
            <a:avLst/>
          </a:prstGeom>
          <a:noFill/>
        </p:spPr>
        <p:txBody>
          <a:bodyPr wrap="square" rtlCol="0">
            <a:spAutoFit/>
          </a:bodyPr>
          <a:lstStyle/>
          <a:p>
            <a:pPr algn="just"/>
            <a:r>
              <a:rPr lang="en-IN" dirty="0"/>
              <a:t>                                             </a:t>
            </a:r>
            <a:r>
              <a:rPr lang="en-IN" sz="2000" dirty="0">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lang="en-IN" sz="2000" b="1" dirty="0">
                <a:latin typeface="Arial" panose="020B0604020202020204" pitchFamily="34" charset="0"/>
                <a:cs typeface="Arial" panose="020B0604020202020204" pitchFamily="34" charset="0"/>
              </a:rPr>
              <a:t>Employee Data (Performance) Analysis.</a:t>
            </a:r>
            <a:r>
              <a:rPr lang="en-IN" sz="2000" dirty="0">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286874" y="19964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3236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1B79F7A-AC96-DBFF-5D4E-7CCFD20A7053}"/>
              </a:ext>
            </a:extLst>
          </p:cNvPr>
          <p:cNvSpPr txBox="1"/>
          <p:nvPr/>
        </p:nvSpPr>
        <p:spPr>
          <a:xfrm>
            <a:off x="699452" y="1650525"/>
            <a:ext cx="6819900" cy="1015663"/>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End users are those who get benefited from the employee data/performance analysis. Given below is a chart of end users of an organisation.</a:t>
            </a:r>
          </a:p>
        </p:txBody>
      </p:sp>
      <p:pic>
        <p:nvPicPr>
          <p:cNvPr id="11" name="Graphic 10">
            <a:extLst>
              <a:ext uri="{FF2B5EF4-FFF2-40B4-BE49-F238E27FC236}">
                <a16:creationId xmlns:a16="http://schemas.microsoft.com/office/drawing/2014/main" id="{E5026425-87F6-BB64-033C-71C3D3E0A62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556" t="6666" r="5556" b="7778"/>
          <a:stretch/>
        </p:blipFill>
        <p:spPr>
          <a:xfrm>
            <a:off x="2057400" y="2966185"/>
            <a:ext cx="4830782" cy="29060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362200"/>
            <a:ext cx="1312379" cy="276352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17161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gn="ctr">
              <a:lnSpc>
                <a:spcPct val="100000"/>
              </a:lnSpc>
              <a:spcBef>
                <a:spcPts val="105"/>
              </a:spcBef>
            </a:pP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10" name="Table 9">
            <a:extLst>
              <a:ext uri="{FF2B5EF4-FFF2-40B4-BE49-F238E27FC236}">
                <a16:creationId xmlns:a16="http://schemas.microsoft.com/office/drawing/2014/main" id="{B2D96D44-31F6-602B-1025-2659ADC21029}"/>
              </a:ext>
            </a:extLst>
          </p:cNvPr>
          <p:cNvGraphicFramePr>
            <a:graphicFrameLocks noGrp="1"/>
          </p:cNvGraphicFramePr>
          <p:nvPr>
            <p:extLst>
              <p:ext uri="{D42A27DB-BD31-4B8C-83A1-F6EECF244321}">
                <p14:modId xmlns:p14="http://schemas.microsoft.com/office/powerpoint/2010/main" val="2622038210"/>
              </p:ext>
            </p:extLst>
          </p:nvPr>
        </p:nvGraphicFramePr>
        <p:xfrm>
          <a:off x="1787538" y="1994535"/>
          <a:ext cx="6917579" cy="35966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506197033"/>
                    </a:ext>
                  </a:extLst>
                </a:gridCol>
                <a:gridCol w="2314070">
                  <a:extLst>
                    <a:ext uri="{9D8B030D-6E8A-4147-A177-3AD203B41FA5}">
                      <a16:colId xmlns:a16="http://schemas.microsoft.com/office/drawing/2014/main" val="384605455"/>
                    </a:ext>
                  </a:extLst>
                </a:gridCol>
                <a:gridCol w="3689109">
                  <a:extLst>
                    <a:ext uri="{9D8B030D-6E8A-4147-A177-3AD203B41FA5}">
                      <a16:colId xmlns:a16="http://schemas.microsoft.com/office/drawing/2014/main" val="1467128821"/>
                    </a:ext>
                  </a:extLst>
                </a:gridCol>
              </a:tblGrid>
              <a:tr h="370840">
                <a:tc>
                  <a:txBody>
                    <a:bodyPr/>
                    <a:lstStyle/>
                    <a:p>
                      <a:r>
                        <a:rPr lang="en-IN" sz="2000" dirty="0">
                          <a:latin typeface="Arial" panose="020B0604020202020204" pitchFamily="34" charset="0"/>
                          <a:cs typeface="Arial" panose="020B0604020202020204" pitchFamily="34" charset="0"/>
                        </a:rPr>
                        <a:t>S.NO.</a:t>
                      </a:r>
                    </a:p>
                  </a:txBody>
                  <a:tcPr/>
                </a:tc>
                <a:tc>
                  <a:txBody>
                    <a:bodyPr/>
                    <a:lstStyle/>
                    <a:p>
                      <a:r>
                        <a:rPr lang="en-IN" sz="2000" dirty="0">
                          <a:latin typeface="Arial" panose="020B0604020202020204" pitchFamily="34" charset="0"/>
                          <a:cs typeface="Arial" panose="020B0604020202020204" pitchFamily="34" charset="0"/>
                        </a:rPr>
                        <a:t>TECHNIQUES USED</a:t>
                      </a:r>
                    </a:p>
                  </a:txBody>
                  <a:tcPr/>
                </a:tc>
                <a:tc>
                  <a:txBody>
                    <a:bodyPr/>
                    <a:lstStyle/>
                    <a:p>
                      <a:r>
                        <a:rPr lang="en-IN" sz="2000" dirty="0">
                          <a:latin typeface="Arial" panose="020B0604020202020204" pitchFamily="34" charset="0"/>
                          <a:cs typeface="Arial" panose="020B0604020202020204" pitchFamily="34" charset="0"/>
                        </a:rPr>
                        <a:t>EXPLANATION ( WHY )</a:t>
                      </a:r>
                    </a:p>
                  </a:txBody>
                  <a:tcPr/>
                </a:tc>
                <a:extLst>
                  <a:ext uri="{0D108BD9-81ED-4DB2-BD59-A6C34878D82A}">
                    <a16:rowId xmlns:a16="http://schemas.microsoft.com/office/drawing/2014/main" val="2259489464"/>
                  </a:ext>
                </a:extLst>
              </a:tr>
              <a:tr h="370840">
                <a:tc>
                  <a:txBody>
                    <a:bodyPr/>
                    <a:lstStyle/>
                    <a:p>
                      <a:r>
                        <a:rPr lang="en-IN" sz="2000" dirty="0">
                          <a:latin typeface="Arial" panose="020B0604020202020204" pitchFamily="34" charset="0"/>
                          <a:cs typeface="Arial" panose="020B0604020202020204" pitchFamily="34" charset="0"/>
                        </a:rPr>
                        <a:t>1</a:t>
                      </a:r>
                    </a:p>
                  </a:txBody>
                  <a:tcPr/>
                </a:tc>
                <a:tc>
                  <a:txBody>
                    <a:bodyPr/>
                    <a:lstStyle/>
                    <a:p>
                      <a:r>
                        <a:rPr lang="en-IN" sz="2000" dirty="0">
                          <a:latin typeface="Arial" panose="020B0604020202020204" pitchFamily="34" charset="0"/>
                          <a:cs typeface="Arial" panose="020B0604020202020204" pitchFamily="34" charset="0"/>
                        </a:rPr>
                        <a:t>Conditional Formatting</a:t>
                      </a:r>
                    </a:p>
                  </a:txBody>
                  <a:tcPr/>
                </a:tc>
                <a:tc>
                  <a:txBody>
                    <a:bodyPr/>
                    <a:lstStyle/>
                    <a:p>
                      <a:r>
                        <a:rPr lang="en-IN" sz="2000" dirty="0">
                          <a:latin typeface="Arial" panose="020B0604020202020204" pitchFamily="34" charset="0"/>
                          <a:cs typeface="Arial" panose="020B0604020202020204" pitchFamily="34" charset="0"/>
                        </a:rPr>
                        <a:t>To highlight the missing values</a:t>
                      </a:r>
                    </a:p>
                  </a:txBody>
                  <a:tcPr/>
                </a:tc>
                <a:extLst>
                  <a:ext uri="{0D108BD9-81ED-4DB2-BD59-A6C34878D82A}">
                    <a16:rowId xmlns:a16="http://schemas.microsoft.com/office/drawing/2014/main" val="961642277"/>
                  </a:ext>
                </a:extLst>
              </a:tr>
              <a:tr h="370840">
                <a:tc>
                  <a:txBody>
                    <a:bodyPr/>
                    <a:lstStyle/>
                    <a:p>
                      <a:r>
                        <a:rPr lang="en-IN" sz="2000" dirty="0">
                          <a:latin typeface="Arial" panose="020B0604020202020204" pitchFamily="34" charset="0"/>
                          <a:cs typeface="Arial" panose="020B0604020202020204" pitchFamily="34" charset="0"/>
                        </a:rPr>
                        <a:t>2</a:t>
                      </a:r>
                    </a:p>
                  </a:txBody>
                  <a:tcPr/>
                </a:tc>
                <a:tc>
                  <a:txBody>
                    <a:bodyPr/>
                    <a:lstStyle/>
                    <a:p>
                      <a:r>
                        <a:rPr lang="en-IN" sz="2000" dirty="0">
                          <a:latin typeface="Arial" panose="020B0604020202020204" pitchFamily="34" charset="0"/>
                          <a:cs typeface="Arial" panose="020B0604020202020204" pitchFamily="34" charset="0"/>
                        </a:rPr>
                        <a:t>Filtering</a:t>
                      </a:r>
                    </a:p>
                  </a:txBody>
                  <a:tcPr/>
                </a:tc>
                <a:tc>
                  <a:txBody>
                    <a:bodyPr/>
                    <a:lstStyle/>
                    <a:p>
                      <a:r>
                        <a:rPr lang="en-IN" sz="2000" dirty="0">
                          <a:latin typeface="Arial" panose="020B0604020202020204" pitchFamily="34" charset="0"/>
                          <a:cs typeface="Arial" panose="020B0604020202020204" pitchFamily="34" charset="0"/>
                        </a:rPr>
                        <a:t>To remove the missing values</a:t>
                      </a:r>
                    </a:p>
                  </a:txBody>
                  <a:tcPr/>
                </a:tc>
                <a:extLst>
                  <a:ext uri="{0D108BD9-81ED-4DB2-BD59-A6C34878D82A}">
                    <a16:rowId xmlns:a16="http://schemas.microsoft.com/office/drawing/2014/main" val="2147723350"/>
                  </a:ext>
                </a:extLst>
              </a:tr>
              <a:tr h="370840">
                <a:tc>
                  <a:txBody>
                    <a:bodyPr/>
                    <a:lstStyle/>
                    <a:p>
                      <a:r>
                        <a:rPr lang="en-IN" sz="2000" dirty="0">
                          <a:latin typeface="Arial" panose="020B0604020202020204" pitchFamily="34" charset="0"/>
                          <a:cs typeface="Arial" panose="020B0604020202020204" pitchFamily="34" charset="0"/>
                        </a:rPr>
                        <a:t>3</a:t>
                      </a:r>
                    </a:p>
                  </a:txBody>
                  <a:tcPr/>
                </a:tc>
                <a:tc>
                  <a:txBody>
                    <a:bodyPr/>
                    <a:lstStyle/>
                    <a:p>
                      <a:r>
                        <a:rPr lang="en-IN" sz="2000" dirty="0">
                          <a:latin typeface="Arial" panose="020B0604020202020204" pitchFamily="34" charset="0"/>
                          <a:cs typeface="Arial" panose="020B0604020202020204" pitchFamily="34" charset="0"/>
                        </a:rPr>
                        <a:t>Formula</a:t>
                      </a:r>
                    </a:p>
                  </a:txBody>
                  <a:tcPr/>
                </a:tc>
                <a:tc>
                  <a:txBody>
                    <a:bodyPr/>
                    <a:lstStyle/>
                    <a:p>
                      <a:r>
                        <a:rPr lang="en-IN" sz="2000" dirty="0">
                          <a:latin typeface="Arial" panose="020B0604020202020204" pitchFamily="34" charset="0"/>
                          <a:cs typeface="Arial" panose="020B0604020202020204" pitchFamily="34" charset="0"/>
                        </a:rPr>
                        <a:t>To calculate Employee Performance Level</a:t>
                      </a:r>
                    </a:p>
                  </a:txBody>
                  <a:tcPr/>
                </a:tc>
                <a:extLst>
                  <a:ext uri="{0D108BD9-81ED-4DB2-BD59-A6C34878D82A}">
                    <a16:rowId xmlns:a16="http://schemas.microsoft.com/office/drawing/2014/main" val="2598229258"/>
                  </a:ext>
                </a:extLst>
              </a:tr>
              <a:tr h="370840">
                <a:tc>
                  <a:txBody>
                    <a:bodyPr/>
                    <a:lstStyle/>
                    <a:p>
                      <a:r>
                        <a:rPr lang="en-IN" sz="2000" dirty="0">
                          <a:latin typeface="Arial" panose="020B0604020202020204" pitchFamily="34" charset="0"/>
                          <a:cs typeface="Arial" panose="020B0604020202020204" pitchFamily="34" charset="0"/>
                        </a:rPr>
                        <a:t>4</a:t>
                      </a:r>
                    </a:p>
                  </a:txBody>
                  <a:tcPr/>
                </a:tc>
                <a:tc>
                  <a:txBody>
                    <a:bodyPr/>
                    <a:lstStyle/>
                    <a:p>
                      <a:r>
                        <a:rPr lang="en-IN" sz="2000" dirty="0">
                          <a:latin typeface="Arial" panose="020B0604020202020204" pitchFamily="34" charset="0"/>
                          <a:cs typeface="Arial" panose="020B0604020202020204" pitchFamily="34" charset="0"/>
                        </a:rPr>
                        <a:t>Pivot Table</a:t>
                      </a:r>
                    </a:p>
                  </a:txBody>
                  <a:tcPr/>
                </a:tc>
                <a:tc>
                  <a:txBody>
                    <a:bodyPr/>
                    <a:lstStyle/>
                    <a:p>
                      <a:r>
                        <a:rPr lang="en-IN" sz="2000" dirty="0">
                          <a:latin typeface="Arial" panose="020B0604020202020204" pitchFamily="34" charset="0"/>
                          <a:cs typeface="Arial" panose="020B0604020202020204" pitchFamily="34" charset="0"/>
                        </a:rPr>
                        <a:t>To summarise</a:t>
                      </a:r>
                    </a:p>
                  </a:txBody>
                  <a:tcPr/>
                </a:tc>
                <a:extLst>
                  <a:ext uri="{0D108BD9-81ED-4DB2-BD59-A6C34878D82A}">
                    <a16:rowId xmlns:a16="http://schemas.microsoft.com/office/drawing/2014/main" val="1032602637"/>
                  </a:ext>
                </a:extLst>
              </a:tr>
              <a:tr h="370840">
                <a:tc>
                  <a:txBody>
                    <a:bodyPr/>
                    <a:lstStyle/>
                    <a:p>
                      <a:r>
                        <a:rPr lang="en-IN" sz="2000" dirty="0">
                          <a:latin typeface="Arial" panose="020B0604020202020204" pitchFamily="34" charset="0"/>
                          <a:cs typeface="Arial" panose="020B0604020202020204" pitchFamily="34" charset="0"/>
                        </a:rPr>
                        <a:t>5</a:t>
                      </a:r>
                    </a:p>
                  </a:txBody>
                  <a:tcPr/>
                </a:tc>
                <a:tc>
                  <a:txBody>
                    <a:bodyPr/>
                    <a:lstStyle/>
                    <a:p>
                      <a:r>
                        <a:rPr lang="en-IN" sz="2000" dirty="0">
                          <a:latin typeface="Arial" panose="020B0604020202020204" pitchFamily="34" charset="0"/>
                          <a:cs typeface="Arial" panose="020B0604020202020204" pitchFamily="34" charset="0"/>
                        </a:rPr>
                        <a:t>Graph</a:t>
                      </a:r>
                    </a:p>
                  </a:txBody>
                  <a:tcPr/>
                </a:tc>
                <a:tc>
                  <a:txBody>
                    <a:bodyPr/>
                    <a:lstStyle/>
                    <a:p>
                      <a:r>
                        <a:rPr lang="en-IN" sz="2000" dirty="0">
                          <a:latin typeface="Arial" panose="020B0604020202020204" pitchFamily="34" charset="0"/>
                          <a:cs typeface="Arial" panose="020B0604020202020204" pitchFamily="34" charset="0"/>
                        </a:rPr>
                        <a:t>To present the data visually (Data Visualisation)</a:t>
                      </a:r>
                    </a:p>
                  </a:txBody>
                  <a:tcPr/>
                </a:tc>
                <a:extLst>
                  <a:ext uri="{0D108BD9-81ED-4DB2-BD59-A6C34878D82A}">
                    <a16:rowId xmlns:a16="http://schemas.microsoft.com/office/drawing/2014/main" val="429224898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F26AC10C-629D-CD8E-AF7F-47D7E895357B}"/>
              </a:ext>
            </a:extLst>
          </p:cNvPr>
          <p:cNvSpPr txBox="1"/>
          <p:nvPr/>
        </p:nvSpPr>
        <p:spPr>
          <a:xfrm>
            <a:off x="838200" y="1600200"/>
            <a:ext cx="5943600" cy="5016758"/>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Employee Data set – Kaggle</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26 features:-</a:t>
            </a:r>
          </a:p>
          <a:p>
            <a:r>
              <a:rPr lang="en-IN" sz="2000" dirty="0">
                <a:latin typeface="Arial" panose="020B0604020202020204" pitchFamily="34" charset="0"/>
                <a:cs typeface="Arial" panose="020B0604020202020204" pitchFamily="34" charset="0"/>
              </a:rPr>
              <a:t>Only some of them have been considered:</a:t>
            </a:r>
          </a:p>
          <a:p>
            <a:pPr marL="342900" indent="-342900">
              <a:buAutoNum type="arabicPeriod"/>
            </a:pPr>
            <a:r>
              <a:rPr lang="en-IN" sz="2000" dirty="0">
                <a:latin typeface="Arial" panose="020B0604020202020204" pitchFamily="34" charset="0"/>
                <a:cs typeface="Arial" panose="020B0604020202020204" pitchFamily="34" charset="0"/>
              </a:rPr>
              <a:t>Employee ID</a:t>
            </a:r>
          </a:p>
          <a:p>
            <a:pPr marL="342900" indent="-342900">
              <a:buAutoNum type="arabicPeriod"/>
            </a:pPr>
            <a:r>
              <a:rPr lang="en-IN" sz="2000" dirty="0">
                <a:latin typeface="Arial" panose="020B0604020202020204" pitchFamily="34" charset="0"/>
                <a:cs typeface="Arial" panose="020B0604020202020204" pitchFamily="34" charset="0"/>
              </a:rPr>
              <a:t>Employee First Name</a:t>
            </a:r>
          </a:p>
          <a:p>
            <a:pPr marL="342900" indent="-342900">
              <a:buAutoNum type="arabicPeriod"/>
            </a:pPr>
            <a:r>
              <a:rPr lang="en-IN" sz="2000" dirty="0">
                <a:latin typeface="Arial" panose="020B0604020202020204" pitchFamily="34" charset="0"/>
                <a:cs typeface="Arial" panose="020B0604020202020204" pitchFamily="34" charset="0"/>
              </a:rPr>
              <a:t>Employee Last Name </a:t>
            </a:r>
          </a:p>
          <a:p>
            <a:pPr marL="342900" indent="-342900">
              <a:buAutoNum type="arabicPeriod"/>
            </a:pPr>
            <a:r>
              <a:rPr lang="en-IN" sz="2000" dirty="0">
                <a:latin typeface="Arial" panose="020B0604020202020204" pitchFamily="34" charset="0"/>
                <a:cs typeface="Arial" panose="020B0604020202020204" pitchFamily="34" charset="0"/>
              </a:rPr>
              <a:t>Employee Status</a:t>
            </a:r>
          </a:p>
          <a:p>
            <a:pPr marL="342900" indent="-342900">
              <a:buAutoNum type="arabicPeriod"/>
            </a:pPr>
            <a:r>
              <a:rPr lang="en-IN" sz="2000" dirty="0">
                <a:latin typeface="Arial" panose="020B0604020202020204" pitchFamily="34" charset="0"/>
                <a:cs typeface="Arial" panose="020B0604020202020204" pitchFamily="34" charset="0"/>
              </a:rPr>
              <a:t>Employee Performance Level</a:t>
            </a:r>
          </a:p>
          <a:p>
            <a:pPr marL="342900" indent="-342900">
              <a:buAutoNum type="arabicPeriod"/>
            </a:pPr>
            <a:r>
              <a:rPr lang="en-IN" sz="2000" dirty="0">
                <a:latin typeface="Arial" panose="020B0604020202020204" pitchFamily="34" charset="0"/>
                <a:cs typeface="Arial" panose="020B0604020202020204" pitchFamily="34" charset="0"/>
              </a:rPr>
              <a:t>Current Employee Ratings</a:t>
            </a:r>
          </a:p>
          <a:p>
            <a:pPr marL="342900" indent="-342900">
              <a:buAutoNum type="arabicPeriod"/>
            </a:pPr>
            <a:r>
              <a:rPr lang="en-IN" sz="2000" dirty="0">
                <a:latin typeface="Arial" panose="020B0604020202020204" pitchFamily="34" charset="0"/>
                <a:cs typeface="Arial" panose="020B0604020202020204" pitchFamily="34" charset="0"/>
              </a:rPr>
              <a:t>Department Type</a:t>
            </a:r>
          </a:p>
          <a:p>
            <a:pPr marL="342900" indent="-342900">
              <a:buAutoNum type="arabicPeriod"/>
            </a:pPr>
            <a:r>
              <a:rPr lang="en-IN" sz="2000" dirty="0">
                <a:latin typeface="Arial" panose="020B0604020202020204" pitchFamily="34" charset="0"/>
                <a:cs typeface="Arial" panose="020B0604020202020204" pitchFamily="34" charset="0"/>
              </a:rPr>
              <a:t>Division</a:t>
            </a:r>
          </a:p>
          <a:p>
            <a:pPr marL="342900" indent="-342900">
              <a:buAutoNum type="arabicPeriod"/>
            </a:pPr>
            <a:r>
              <a:rPr lang="en-IN" sz="2000" dirty="0">
                <a:latin typeface="Arial" panose="020B0604020202020204" pitchFamily="34" charset="0"/>
                <a:cs typeface="Arial" panose="020B0604020202020204" pitchFamily="34" charset="0"/>
              </a:rPr>
              <a:t>Job Function</a:t>
            </a:r>
          </a:p>
          <a:p>
            <a:pPr marL="342900" indent="-342900">
              <a:buAutoNum type="arabicPeriod"/>
            </a:pPr>
            <a:endParaRPr lang="en-IN" sz="2000" dirty="0">
              <a:latin typeface="Arial" panose="020B0604020202020204" pitchFamily="34" charset="0"/>
              <a:cs typeface="Arial" panose="020B0604020202020204" pitchFamily="34" charset="0"/>
            </a:endParaRPr>
          </a:p>
          <a:p>
            <a:pPr marL="342900" indent="-342900">
              <a:buAutoNum type="arabicPeriod"/>
            </a:pPr>
            <a:endParaRPr lang="en-IN" sz="2000" dirty="0">
              <a:latin typeface="Arial" panose="020B0604020202020204" pitchFamily="34" charset="0"/>
              <a:cs typeface="Arial" panose="020B0604020202020204" pitchFamily="34" charset="0"/>
            </a:endParaRPr>
          </a:p>
          <a:p>
            <a:pPr marL="342900" indent="-342900">
              <a:buAutoNum type="arabicPeriod"/>
            </a:pPr>
            <a:endParaRPr lang="en-IN" sz="2000" dirty="0">
              <a:latin typeface="Arial" panose="020B0604020202020204" pitchFamily="34" charset="0"/>
              <a:cs typeface="Arial" panose="020B0604020202020204" pitchFamily="34" charset="0"/>
            </a:endParaRPr>
          </a:p>
        </p:txBody>
      </p:sp>
      <p:pic>
        <p:nvPicPr>
          <p:cNvPr id="2050" name="Picture 2" descr="DataSet Type | Different Dataset Types and Examples">
            <a:extLst>
              <a:ext uri="{FF2B5EF4-FFF2-40B4-BE49-F238E27FC236}">
                <a16:creationId xmlns:a16="http://schemas.microsoft.com/office/drawing/2014/main" id="{864B6171-3067-FBB7-2897-95E6CA4402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222" t="10000" b="8399"/>
          <a:stretch/>
        </p:blipFill>
        <p:spPr bwMode="auto">
          <a:xfrm>
            <a:off x="6324600" y="1752600"/>
            <a:ext cx="3276600" cy="2868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8208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rot="19888689">
            <a:off x="570303" y="3872754"/>
            <a:ext cx="1478829" cy="262132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D1F89F1-7DEF-CE30-31BF-DEA40D976C9F}"/>
              </a:ext>
            </a:extLst>
          </p:cNvPr>
          <p:cNvSpPr txBox="1"/>
          <p:nvPr/>
        </p:nvSpPr>
        <p:spPr>
          <a:xfrm>
            <a:off x="2133600" y="2447731"/>
            <a:ext cx="6705600" cy="1661993"/>
          </a:xfrm>
          <a:prstGeom prst="rect">
            <a:avLst/>
          </a:prstGeom>
          <a:noFill/>
        </p:spPr>
        <p:txBody>
          <a:bodyPr wrap="square" rtlCol="0">
            <a:spAutoFit/>
          </a:bodyPr>
          <a:lstStyle/>
          <a:p>
            <a:r>
              <a:rPr lang="en-IN" sz="2800" b="1" u="sng" dirty="0">
                <a:latin typeface="Arial" panose="020B0604020202020204" pitchFamily="34" charset="0"/>
                <a:cs typeface="Arial" panose="020B0604020202020204" pitchFamily="34" charset="0"/>
              </a:rPr>
              <a:t>New Ideas:-</a:t>
            </a:r>
          </a:p>
          <a:p>
            <a:endParaRPr lang="en-IN" sz="3400" b="1" u="sng"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Performance Level Formula =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TotalTime>
  <Words>714</Words>
  <Application>Microsoft Office PowerPoint</Application>
  <PresentationFormat>Widescreen</PresentationFormat>
  <Paragraphs>162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chandruinom6505@gmail.com</cp:lastModifiedBy>
  <cp:revision>17</cp:revision>
  <dcterms:created xsi:type="dcterms:W3CDTF">2024-03-29T15:07:22Z</dcterms:created>
  <dcterms:modified xsi:type="dcterms:W3CDTF">2024-09-10T06:02:45Z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