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Poppins Bold" charset="1" panose="00000800000000000000"/>
      <p:regular r:id="rId8"/>
    </p:embeddedFont>
    <p:embeddedFont>
      <p:font typeface="Lato Bold" charset="1" panose="020F0502020204030203"/>
      <p:regular r:id="rId9"/>
    </p:embeddedFont>
    <p:embeddedFont>
      <p:font typeface="Lato" charset="1" panose="020F0502020204030203"/>
      <p:regular r:id="rId10"/>
    </p:embeddedFont>
    <p:embeddedFont>
      <p:font typeface="Poppins" charset="1" panose="000005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248791" y="5312566"/>
            <a:ext cx="4291668" cy="2510067"/>
            <a:chOff x="0" y="0"/>
            <a:chExt cx="1218698" cy="7127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5981" cy="712780"/>
            </a:xfrm>
            <a:custGeom>
              <a:avLst/>
              <a:gdLst/>
              <a:ahLst/>
              <a:cxnLst/>
              <a:rect r="r" b="b" t="t" l="l"/>
              <a:pathLst>
                <a:path h="712780" w="1215981">
                  <a:moveTo>
                    <a:pt x="1001067" y="0"/>
                  </a:moveTo>
                  <a:lnTo>
                    <a:pt x="14432" y="0"/>
                  </a:lnTo>
                  <a:cubicBezTo>
                    <a:pt x="6461" y="0"/>
                    <a:pt x="0" y="6461"/>
                    <a:pt x="0" y="14432"/>
                  </a:cubicBezTo>
                  <a:lnTo>
                    <a:pt x="0" y="698348"/>
                  </a:lnTo>
                  <a:cubicBezTo>
                    <a:pt x="0" y="706319"/>
                    <a:pt x="6461" y="712780"/>
                    <a:pt x="14432" y="712780"/>
                  </a:cubicBezTo>
                  <a:lnTo>
                    <a:pt x="1001067" y="712780"/>
                  </a:lnTo>
                  <a:cubicBezTo>
                    <a:pt x="1009989" y="712780"/>
                    <a:pt x="1018227" y="707994"/>
                    <a:pt x="1022646" y="700243"/>
                  </a:cubicBezTo>
                  <a:lnTo>
                    <a:pt x="1211550" y="368927"/>
                  </a:lnTo>
                  <a:cubicBezTo>
                    <a:pt x="1215981" y="361156"/>
                    <a:pt x="1215981" y="351624"/>
                    <a:pt x="1211550" y="343853"/>
                  </a:cubicBezTo>
                  <a:lnTo>
                    <a:pt x="1022646" y="12537"/>
                  </a:lnTo>
                  <a:cubicBezTo>
                    <a:pt x="1018227" y="4786"/>
                    <a:pt x="1009989" y="0"/>
                    <a:pt x="1001067" y="0"/>
                  </a:cubicBezTo>
                  <a:close/>
                </a:path>
              </a:pathLst>
            </a:custGeom>
            <a:solidFill>
              <a:srgbClr val="FCF7F6"/>
            </a:solidFill>
            <a:ln w="76200" cap="sq">
              <a:solidFill>
                <a:srgbClr val="717092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104398" cy="769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2945272" y="5312566"/>
            <a:ext cx="4291668" cy="2510067"/>
            <a:chOff x="0" y="0"/>
            <a:chExt cx="1218698" cy="7127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15981" cy="712780"/>
            </a:xfrm>
            <a:custGeom>
              <a:avLst/>
              <a:gdLst/>
              <a:ahLst/>
              <a:cxnLst/>
              <a:rect r="r" b="b" t="t" l="l"/>
              <a:pathLst>
                <a:path h="712780" w="1215981">
                  <a:moveTo>
                    <a:pt x="1001067" y="0"/>
                  </a:moveTo>
                  <a:lnTo>
                    <a:pt x="14432" y="0"/>
                  </a:lnTo>
                  <a:cubicBezTo>
                    <a:pt x="6461" y="0"/>
                    <a:pt x="0" y="6461"/>
                    <a:pt x="0" y="14432"/>
                  </a:cubicBezTo>
                  <a:lnTo>
                    <a:pt x="0" y="698348"/>
                  </a:lnTo>
                  <a:cubicBezTo>
                    <a:pt x="0" y="706319"/>
                    <a:pt x="6461" y="712780"/>
                    <a:pt x="14432" y="712780"/>
                  </a:cubicBezTo>
                  <a:lnTo>
                    <a:pt x="1001067" y="712780"/>
                  </a:lnTo>
                  <a:cubicBezTo>
                    <a:pt x="1009989" y="712780"/>
                    <a:pt x="1018227" y="707994"/>
                    <a:pt x="1022646" y="700243"/>
                  </a:cubicBezTo>
                  <a:lnTo>
                    <a:pt x="1211550" y="368927"/>
                  </a:lnTo>
                  <a:cubicBezTo>
                    <a:pt x="1215981" y="361156"/>
                    <a:pt x="1215981" y="351624"/>
                    <a:pt x="1211550" y="343853"/>
                  </a:cubicBezTo>
                  <a:lnTo>
                    <a:pt x="1022646" y="12537"/>
                  </a:lnTo>
                  <a:cubicBezTo>
                    <a:pt x="1018227" y="4786"/>
                    <a:pt x="1009989" y="0"/>
                    <a:pt x="1001067" y="0"/>
                  </a:cubicBezTo>
                  <a:close/>
                </a:path>
              </a:pathLst>
            </a:custGeom>
            <a:solidFill>
              <a:srgbClr val="FCF7F6"/>
            </a:solidFill>
            <a:ln w="76200" cap="sq">
              <a:solidFill>
                <a:srgbClr val="D9B98B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104398" cy="769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17034" y="3544175"/>
            <a:ext cx="1755181" cy="175518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F7F6"/>
            </a:solidFill>
            <a:ln w="95250" cap="sq">
              <a:solidFill>
                <a:srgbClr val="717092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215559" y="3544175"/>
            <a:ext cx="1755181" cy="175518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F7F6"/>
            </a:solidFill>
            <a:ln w="95250" cap="sq">
              <a:solidFill>
                <a:srgbClr val="D9B98B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30495" y="3757636"/>
            <a:ext cx="1328259" cy="132825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17092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426977" y="3757636"/>
            <a:ext cx="1328259" cy="132825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B98B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5400000">
            <a:off x="5645840" y="5312566"/>
            <a:ext cx="4291668" cy="2510067"/>
            <a:chOff x="0" y="0"/>
            <a:chExt cx="1218698" cy="7127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15981" cy="712780"/>
            </a:xfrm>
            <a:custGeom>
              <a:avLst/>
              <a:gdLst/>
              <a:ahLst/>
              <a:cxnLst/>
              <a:rect r="r" b="b" t="t" l="l"/>
              <a:pathLst>
                <a:path h="712780" w="1215981">
                  <a:moveTo>
                    <a:pt x="1001067" y="0"/>
                  </a:moveTo>
                  <a:lnTo>
                    <a:pt x="14432" y="0"/>
                  </a:lnTo>
                  <a:cubicBezTo>
                    <a:pt x="6461" y="0"/>
                    <a:pt x="0" y="6461"/>
                    <a:pt x="0" y="14432"/>
                  </a:cubicBezTo>
                  <a:lnTo>
                    <a:pt x="0" y="698348"/>
                  </a:lnTo>
                  <a:cubicBezTo>
                    <a:pt x="0" y="706319"/>
                    <a:pt x="6461" y="712780"/>
                    <a:pt x="14432" y="712780"/>
                  </a:cubicBezTo>
                  <a:lnTo>
                    <a:pt x="1001067" y="712780"/>
                  </a:lnTo>
                  <a:cubicBezTo>
                    <a:pt x="1009989" y="712780"/>
                    <a:pt x="1018227" y="707994"/>
                    <a:pt x="1022646" y="700243"/>
                  </a:cubicBezTo>
                  <a:lnTo>
                    <a:pt x="1211550" y="368927"/>
                  </a:lnTo>
                  <a:cubicBezTo>
                    <a:pt x="1215981" y="361156"/>
                    <a:pt x="1215981" y="351624"/>
                    <a:pt x="1211550" y="343853"/>
                  </a:cubicBezTo>
                  <a:lnTo>
                    <a:pt x="1022646" y="12537"/>
                  </a:lnTo>
                  <a:cubicBezTo>
                    <a:pt x="1018227" y="4786"/>
                    <a:pt x="1009989" y="0"/>
                    <a:pt x="1001067" y="0"/>
                  </a:cubicBezTo>
                  <a:close/>
                </a:path>
              </a:pathLst>
            </a:custGeom>
            <a:solidFill>
              <a:srgbClr val="FCF7F6"/>
            </a:solidFill>
            <a:ln w="76200" cap="sq">
              <a:solidFill>
                <a:srgbClr val="7DA2A9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1104398" cy="769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914083" y="3544175"/>
            <a:ext cx="1755181" cy="1755181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F7F6"/>
            </a:solidFill>
            <a:ln w="95250" cap="sq">
              <a:solidFill>
                <a:srgbClr val="7DA2A9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127544" y="3757636"/>
            <a:ext cx="1328259" cy="1328259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A2A9"/>
            </a:solidFill>
            <a:ln cap="sq">
              <a:noFill/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5400000">
            <a:off x="8346407" y="5312566"/>
            <a:ext cx="4291668" cy="2510067"/>
            <a:chOff x="0" y="0"/>
            <a:chExt cx="1218698" cy="71278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15981" cy="712780"/>
            </a:xfrm>
            <a:custGeom>
              <a:avLst/>
              <a:gdLst/>
              <a:ahLst/>
              <a:cxnLst/>
              <a:rect r="r" b="b" t="t" l="l"/>
              <a:pathLst>
                <a:path h="712780" w="1215981">
                  <a:moveTo>
                    <a:pt x="1001067" y="0"/>
                  </a:moveTo>
                  <a:lnTo>
                    <a:pt x="14432" y="0"/>
                  </a:lnTo>
                  <a:cubicBezTo>
                    <a:pt x="6461" y="0"/>
                    <a:pt x="0" y="6461"/>
                    <a:pt x="0" y="14432"/>
                  </a:cubicBezTo>
                  <a:lnTo>
                    <a:pt x="0" y="698348"/>
                  </a:lnTo>
                  <a:cubicBezTo>
                    <a:pt x="0" y="706319"/>
                    <a:pt x="6461" y="712780"/>
                    <a:pt x="14432" y="712780"/>
                  </a:cubicBezTo>
                  <a:lnTo>
                    <a:pt x="1001067" y="712780"/>
                  </a:lnTo>
                  <a:cubicBezTo>
                    <a:pt x="1009989" y="712780"/>
                    <a:pt x="1018227" y="707994"/>
                    <a:pt x="1022646" y="700243"/>
                  </a:cubicBezTo>
                  <a:lnTo>
                    <a:pt x="1211550" y="368927"/>
                  </a:lnTo>
                  <a:cubicBezTo>
                    <a:pt x="1215981" y="361156"/>
                    <a:pt x="1215981" y="351624"/>
                    <a:pt x="1211550" y="343853"/>
                  </a:cubicBezTo>
                  <a:lnTo>
                    <a:pt x="1022646" y="12537"/>
                  </a:lnTo>
                  <a:cubicBezTo>
                    <a:pt x="1018227" y="4786"/>
                    <a:pt x="1009989" y="0"/>
                    <a:pt x="1001067" y="0"/>
                  </a:cubicBezTo>
                  <a:close/>
                </a:path>
              </a:pathLst>
            </a:custGeom>
            <a:solidFill>
              <a:srgbClr val="FCF7F6"/>
            </a:solidFill>
            <a:ln w="76200" cap="sq">
              <a:solidFill>
                <a:srgbClr val="A1B4A2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1104398" cy="769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9612607" y="3544175"/>
            <a:ext cx="1755181" cy="1755181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F7F6"/>
            </a:solidFill>
            <a:ln w="95250" cap="sq">
              <a:solidFill>
                <a:srgbClr val="A1B4A2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9828111" y="3757636"/>
            <a:ext cx="1328259" cy="1328259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4A2"/>
            </a:solidFill>
            <a:ln cap="sq">
              <a:noFill/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5400000">
            <a:off x="11046974" y="5312566"/>
            <a:ext cx="4291668" cy="2510067"/>
            <a:chOff x="0" y="0"/>
            <a:chExt cx="1218698" cy="71278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215981" cy="712780"/>
            </a:xfrm>
            <a:custGeom>
              <a:avLst/>
              <a:gdLst/>
              <a:ahLst/>
              <a:cxnLst/>
              <a:rect r="r" b="b" t="t" l="l"/>
              <a:pathLst>
                <a:path h="712780" w="1215981">
                  <a:moveTo>
                    <a:pt x="1001067" y="0"/>
                  </a:moveTo>
                  <a:lnTo>
                    <a:pt x="14432" y="0"/>
                  </a:lnTo>
                  <a:cubicBezTo>
                    <a:pt x="6461" y="0"/>
                    <a:pt x="0" y="6461"/>
                    <a:pt x="0" y="14432"/>
                  </a:cubicBezTo>
                  <a:lnTo>
                    <a:pt x="0" y="698348"/>
                  </a:lnTo>
                  <a:cubicBezTo>
                    <a:pt x="0" y="706319"/>
                    <a:pt x="6461" y="712780"/>
                    <a:pt x="14432" y="712780"/>
                  </a:cubicBezTo>
                  <a:lnTo>
                    <a:pt x="1001067" y="712780"/>
                  </a:lnTo>
                  <a:cubicBezTo>
                    <a:pt x="1009989" y="712780"/>
                    <a:pt x="1018227" y="707994"/>
                    <a:pt x="1022646" y="700243"/>
                  </a:cubicBezTo>
                  <a:lnTo>
                    <a:pt x="1211550" y="368927"/>
                  </a:lnTo>
                  <a:cubicBezTo>
                    <a:pt x="1215981" y="361156"/>
                    <a:pt x="1215981" y="351624"/>
                    <a:pt x="1211550" y="343853"/>
                  </a:cubicBezTo>
                  <a:lnTo>
                    <a:pt x="1022646" y="12537"/>
                  </a:lnTo>
                  <a:cubicBezTo>
                    <a:pt x="1018227" y="4786"/>
                    <a:pt x="1009989" y="0"/>
                    <a:pt x="1001067" y="0"/>
                  </a:cubicBezTo>
                  <a:close/>
                </a:path>
              </a:pathLst>
            </a:custGeom>
            <a:solidFill>
              <a:srgbClr val="FCF7F6"/>
            </a:solidFill>
            <a:ln w="76200" cap="sq">
              <a:solidFill>
                <a:srgbClr val="9E8C95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57150"/>
              <a:ext cx="1104398" cy="769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2311132" y="3544175"/>
            <a:ext cx="1755181" cy="1755181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F7F6"/>
            </a:solidFill>
            <a:ln w="95250" cap="sq">
              <a:solidFill>
                <a:srgbClr val="9E8C95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2528678" y="3757636"/>
            <a:ext cx="1328259" cy="1328259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8C95"/>
            </a:solidFill>
            <a:ln cap="sq">
              <a:noFill/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7" id="47"/>
          <p:cNvGrpSpPr/>
          <p:nvPr/>
        </p:nvGrpSpPr>
        <p:grpSpPr>
          <a:xfrm rot="5400000">
            <a:off x="13747541" y="5312566"/>
            <a:ext cx="4291668" cy="2510067"/>
            <a:chOff x="0" y="0"/>
            <a:chExt cx="1218698" cy="71278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1215981" cy="712780"/>
            </a:xfrm>
            <a:custGeom>
              <a:avLst/>
              <a:gdLst/>
              <a:ahLst/>
              <a:cxnLst/>
              <a:rect r="r" b="b" t="t" l="l"/>
              <a:pathLst>
                <a:path h="712780" w="1215981">
                  <a:moveTo>
                    <a:pt x="1001067" y="0"/>
                  </a:moveTo>
                  <a:lnTo>
                    <a:pt x="14432" y="0"/>
                  </a:lnTo>
                  <a:cubicBezTo>
                    <a:pt x="6461" y="0"/>
                    <a:pt x="0" y="6461"/>
                    <a:pt x="0" y="14432"/>
                  </a:cubicBezTo>
                  <a:lnTo>
                    <a:pt x="0" y="698348"/>
                  </a:lnTo>
                  <a:cubicBezTo>
                    <a:pt x="0" y="706319"/>
                    <a:pt x="6461" y="712780"/>
                    <a:pt x="14432" y="712780"/>
                  </a:cubicBezTo>
                  <a:lnTo>
                    <a:pt x="1001067" y="712780"/>
                  </a:lnTo>
                  <a:cubicBezTo>
                    <a:pt x="1009989" y="712780"/>
                    <a:pt x="1018227" y="707994"/>
                    <a:pt x="1022646" y="700243"/>
                  </a:cubicBezTo>
                  <a:lnTo>
                    <a:pt x="1211550" y="368927"/>
                  </a:lnTo>
                  <a:cubicBezTo>
                    <a:pt x="1215981" y="361156"/>
                    <a:pt x="1215981" y="351624"/>
                    <a:pt x="1211550" y="343853"/>
                  </a:cubicBezTo>
                  <a:lnTo>
                    <a:pt x="1022646" y="12537"/>
                  </a:lnTo>
                  <a:cubicBezTo>
                    <a:pt x="1018227" y="4786"/>
                    <a:pt x="1009989" y="0"/>
                    <a:pt x="1001067" y="0"/>
                  </a:cubicBezTo>
                  <a:close/>
                </a:path>
              </a:pathLst>
            </a:custGeom>
            <a:solidFill>
              <a:srgbClr val="FCF7F6"/>
            </a:solidFill>
            <a:ln w="76200" cap="sq">
              <a:solidFill>
                <a:srgbClr val="667B8A"/>
              </a:solidFill>
              <a:prstDash val="solid"/>
              <a:miter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-57150"/>
              <a:ext cx="1104398" cy="769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5009656" y="3544175"/>
            <a:ext cx="1755181" cy="1755181"/>
            <a:chOff x="0" y="0"/>
            <a:chExt cx="812800" cy="8128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CF7F6"/>
            </a:solidFill>
            <a:ln w="95250" cap="sq">
              <a:solidFill>
                <a:srgbClr val="667B8A"/>
              </a:solidFill>
              <a:prstDash val="solid"/>
              <a:miter/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5229245" y="3757636"/>
            <a:ext cx="1328259" cy="1328259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7B8A"/>
            </a:solidFill>
            <a:ln cap="sq">
              <a:noFill/>
              <a:prstDash val="solid"/>
              <a:miter/>
            </a:ln>
          </p:spPr>
        </p:sp>
        <p:sp>
          <p:nvSpPr>
            <p:cNvPr name="TextBox 55" id="5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384514" y="7903433"/>
            <a:ext cx="2020223" cy="597871"/>
            <a:chOff x="0" y="0"/>
            <a:chExt cx="2845361" cy="842066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21564" y="0"/>
              <a:ext cx="2802233" cy="836080"/>
            </a:xfrm>
            <a:custGeom>
              <a:avLst/>
              <a:gdLst/>
              <a:ahLst/>
              <a:cxnLst/>
              <a:rect r="r" b="b" t="t" l="l"/>
              <a:pathLst>
                <a:path h="836080" w="2802233">
                  <a:moveTo>
                    <a:pt x="1427499" y="826450"/>
                  </a:moveTo>
                  <a:lnTo>
                    <a:pt x="2797415" y="15616"/>
                  </a:lnTo>
                  <a:cubicBezTo>
                    <a:pt x="2800669" y="13689"/>
                    <a:pt x="2802233" y="9824"/>
                    <a:pt x="2801235" y="6177"/>
                  </a:cubicBezTo>
                  <a:cubicBezTo>
                    <a:pt x="2800236" y="2529"/>
                    <a:pt x="2796921" y="0"/>
                    <a:pt x="2793140" y="0"/>
                  </a:cubicBezTo>
                  <a:lnTo>
                    <a:pt x="9094" y="0"/>
                  </a:lnTo>
                  <a:cubicBezTo>
                    <a:pt x="5312" y="0"/>
                    <a:pt x="1997" y="2529"/>
                    <a:pt x="999" y="6177"/>
                  </a:cubicBezTo>
                  <a:cubicBezTo>
                    <a:pt x="0" y="9824"/>
                    <a:pt x="1564" y="13689"/>
                    <a:pt x="4819" y="15616"/>
                  </a:cubicBezTo>
                  <a:lnTo>
                    <a:pt x="1374734" y="826450"/>
                  </a:lnTo>
                  <a:cubicBezTo>
                    <a:pt x="1391004" y="836080"/>
                    <a:pt x="1411229" y="836080"/>
                    <a:pt x="1427499" y="826450"/>
                  </a:cubicBezTo>
                  <a:close/>
                </a:path>
              </a:pathLst>
            </a:custGeom>
            <a:solidFill>
              <a:srgbClr val="717092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444588" y="2998"/>
              <a:ext cx="1956186" cy="448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4083038" y="7903433"/>
            <a:ext cx="2020223" cy="597871"/>
            <a:chOff x="0" y="0"/>
            <a:chExt cx="2845361" cy="842066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21564" y="0"/>
              <a:ext cx="2802233" cy="836080"/>
            </a:xfrm>
            <a:custGeom>
              <a:avLst/>
              <a:gdLst/>
              <a:ahLst/>
              <a:cxnLst/>
              <a:rect r="r" b="b" t="t" l="l"/>
              <a:pathLst>
                <a:path h="836080" w="2802233">
                  <a:moveTo>
                    <a:pt x="1427499" y="826450"/>
                  </a:moveTo>
                  <a:lnTo>
                    <a:pt x="2797415" y="15616"/>
                  </a:lnTo>
                  <a:cubicBezTo>
                    <a:pt x="2800669" y="13689"/>
                    <a:pt x="2802233" y="9824"/>
                    <a:pt x="2801235" y="6177"/>
                  </a:cubicBezTo>
                  <a:cubicBezTo>
                    <a:pt x="2800236" y="2529"/>
                    <a:pt x="2796921" y="0"/>
                    <a:pt x="2793140" y="0"/>
                  </a:cubicBezTo>
                  <a:lnTo>
                    <a:pt x="9094" y="0"/>
                  </a:lnTo>
                  <a:cubicBezTo>
                    <a:pt x="5312" y="0"/>
                    <a:pt x="1997" y="2529"/>
                    <a:pt x="999" y="6177"/>
                  </a:cubicBezTo>
                  <a:cubicBezTo>
                    <a:pt x="0" y="9824"/>
                    <a:pt x="1564" y="13689"/>
                    <a:pt x="4819" y="15616"/>
                  </a:cubicBezTo>
                  <a:lnTo>
                    <a:pt x="1374734" y="826450"/>
                  </a:lnTo>
                  <a:cubicBezTo>
                    <a:pt x="1391004" y="836080"/>
                    <a:pt x="1411229" y="836080"/>
                    <a:pt x="1427499" y="826450"/>
                  </a:cubicBezTo>
                  <a:close/>
                </a:path>
              </a:pathLst>
            </a:custGeom>
            <a:solidFill>
              <a:srgbClr val="D9B98B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444588" y="2998"/>
              <a:ext cx="1956186" cy="448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6774765" y="7903433"/>
            <a:ext cx="2020223" cy="597871"/>
            <a:chOff x="0" y="0"/>
            <a:chExt cx="2845361" cy="842066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21564" y="0"/>
              <a:ext cx="2802233" cy="836080"/>
            </a:xfrm>
            <a:custGeom>
              <a:avLst/>
              <a:gdLst/>
              <a:ahLst/>
              <a:cxnLst/>
              <a:rect r="r" b="b" t="t" l="l"/>
              <a:pathLst>
                <a:path h="836080" w="2802233">
                  <a:moveTo>
                    <a:pt x="1427499" y="826450"/>
                  </a:moveTo>
                  <a:lnTo>
                    <a:pt x="2797415" y="15616"/>
                  </a:lnTo>
                  <a:cubicBezTo>
                    <a:pt x="2800669" y="13689"/>
                    <a:pt x="2802233" y="9824"/>
                    <a:pt x="2801235" y="6177"/>
                  </a:cubicBezTo>
                  <a:cubicBezTo>
                    <a:pt x="2800236" y="2529"/>
                    <a:pt x="2796921" y="0"/>
                    <a:pt x="2793140" y="0"/>
                  </a:cubicBezTo>
                  <a:lnTo>
                    <a:pt x="9094" y="0"/>
                  </a:lnTo>
                  <a:cubicBezTo>
                    <a:pt x="5312" y="0"/>
                    <a:pt x="1997" y="2529"/>
                    <a:pt x="999" y="6177"/>
                  </a:cubicBezTo>
                  <a:cubicBezTo>
                    <a:pt x="0" y="9824"/>
                    <a:pt x="1564" y="13689"/>
                    <a:pt x="4819" y="15616"/>
                  </a:cubicBezTo>
                  <a:lnTo>
                    <a:pt x="1374734" y="826450"/>
                  </a:lnTo>
                  <a:cubicBezTo>
                    <a:pt x="1391004" y="836080"/>
                    <a:pt x="1411229" y="836080"/>
                    <a:pt x="1427499" y="826450"/>
                  </a:cubicBezTo>
                  <a:close/>
                </a:path>
              </a:pathLst>
            </a:custGeom>
            <a:solidFill>
              <a:srgbClr val="7DA2A9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444588" y="2998"/>
              <a:ext cx="1956186" cy="448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9466492" y="7903433"/>
            <a:ext cx="2020223" cy="597871"/>
            <a:chOff x="0" y="0"/>
            <a:chExt cx="2845361" cy="842066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21564" y="0"/>
              <a:ext cx="2802233" cy="836080"/>
            </a:xfrm>
            <a:custGeom>
              <a:avLst/>
              <a:gdLst/>
              <a:ahLst/>
              <a:cxnLst/>
              <a:rect r="r" b="b" t="t" l="l"/>
              <a:pathLst>
                <a:path h="836080" w="2802233">
                  <a:moveTo>
                    <a:pt x="1427499" y="826450"/>
                  </a:moveTo>
                  <a:lnTo>
                    <a:pt x="2797415" y="15616"/>
                  </a:lnTo>
                  <a:cubicBezTo>
                    <a:pt x="2800669" y="13689"/>
                    <a:pt x="2802233" y="9824"/>
                    <a:pt x="2801235" y="6177"/>
                  </a:cubicBezTo>
                  <a:cubicBezTo>
                    <a:pt x="2800236" y="2529"/>
                    <a:pt x="2796921" y="0"/>
                    <a:pt x="2793140" y="0"/>
                  </a:cubicBezTo>
                  <a:lnTo>
                    <a:pt x="9094" y="0"/>
                  </a:lnTo>
                  <a:cubicBezTo>
                    <a:pt x="5312" y="0"/>
                    <a:pt x="1997" y="2529"/>
                    <a:pt x="999" y="6177"/>
                  </a:cubicBezTo>
                  <a:cubicBezTo>
                    <a:pt x="0" y="9824"/>
                    <a:pt x="1564" y="13689"/>
                    <a:pt x="4819" y="15616"/>
                  </a:cubicBezTo>
                  <a:lnTo>
                    <a:pt x="1374734" y="826450"/>
                  </a:lnTo>
                  <a:cubicBezTo>
                    <a:pt x="1391004" y="836080"/>
                    <a:pt x="1411229" y="836080"/>
                    <a:pt x="1427499" y="826450"/>
                  </a:cubicBezTo>
                  <a:close/>
                </a:path>
              </a:pathLst>
            </a:custGeom>
            <a:solidFill>
              <a:srgbClr val="A1B4A2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444588" y="2998"/>
              <a:ext cx="1956186" cy="448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2158219" y="7903433"/>
            <a:ext cx="2020223" cy="597871"/>
            <a:chOff x="0" y="0"/>
            <a:chExt cx="2845361" cy="842066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21564" y="0"/>
              <a:ext cx="2802233" cy="836080"/>
            </a:xfrm>
            <a:custGeom>
              <a:avLst/>
              <a:gdLst/>
              <a:ahLst/>
              <a:cxnLst/>
              <a:rect r="r" b="b" t="t" l="l"/>
              <a:pathLst>
                <a:path h="836080" w="2802233">
                  <a:moveTo>
                    <a:pt x="1427499" y="826450"/>
                  </a:moveTo>
                  <a:lnTo>
                    <a:pt x="2797415" y="15616"/>
                  </a:lnTo>
                  <a:cubicBezTo>
                    <a:pt x="2800669" y="13689"/>
                    <a:pt x="2802233" y="9824"/>
                    <a:pt x="2801235" y="6177"/>
                  </a:cubicBezTo>
                  <a:cubicBezTo>
                    <a:pt x="2800236" y="2529"/>
                    <a:pt x="2796921" y="0"/>
                    <a:pt x="2793140" y="0"/>
                  </a:cubicBezTo>
                  <a:lnTo>
                    <a:pt x="9094" y="0"/>
                  </a:lnTo>
                  <a:cubicBezTo>
                    <a:pt x="5312" y="0"/>
                    <a:pt x="1997" y="2529"/>
                    <a:pt x="999" y="6177"/>
                  </a:cubicBezTo>
                  <a:cubicBezTo>
                    <a:pt x="0" y="9824"/>
                    <a:pt x="1564" y="13689"/>
                    <a:pt x="4819" y="15616"/>
                  </a:cubicBezTo>
                  <a:lnTo>
                    <a:pt x="1374734" y="826450"/>
                  </a:lnTo>
                  <a:cubicBezTo>
                    <a:pt x="1391004" y="836080"/>
                    <a:pt x="1411229" y="836080"/>
                    <a:pt x="1427499" y="826450"/>
                  </a:cubicBezTo>
                  <a:close/>
                </a:path>
              </a:pathLst>
            </a:custGeom>
            <a:solidFill>
              <a:srgbClr val="9E8C95"/>
            </a:solidFill>
          </p:spPr>
        </p:sp>
        <p:sp>
          <p:nvSpPr>
            <p:cNvPr name="TextBox 70" id="70"/>
            <p:cNvSpPr txBox="true"/>
            <p:nvPr/>
          </p:nvSpPr>
          <p:spPr>
            <a:xfrm>
              <a:off x="444588" y="2998"/>
              <a:ext cx="1956186" cy="448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1" id="71"/>
          <p:cNvGrpSpPr/>
          <p:nvPr/>
        </p:nvGrpSpPr>
        <p:grpSpPr>
          <a:xfrm rot="0">
            <a:off x="14849946" y="7903433"/>
            <a:ext cx="2020223" cy="597871"/>
            <a:chOff x="0" y="0"/>
            <a:chExt cx="2845361" cy="842066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21564" y="0"/>
              <a:ext cx="2802233" cy="836080"/>
            </a:xfrm>
            <a:custGeom>
              <a:avLst/>
              <a:gdLst/>
              <a:ahLst/>
              <a:cxnLst/>
              <a:rect r="r" b="b" t="t" l="l"/>
              <a:pathLst>
                <a:path h="836080" w="2802233">
                  <a:moveTo>
                    <a:pt x="1427499" y="826450"/>
                  </a:moveTo>
                  <a:lnTo>
                    <a:pt x="2797415" y="15616"/>
                  </a:lnTo>
                  <a:cubicBezTo>
                    <a:pt x="2800669" y="13689"/>
                    <a:pt x="2802233" y="9824"/>
                    <a:pt x="2801235" y="6177"/>
                  </a:cubicBezTo>
                  <a:cubicBezTo>
                    <a:pt x="2800236" y="2529"/>
                    <a:pt x="2796921" y="0"/>
                    <a:pt x="2793140" y="0"/>
                  </a:cubicBezTo>
                  <a:lnTo>
                    <a:pt x="9094" y="0"/>
                  </a:lnTo>
                  <a:cubicBezTo>
                    <a:pt x="5312" y="0"/>
                    <a:pt x="1997" y="2529"/>
                    <a:pt x="999" y="6177"/>
                  </a:cubicBezTo>
                  <a:cubicBezTo>
                    <a:pt x="0" y="9824"/>
                    <a:pt x="1564" y="13689"/>
                    <a:pt x="4819" y="15616"/>
                  </a:cubicBezTo>
                  <a:lnTo>
                    <a:pt x="1374734" y="826450"/>
                  </a:lnTo>
                  <a:cubicBezTo>
                    <a:pt x="1391004" y="836080"/>
                    <a:pt x="1411229" y="836080"/>
                    <a:pt x="1427499" y="826450"/>
                  </a:cubicBezTo>
                  <a:close/>
                </a:path>
              </a:pathLst>
            </a:custGeom>
            <a:solidFill>
              <a:srgbClr val="667B8A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444588" y="2998"/>
              <a:ext cx="1956186" cy="4481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2300781" y="8975362"/>
            <a:ext cx="187688" cy="187688"/>
            <a:chOff x="0" y="0"/>
            <a:chExt cx="812800" cy="812800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17092"/>
            </a:solidFill>
            <a:ln cap="sq">
              <a:noFill/>
              <a:prstDash val="solid"/>
              <a:miter/>
            </a:ln>
          </p:spPr>
        </p:sp>
        <p:sp>
          <p:nvSpPr>
            <p:cNvPr name="TextBox 76" id="7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4999305" y="8975362"/>
            <a:ext cx="187688" cy="187688"/>
            <a:chOff x="0" y="0"/>
            <a:chExt cx="812800" cy="81280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B98B"/>
            </a:solidFill>
            <a:ln cap="sq">
              <a:noFill/>
              <a:prstDash val="solid"/>
              <a:miter/>
            </a:ln>
          </p:spPr>
        </p:sp>
        <p:sp>
          <p:nvSpPr>
            <p:cNvPr name="TextBox 79" id="7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0" id="80"/>
          <p:cNvGrpSpPr/>
          <p:nvPr/>
        </p:nvGrpSpPr>
        <p:grpSpPr>
          <a:xfrm rot="0">
            <a:off x="7697829" y="8975362"/>
            <a:ext cx="187688" cy="187688"/>
            <a:chOff x="0" y="0"/>
            <a:chExt cx="812800" cy="812800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DA2A9"/>
            </a:solidFill>
            <a:ln cap="sq">
              <a:noFill/>
              <a:prstDash val="solid"/>
              <a:miter/>
            </a:ln>
          </p:spPr>
        </p:sp>
        <p:sp>
          <p:nvSpPr>
            <p:cNvPr name="TextBox 82" id="8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0396354" y="8975362"/>
            <a:ext cx="187688" cy="187688"/>
            <a:chOff x="0" y="0"/>
            <a:chExt cx="812800" cy="812800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4A2"/>
            </a:solidFill>
            <a:ln cap="sq">
              <a:noFill/>
              <a:prstDash val="solid"/>
              <a:miter/>
            </a:ln>
          </p:spPr>
        </p:sp>
        <p:sp>
          <p:nvSpPr>
            <p:cNvPr name="TextBox 85" id="8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13094878" y="8975362"/>
            <a:ext cx="187688" cy="187688"/>
            <a:chOff x="0" y="0"/>
            <a:chExt cx="812800" cy="812800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E8C95"/>
            </a:solidFill>
            <a:ln cap="sq">
              <a:noFill/>
              <a:prstDash val="solid"/>
              <a:miter/>
            </a:ln>
          </p:spPr>
        </p:sp>
        <p:sp>
          <p:nvSpPr>
            <p:cNvPr name="TextBox 88" id="8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15793403" y="8975362"/>
            <a:ext cx="187688" cy="187688"/>
            <a:chOff x="0" y="0"/>
            <a:chExt cx="812800" cy="812800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67B8A"/>
            </a:solidFill>
            <a:ln cap="sq">
              <a:noFill/>
              <a:prstDash val="solid"/>
              <a:miter/>
            </a:ln>
          </p:spPr>
        </p:sp>
        <p:sp>
          <p:nvSpPr>
            <p:cNvPr name="TextBox 91" id="9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2" id="92"/>
          <p:cNvSpPr/>
          <p:nvPr/>
        </p:nvSpPr>
        <p:spPr>
          <a:xfrm flipH="false" flipV="false" rot="0">
            <a:off x="2038508" y="4032373"/>
            <a:ext cx="712234" cy="778784"/>
          </a:xfrm>
          <a:custGeom>
            <a:avLst/>
            <a:gdLst/>
            <a:ahLst/>
            <a:cxnLst/>
            <a:rect r="r" b="b" t="t" l="l"/>
            <a:pathLst>
              <a:path h="778784" w="712234">
                <a:moveTo>
                  <a:pt x="0" y="0"/>
                </a:moveTo>
                <a:lnTo>
                  <a:pt x="712234" y="0"/>
                </a:lnTo>
                <a:lnTo>
                  <a:pt x="712234" y="778785"/>
                </a:lnTo>
                <a:lnTo>
                  <a:pt x="0" y="778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3" id="93"/>
          <p:cNvSpPr/>
          <p:nvPr/>
        </p:nvSpPr>
        <p:spPr>
          <a:xfrm flipH="false" flipV="false" rot="0">
            <a:off x="7312329" y="4032373"/>
            <a:ext cx="981904" cy="729779"/>
          </a:xfrm>
          <a:custGeom>
            <a:avLst/>
            <a:gdLst/>
            <a:ahLst/>
            <a:cxnLst/>
            <a:rect r="r" b="b" t="t" l="l"/>
            <a:pathLst>
              <a:path h="729779" w="981904">
                <a:moveTo>
                  <a:pt x="0" y="0"/>
                </a:moveTo>
                <a:lnTo>
                  <a:pt x="981903" y="0"/>
                </a:lnTo>
                <a:lnTo>
                  <a:pt x="981903" y="729779"/>
                </a:lnTo>
                <a:lnTo>
                  <a:pt x="0" y="7297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4" id="94"/>
          <p:cNvSpPr/>
          <p:nvPr/>
        </p:nvSpPr>
        <p:spPr>
          <a:xfrm flipH="false" flipV="false" rot="0">
            <a:off x="12866449" y="4051668"/>
            <a:ext cx="652718" cy="740195"/>
          </a:xfrm>
          <a:custGeom>
            <a:avLst/>
            <a:gdLst/>
            <a:ahLst/>
            <a:cxnLst/>
            <a:rect r="r" b="b" t="t" l="l"/>
            <a:pathLst>
              <a:path h="740195" w="652718">
                <a:moveTo>
                  <a:pt x="0" y="0"/>
                </a:moveTo>
                <a:lnTo>
                  <a:pt x="652718" y="0"/>
                </a:lnTo>
                <a:lnTo>
                  <a:pt x="652718" y="740195"/>
                </a:lnTo>
                <a:lnTo>
                  <a:pt x="0" y="7401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5" id="95"/>
          <p:cNvSpPr/>
          <p:nvPr/>
        </p:nvSpPr>
        <p:spPr>
          <a:xfrm flipH="false" flipV="false" rot="0">
            <a:off x="10103982" y="3913270"/>
            <a:ext cx="804283" cy="869068"/>
          </a:xfrm>
          <a:custGeom>
            <a:avLst/>
            <a:gdLst/>
            <a:ahLst/>
            <a:cxnLst/>
            <a:rect r="r" b="b" t="t" l="l"/>
            <a:pathLst>
              <a:path h="869068" w="804283">
                <a:moveTo>
                  <a:pt x="0" y="0"/>
                </a:moveTo>
                <a:lnTo>
                  <a:pt x="804283" y="0"/>
                </a:lnTo>
                <a:lnTo>
                  <a:pt x="804283" y="869068"/>
                </a:lnTo>
                <a:lnTo>
                  <a:pt x="0" y="86906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6" id="96"/>
          <p:cNvSpPr/>
          <p:nvPr/>
        </p:nvSpPr>
        <p:spPr>
          <a:xfrm flipH="false" flipV="false" rot="0">
            <a:off x="15365678" y="4032373"/>
            <a:ext cx="1034617" cy="778784"/>
          </a:xfrm>
          <a:custGeom>
            <a:avLst/>
            <a:gdLst/>
            <a:ahLst/>
            <a:cxnLst/>
            <a:rect r="r" b="b" t="t" l="l"/>
            <a:pathLst>
              <a:path h="778784" w="1034617">
                <a:moveTo>
                  <a:pt x="0" y="0"/>
                </a:moveTo>
                <a:lnTo>
                  <a:pt x="1034617" y="0"/>
                </a:lnTo>
                <a:lnTo>
                  <a:pt x="1034617" y="778785"/>
                </a:lnTo>
                <a:lnTo>
                  <a:pt x="0" y="7787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7" id="97"/>
          <p:cNvSpPr/>
          <p:nvPr/>
        </p:nvSpPr>
        <p:spPr>
          <a:xfrm flipH="false" flipV="false" rot="0">
            <a:off x="4503018" y="3921168"/>
            <a:ext cx="1090647" cy="975633"/>
          </a:xfrm>
          <a:custGeom>
            <a:avLst/>
            <a:gdLst/>
            <a:ahLst/>
            <a:cxnLst/>
            <a:rect r="r" b="b" t="t" l="l"/>
            <a:pathLst>
              <a:path h="975633" w="1090647">
                <a:moveTo>
                  <a:pt x="0" y="0"/>
                </a:moveTo>
                <a:lnTo>
                  <a:pt x="1090647" y="0"/>
                </a:lnTo>
                <a:lnTo>
                  <a:pt x="1090647" y="975633"/>
                </a:lnTo>
                <a:lnTo>
                  <a:pt x="0" y="97563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8" id="98"/>
          <p:cNvSpPr txBox="true"/>
          <p:nvPr/>
        </p:nvSpPr>
        <p:spPr>
          <a:xfrm rot="0">
            <a:off x="3348782" y="885825"/>
            <a:ext cx="11590437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b="true" sz="4799">
                <a:solidFill>
                  <a:srgbClr val="3C3C50"/>
                </a:solidFill>
                <a:latin typeface="Poppins Bold"/>
                <a:ea typeface="Poppins Bold"/>
                <a:cs typeface="Poppins Bold"/>
                <a:sym typeface="Poppins Bold"/>
              </a:rPr>
              <a:t>BANGALORE HOUSE PRICE PREDICTION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1575761" y="5405591"/>
            <a:ext cx="1637729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b="true">
                <a:solidFill>
                  <a:srgbClr val="3C3C50"/>
                </a:solidFill>
                <a:latin typeface="Lato Bold"/>
                <a:ea typeface="Lato Bold"/>
                <a:cs typeface="Lato Bold"/>
                <a:sym typeface="Lato Bold"/>
              </a:rPr>
              <a:t>Objective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4272242" y="5405591"/>
            <a:ext cx="1637729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b="true">
                <a:solidFill>
                  <a:srgbClr val="3C3C50"/>
                </a:solidFill>
                <a:latin typeface="Lato Bold"/>
                <a:ea typeface="Lato Bold"/>
                <a:cs typeface="Lato Bold"/>
                <a:sym typeface="Lato Bold"/>
              </a:rPr>
              <a:t>Data Cleaning</a:t>
            </a:r>
          </a:p>
        </p:txBody>
      </p:sp>
      <p:sp>
        <p:nvSpPr>
          <p:cNvPr name="TextBox 101" id="101"/>
          <p:cNvSpPr txBox="true"/>
          <p:nvPr/>
        </p:nvSpPr>
        <p:spPr>
          <a:xfrm rot="0">
            <a:off x="1384514" y="5948903"/>
            <a:ext cx="2020223" cy="1259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5F6075"/>
                </a:solidFill>
                <a:latin typeface="Lato"/>
                <a:ea typeface="Lato"/>
                <a:cs typeface="Lato"/>
                <a:sym typeface="Lato"/>
              </a:rPr>
              <a:t>Predict Bangalore house prices using ML for better real estate decisions.</a:t>
            </a:r>
          </a:p>
        </p:txBody>
      </p:sp>
      <p:sp>
        <p:nvSpPr>
          <p:cNvPr name="TextBox 102" id="102"/>
          <p:cNvSpPr txBox="true"/>
          <p:nvPr/>
        </p:nvSpPr>
        <p:spPr>
          <a:xfrm rot="0">
            <a:off x="4080995" y="6214016"/>
            <a:ext cx="2020223" cy="193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5F6075"/>
                </a:solidFill>
                <a:latin typeface="Lato"/>
                <a:ea typeface="Lato"/>
                <a:cs typeface="Lato"/>
                <a:sym typeface="Lato"/>
              </a:rPr>
              <a:t>Handled Null values</a:t>
            </a:r>
          </a:p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5F6075"/>
                </a:solidFill>
                <a:latin typeface="Lato"/>
                <a:ea typeface="Lato"/>
                <a:cs typeface="Lato"/>
                <a:sym typeface="Lato"/>
              </a:rPr>
              <a:t>Drop labels Non-predictive</a:t>
            </a:r>
          </a:p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5F6075"/>
                </a:solidFill>
                <a:latin typeface="Lato"/>
                <a:ea typeface="Lato"/>
                <a:cs typeface="Lato"/>
                <a:sym typeface="Lato"/>
              </a:rPr>
              <a:t>Worked on Category and Numeric data labels</a:t>
            </a:r>
          </a:p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5F6075"/>
                </a:solidFill>
                <a:latin typeface="Lato"/>
                <a:ea typeface="Lato"/>
                <a:cs typeface="Lato"/>
                <a:sym typeface="Lato"/>
              </a:rPr>
              <a:t> </a:t>
            </a:r>
          </a:p>
        </p:txBody>
      </p:sp>
      <p:sp>
        <p:nvSpPr>
          <p:cNvPr name="TextBox 103" id="103"/>
          <p:cNvSpPr txBox="true"/>
          <p:nvPr/>
        </p:nvSpPr>
        <p:spPr>
          <a:xfrm rot="0">
            <a:off x="4240738" y="1975191"/>
            <a:ext cx="9806524" cy="1163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5F6075"/>
                </a:solidFill>
                <a:latin typeface="Lato"/>
                <a:ea typeface="Lato"/>
                <a:cs typeface="Lato"/>
                <a:sym typeface="Lato"/>
              </a:rPr>
              <a:t>This project predicts house prices in Bangalore using machine learning by analysing features like location, Rooms, and amenities. The goal is to help buyers and sellers make data-driven decisions in the real estate market.</a:t>
            </a:r>
          </a:p>
        </p:txBody>
      </p:sp>
      <p:sp>
        <p:nvSpPr>
          <p:cNvPr name="TextBox 104" id="104"/>
          <p:cNvSpPr txBox="true"/>
          <p:nvPr/>
        </p:nvSpPr>
        <p:spPr>
          <a:xfrm rot="0">
            <a:off x="6972809" y="5405591"/>
            <a:ext cx="1637729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b="true">
                <a:solidFill>
                  <a:srgbClr val="3C3C50"/>
                </a:solidFill>
                <a:latin typeface="Lato Bold"/>
                <a:ea typeface="Lato Bold"/>
                <a:cs typeface="Lato Bold"/>
                <a:sym typeface="Lato Bold"/>
              </a:rPr>
              <a:t>Statistic Analysis</a:t>
            </a:r>
          </a:p>
        </p:txBody>
      </p:sp>
      <p:sp>
        <p:nvSpPr>
          <p:cNvPr name="TextBox 105" id="105"/>
          <p:cNvSpPr txBox="true"/>
          <p:nvPr/>
        </p:nvSpPr>
        <p:spPr>
          <a:xfrm rot="0">
            <a:off x="6781562" y="6348953"/>
            <a:ext cx="2020223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5F6075"/>
                </a:solidFill>
                <a:latin typeface="Lato"/>
                <a:ea typeface="Lato"/>
                <a:cs typeface="Lato"/>
                <a:sym typeface="Lato"/>
              </a:rPr>
              <a:t>Data Described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5F6075"/>
                </a:solidFill>
                <a:latin typeface="Lato"/>
                <a:ea typeface="Lato"/>
                <a:cs typeface="Lato"/>
                <a:sym typeface="Lato"/>
              </a:rPr>
              <a:t>Removed Outliers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5F6075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</a:p>
        </p:txBody>
      </p:sp>
      <p:sp>
        <p:nvSpPr>
          <p:cNvPr name="TextBox 106" id="106"/>
          <p:cNvSpPr txBox="true"/>
          <p:nvPr/>
        </p:nvSpPr>
        <p:spPr>
          <a:xfrm rot="0">
            <a:off x="9484857" y="5405591"/>
            <a:ext cx="2014767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b="true">
                <a:solidFill>
                  <a:srgbClr val="3C3C50"/>
                </a:solidFill>
                <a:latin typeface="Lato Bold"/>
                <a:ea typeface="Lato Bold"/>
                <a:cs typeface="Lato Bold"/>
                <a:sym typeface="Lato Bold"/>
              </a:rPr>
              <a:t>Data Transform</a:t>
            </a:r>
          </a:p>
        </p:txBody>
      </p:sp>
      <p:sp>
        <p:nvSpPr>
          <p:cNvPr name="TextBox 107" id="107"/>
          <p:cNvSpPr txBox="true"/>
          <p:nvPr/>
        </p:nvSpPr>
        <p:spPr>
          <a:xfrm rot="0">
            <a:off x="9482129" y="6077491"/>
            <a:ext cx="2020223" cy="1259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5F6075"/>
                </a:solidFill>
                <a:latin typeface="Lato"/>
                <a:ea typeface="Lato"/>
                <a:cs typeface="Lato"/>
                <a:sym typeface="Lato"/>
              </a:rPr>
              <a:t>Feature Engineering</a:t>
            </a:r>
          </a:p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5F6075"/>
                </a:solidFill>
                <a:latin typeface="Lato"/>
                <a:ea typeface="Lato"/>
                <a:cs typeface="Lato"/>
                <a:sym typeface="Lato"/>
              </a:rPr>
              <a:t>Categorical Encoding</a:t>
            </a:r>
          </a:p>
        </p:txBody>
      </p:sp>
      <p:sp>
        <p:nvSpPr>
          <p:cNvPr name="TextBox 108" id="108"/>
          <p:cNvSpPr txBox="true"/>
          <p:nvPr/>
        </p:nvSpPr>
        <p:spPr>
          <a:xfrm rot="0">
            <a:off x="12182697" y="5405591"/>
            <a:ext cx="2020223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b="true">
                <a:solidFill>
                  <a:srgbClr val="3C3C50"/>
                </a:solidFill>
                <a:latin typeface="Lato Bold"/>
                <a:ea typeface="Lato Bold"/>
                <a:cs typeface="Lato Bold"/>
                <a:sym typeface="Lato Bold"/>
              </a:rPr>
              <a:t>Model</a:t>
            </a:r>
          </a:p>
        </p:txBody>
      </p:sp>
      <p:sp>
        <p:nvSpPr>
          <p:cNvPr name="TextBox 109" id="109"/>
          <p:cNvSpPr txBox="true"/>
          <p:nvPr/>
        </p:nvSpPr>
        <p:spPr>
          <a:xfrm rot="0">
            <a:off x="12182697" y="6348953"/>
            <a:ext cx="2020223" cy="944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5F6075"/>
                </a:solidFill>
                <a:latin typeface="Lato Bold"/>
                <a:ea typeface="Lato Bold"/>
                <a:cs typeface="Lato Bold"/>
                <a:sym typeface="Lato Bold"/>
              </a:rPr>
              <a:t>Linear Regression</a:t>
            </a:r>
          </a:p>
          <a:p>
            <a:pPr algn="ctr">
              <a:lnSpc>
                <a:spcPts val="2520"/>
              </a:lnSpc>
            </a:pPr>
            <a:r>
              <a:rPr lang="en-US" sz="1800" b="true">
                <a:solidFill>
                  <a:srgbClr val="5F6075"/>
                </a:solidFill>
                <a:latin typeface="Lato Bold"/>
                <a:ea typeface="Lato Bold"/>
                <a:cs typeface="Lato Bold"/>
                <a:sym typeface="Lato Bold"/>
              </a:rPr>
              <a:t>Cross validation : 84 %</a:t>
            </a:r>
          </a:p>
        </p:txBody>
      </p:sp>
      <p:sp>
        <p:nvSpPr>
          <p:cNvPr name="TextBox 110" id="110"/>
          <p:cNvSpPr txBox="true"/>
          <p:nvPr/>
        </p:nvSpPr>
        <p:spPr>
          <a:xfrm rot="0">
            <a:off x="15074511" y="5316761"/>
            <a:ext cx="1637729" cy="79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b="true">
                <a:solidFill>
                  <a:srgbClr val="3C3C50"/>
                </a:solidFill>
                <a:latin typeface="Lato Bold"/>
                <a:ea typeface="Lato Bold"/>
                <a:cs typeface="Lato Bold"/>
                <a:sym typeface="Lato Bold"/>
              </a:rPr>
              <a:t>Design &amp; Deploy</a:t>
            </a:r>
          </a:p>
        </p:txBody>
      </p:sp>
      <p:sp>
        <p:nvSpPr>
          <p:cNvPr name="TextBox 111" id="111"/>
          <p:cNvSpPr txBox="true"/>
          <p:nvPr/>
        </p:nvSpPr>
        <p:spPr>
          <a:xfrm rot="0">
            <a:off x="14883264" y="6382291"/>
            <a:ext cx="2020223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5F6075"/>
                </a:solidFill>
                <a:latin typeface="Lato"/>
                <a:ea typeface="Lato"/>
                <a:cs typeface="Lato"/>
                <a:sym typeface="Lato"/>
              </a:rPr>
              <a:t>Flask, PyCharm, Render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7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0434" y="1989754"/>
            <a:ext cx="16168866" cy="5831330"/>
            <a:chOff x="0" y="0"/>
            <a:chExt cx="21558488" cy="777510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7775545" cy="2527622"/>
              <a:chOff x="0" y="0"/>
              <a:chExt cx="4718118" cy="6709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718118" cy="670900"/>
              </a:xfrm>
              <a:custGeom>
                <a:avLst/>
                <a:gdLst/>
                <a:ahLst/>
                <a:cxnLst/>
                <a:rect r="r" b="b" t="t" l="l"/>
                <a:pathLst>
                  <a:path h="670900" w="4718118">
                    <a:moveTo>
                      <a:pt x="5807" y="0"/>
                    </a:moveTo>
                    <a:lnTo>
                      <a:pt x="4712311" y="0"/>
                    </a:lnTo>
                    <a:cubicBezTo>
                      <a:pt x="4715518" y="0"/>
                      <a:pt x="4718118" y="2600"/>
                      <a:pt x="4718118" y="5807"/>
                    </a:cubicBezTo>
                    <a:lnTo>
                      <a:pt x="4718118" y="665093"/>
                    </a:lnTo>
                    <a:cubicBezTo>
                      <a:pt x="4718118" y="668300"/>
                      <a:pt x="4715518" y="670900"/>
                      <a:pt x="4712311" y="670900"/>
                    </a:cubicBezTo>
                    <a:lnTo>
                      <a:pt x="5807" y="670900"/>
                    </a:lnTo>
                    <a:cubicBezTo>
                      <a:pt x="2600" y="670900"/>
                      <a:pt x="0" y="668300"/>
                      <a:pt x="0" y="665093"/>
                    </a:cubicBezTo>
                    <a:lnTo>
                      <a:pt x="0" y="5807"/>
                    </a:lnTo>
                    <a:cubicBezTo>
                      <a:pt x="0" y="2600"/>
                      <a:pt x="2600" y="0"/>
                      <a:pt x="58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717092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57150"/>
                <a:ext cx="4718118" cy="7280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109250" y="3339792"/>
              <a:ext cx="19449238" cy="4435314"/>
              <a:chOff x="0" y="0"/>
              <a:chExt cx="5162362" cy="117725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162362" cy="1177254"/>
              </a:xfrm>
              <a:custGeom>
                <a:avLst/>
                <a:gdLst/>
                <a:ahLst/>
                <a:cxnLst/>
                <a:rect r="r" b="b" t="t" l="l"/>
                <a:pathLst>
                  <a:path h="1177254" w="5162362">
                    <a:moveTo>
                      <a:pt x="5307" y="0"/>
                    </a:moveTo>
                    <a:lnTo>
                      <a:pt x="5157055" y="0"/>
                    </a:lnTo>
                    <a:cubicBezTo>
                      <a:pt x="5159986" y="0"/>
                      <a:pt x="5162362" y="2376"/>
                      <a:pt x="5162362" y="5307"/>
                    </a:cubicBezTo>
                    <a:lnTo>
                      <a:pt x="5162362" y="1171947"/>
                    </a:lnTo>
                    <a:cubicBezTo>
                      <a:pt x="5162362" y="1174878"/>
                      <a:pt x="5159986" y="1177254"/>
                      <a:pt x="5157055" y="1177254"/>
                    </a:cubicBezTo>
                    <a:lnTo>
                      <a:pt x="5307" y="1177254"/>
                    </a:lnTo>
                    <a:cubicBezTo>
                      <a:pt x="2376" y="1177254"/>
                      <a:pt x="0" y="1174878"/>
                      <a:pt x="0" y="1171947"/>
                    </a:cubicBezTo>
                    <a:lnTo>
                      <a:pt x="0" y="5307"/>
                    </a:lnTo>
                    <a:cubicBezTo>
                      <a:pt x="0" y="2376"/>
                      <a:pt x="2376" y="0"/>
                      <a:pt x="53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57150" cap="sq">
                <a:solidFill>
                  <a:srgbClr val="A1B4A2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5162362" cy="123440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  <a:p>
                <a:pPr algn="ctr">
                  <a:lnSpc>
                    <a:spcPts val="2659"/>
                  </a:lnSpc>
                </a:pPr>
              </a:p>
              <a:p>
                <a:pPr algn="ctr">
                  <a:lnSpc>
                    <a:spcPts val="2659"/>
                  </a:lnSpc>
                </a:pPr>
              </a:p>
              <a:p>
                <a:pPr algn="ctr">
                  <a:lnSpc>
                    <a:spcPts val="2659"/>
                  </a:lnSpc>
                </a:pPr>
              </a:p>
              <a:p>
                <a:pPr algn="ctr">
                  <a:lnSpc>
                    <a:spcPts val="2659"/>
                  </a:lnSpc>
                </a:pPr>
              </a:p>
              <a:p>
                <a:pPr algn="l" marL="410209" indent="-205105" lvl="1">
                  <a:lnSpc>
                    <a:spcPts val="2659"/>
                  </a:lnSpc>
                  <a:buFont typeface="Arial"/>
                  <a:buChar char="•"/>
                </a:pPr>
                <a:r>
                  <a:rPr lang="en-US" sz="1899">
                    <a:solidFill>
                      <a:srgbClr val="000000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Achieved 84% accuracy, showing the model predicts Bangalore house prices fairly well.</a:t>
                </a:r>
              </a:p>
              <a:p>
                <a:pPr algn="l" marL="410209" indent="-205105" lvl="1">
                  <a:lnSpc>
                    <a:spcPts val="2659"/>
                  </a:lnSpc>
                  <a:buFont typeface="Arial"/>
                  <a:buChar char="•"/>
                </a:pPr>
                <a:r>
                  <a:rPr lang="en-US" sz="1899">
                    <a:solidFill>
                      <a:srgbClr val="000000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Learned how different features relate to price and which labels play the most significant role in prediction</a:t>
                </a:r>
              </a:p>
              <a:p>
                <a:pPr algn="l" marL="410209" indent="-205105" lvl="1">
                  <a:lnSpc>
                    <a:spcPts val="2659"/>
                  </a:lnSpc>
                  <a:buFont typeface="Arial"/>
                  <a:buChar char="•"/>
                </a:pPr>
                <a:r>
                  <a:rPr lang="en-US" sz="1899">
                    <a:solidFill>
                      <a:srgbClr val="000000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Realized there’s room for improving model techniques and better handling of data to boost accuracy.</a:t>
                </a:r>
              </a:p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406439" y="552634"/>
              <a:ext cx="1422355" cy="1422355"/>
              <a:chOff x="0" y="0"/>
              <a:chExt cx="377532" cy="37753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377532" cy="377532"/>
              </a:xfrm>
              <a:custGeom>
                <a:avLst/>
                <a:gdLst/>
                <a:ahLst/>
                <a:cxnLst/>
                <a:rect r="r" b="b" t="t" l="l"/>
                <a:pathLst>
                  <a:path h="377532" w="377532">
                    <a:moveTo>
                      <a:pt x="72574" y="0"/>
                    </a:moveTo>
                    <a:lnTo>
                      <a:pt x="304958" y="0"/>
                    </a:lnTo>
                    <a:cubicBezTo>
                      <a:pt x="324206" y="0"/>
                      <a:pt x="342665" y="7646"/>
                      <a:pt x="356276" y="21256"/>
                    </a:cubicBezTo>
                    <a:cubicBezTo>
                      <a:pt x="369886" y="34867"/>
                      <a:pt x="377532" y="53326"/>
                      <a:pt x="377532" y="72574"/>
                    </a:cubicBezTo>
                    <a:lnTo>
                      <a:pt x="377532" y="304958"/>
                    </a:lnTo>
                    <a:cubicBezTo>
                      <a:pt x="377532" y="324206"/>
                      <a:pt x="369886" y="342665"/>
                      <a:pt x="356276" y="356276"/>
                    </a:cubicBezTo>
                    <a:cubicBezTo>
                      <a:pt x="342665" y="369886"/>
                      <a:pt x="324206" y="377532"/>
                      <a:pt x="304958" y="377532"/>
                    </a:cubicBezTo>
                    <a:lnTo>
                      <a:pt x="72574" y="377532"/>
                    </a:lnTo>
                    <a:cubicBezTo>
                      <a:pt x="53326" y="377532"/>
                      <a:pt x="34867" y="369886"/>
                      <a:pt x="21256" y="356276"/>
                    </a:cubicBezTo>
                    <a:cubicBezTo>
                      <a:pt x="7646" y="342665"/>
                      <a:pt x="0" y="324206"/>
                      <a:pt x="0" y="304958"/>
                    </a:cubicBezTo>
                    <a:lnTo>
                      <a:pt x="0" y="72574"/>
                    </a:lnTo>
                    <a:cubicBezTo>
                      <a:pt x="0" y="53326"/>
                      <a:pt x="7646" y="34867"/>
                      <a:pt x="21256" y="21256"/>
                    </a:cubicBezTo>
                    <a:cubicBezTo>
                      <a:pt x="34867" y="7646"/>
                      <a:pt x="53326" y="0"/>
                      <a:pt x="72574" y="0"/>
                    </a:cubicBezTo>
                    <a:close/>
                  </a:path>
                </a:pathLst>
              </a:custGeom>
              <a:solidFill>
                <a:srgbClr val="717092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57150"/>
                <a:ext cx="377532" cy="4346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2515689" y="3892426"/>
              <a:ext cx="1422355" cy="1422355"/>
              <a:chOff x="0" y="0"/>
              <a:chExt cx="377532" cy="377532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77532" cy="377532"/>
              </a:xfrm>
              <a:custGeom>
                <a:avLst/>
                <a:gdLst/>
                <a:ahLst/>
                <a:cxnLst/>
                <a:rect r="r" b="b" t="t" l="l"/>
                <a:pathLst>
                  <a:path h="377532" w="377532">
                    <a:moveTo>
                      <a:pt x="72574" y="0"/>
                    </a:moveTo>
                    <a:lnTo>
                      <a:pt x="304958" y="0"/>
                    </a:lnTo>
                    <a:cubicBezTo>
                      <a:pt x="324206" y="0"/>
                      <a:pt x="342665" y="7646"/>
                      <a:pt x="356276" y="21256"/>
                    </a:cubicBezTo>
                    <a:cubicBezTo>
                      <a:pt x="369886" y="34867"/>
                      <a:pt x="377532" y="53326"/>
                      <a:pt x="377532" y="72574"/>
                    </a:cubicBezTo>
                    <a:lnTo>
                      <a:pt x="377532" y="304958"/>
                    </a:lnTo>
                    <a:cubicBezTo>
                      <a:pt x="377532" y="324206"/>
                      <a:pt x="369886" y="342665"/>
                      <a:pt x="356276" y="356276"/>
                    </a:cubicBezTo>
                    <a:cubicBezTo>
                      <a:pt x="342665" y="369886"/>
                      <a:pt x="324206" y="377532"/>
                      <a:pt x="304958" y="377532"/>
                    </a:cubicBezTo>
                    <a:lnTo>
                      <a:pt x="72574" y="377532"/>
                    </a:lnTo>
                    <a:cubicBezTo>
                      <a:pt x="53326" y="377532"/>
                      <a:pt x="34867" y="369886"/>
                      <a:pt x="21256" y="356276"/>
                    </a:cubicBezTo>
                    <a:cubicBezTo>
                      <a:pt x="7646" y="342665"/>
                      <a:pt x="0" y="324206"/>
                      <a:pt x="0" y="304958"/>
                    </a:cubicBezTo>
                    <a:lnTo>
                      <a:pt x="0" y="72574"/>
                    </a:lnTo>
                    <a:cubicBezTo>
                      <a:pt x="0" y="53326"/>
                      <a:pt x="7646" y="34867"/>
                      <a:pt x="21256" y="21256"/>
                    </a:cubicBezTo>
                    <a:cubicBezTo>
                      <a:pt x="34867" y="7646"/>
                      <a:pt x="53326" y="0"/>
                      <a:pt x="72574" y="0"/>
                    </a:cubicBezTo>
                    <a:close/>
                  </a:path>
                </a:pathLst>
              </a:custGeom>
              <a:solidFill>
                <a:srgbClr val="A1B4A2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57150"/>
                <a:ext cx="377532" cy="4346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5400000">
              <a:off x="1481956" y="958767"/>
              <a:ext cx="918879" cy="610088"/>
              <a:chOff x="0" y="0"/>
              <a:chExt cx="812800" cy="53965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52716" y="56032"/>
                <a:ext cx="707367" cy="483625"/>
              </a:xfrm>
              <a:custGeom>
                <a:avLst/>
                <a:gdLst/>
                <a:ahLst/>
                <a:cxnLst/>
                <a:rect r="r" b="b" t="t" l="l"/>
                <a:pathLst>
                  <a:path h="483625" w="707367">
                    <a:moveTo>
                      <a:pt x="421263" y="33706"/>
                    </a:moveTo>
                    <a:lnTo>
                      <a:pt x="692505" y="393887"/>
                    </a:lnTo>
                    <a:cubicBezTo>
                      <a:pt x="705284" y="410856"/>
                      <a:pt x="707368" y="433593"/>
                      <a:pt x="697886" y="452602"/>
                    </a:cubicBezTo>
                    <a:cubicBezTo>
                      <a:pt x="688405" y="471612"/>
                      <a:pt x="668988" y="483625"/>
                      <a:pt x="647745" y="483625"/>
                    </a:cubicBezTo>
                    <a:lnTo>
                      <a:pt x="59623" y="483625"/>
                    </a:lnTo>
                    <a:cubicBezTo>
                      <a:pt x="38380" y="483625"/>
                      <a:pt x="18963" y="471612"/>
                      <a:pt x="9482" y="452602"/>
                    </a:cubicBezTo>
                    <a:cubicBezTo>
                      <a:pt x="0" y="433593"/>
                      <a:pt x="2084" y="410856"/>
                      <a:pt x="14863" y="393887"/>
                    </a:cubicBezTo>
                    <a:lnTo>
                      <a:pt x="286105" y="33706"/>
                    </a:lnTo>
                    <a:cubicBezTo>
                      <a:pt x="302088" y="12482"/>
                      <a:pt x="327114" y="0"/>
                      <a:pt x="353684" y="0"/>
                    </a:cubicBezTo>
                    <a:cubicBezTo>
                      <a:pt x="380254" y="0"/>
                      <a:pt x="405280" y="12482"/>
                      <a:pt x="421263" y="33706"/>
                    </a:cubicBezTo>
                    <a:close/>
                  </a:path>
                </a:pathLst>
              </a:custGeom>
              <a:solidFill>
                <a:srgbClr val="717092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127000" y="193405"/>
                <a:ext cx="558800" cy="30770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5400000">
              <a:off x="3591206" y="4298559"/>
              <a:ext cx="918879" cy="610088"/>
              <a:chOff x="0" y="0"/>
              <a:chExt cx="812800" cy="539657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52716" y="56032"/>
                <a:ext cx="707367" cy="483625"/>
              </a:xfrm>
              <a:custGeom>
                <a:avLst/>
                <a:gdLst/>
                <a:ahLst/>
                <a:cxnLst/>
                <a:rect r="r" b="b" t="t" l="l"/>
                <a:pathLst>
                  <a:path h="483625" w="707367">
                    <a:moveTo>
                      <a:pt x="421263" y="33706"/>
                    </a:moveTo>
                    <a:lnTo>
                      <a:pt x="692505" y="393887"/>
                    </a:lnTo>
                    <a:cubicBezTo>
                      <a:pt x="705284" y="410856"/>
                      <a:pt x="707368" y="433593"/>
                      <a:pt x="697886" y="452602"/>
                    </a:cubicBezTo>
                    <a:cubicBezTo>
                      <a:pt x="688405" y="471612"/>
                      <a:pt x="668988" y="483625"/>
                      <a:pt x="647745" y="483625"/>
                    </a:cubicBezTo>
                    <a:lnTo>
                      <a:pt x="59623" y="483625"/>
                    </a:lnTo>
                    <a:cubicBezTo>
                      <a:pt x="38380" y="483625"/>
                      <a:pt x="18963" y="471612"/>
                      <a:pt x="9482" y="452602"/>
                    </a:cubicBezTo>
                    <a:cubicBezTo>
                      <a:pt x="0" y="433593"/>
                      <a:pt x="2084" y="410856"/>
                      <a:pt x="14863" y="393887"/>
                    </a:cubicBezTo>
                    <a:lnTo>
                      <a:pt x="286105" y="33706"/>
                    </a:lnTo>
                    <a:cubicBezTo>
                      <a:pt x="302088" y="12482"/>
                      <a:pt x="327114" y="0"/>
                      <a:pt x="353684" y="0"/>
                    </a:cubicBezTo>
                    <a:cubicBezTo>
                      <a:pt x="380254" y="0"/>
                      <a:pt x="405280" y="12482"/>
                      <a:pt x="421263" y="33706"/>
                    </a:cubicBezTo>
                    <a:close/>
                  </a:path>
                </a:pathLst>
              </a:custGeom>
              <a:solidFill>
                <a:srgbClr val="A1B4A2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127000" y="193405"/>
                <a:ext cx="558800" cy="30770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570628" y="824637"/>
              <a:ext cx="1093977" cy="813075"/>
            </a:xfrm>
            <a:custGeom>
              <a:avLst/>
              <a:gdLst/>
              <a:ahLst/>
              <a:cxnLst/>
              <a:rect r="r" b="b" t="t" l="l"/>
              <a:pathLst>
                <a:path h="813075" w="1093977">
                  <a:moveTo>
                    <a:pt x="0" y="0"/>
                  </a:moveTo>
                  <a:lnTo>
                    <a:pt x="1093977" y="0"/>
                  </a:lnTo>
                  <a:lnTo>
                    <a:pt x="1093977" y="813075"/>
                  </a:lnTo>
                  <a:lnTo>
                    <a:pt x="0" y="8130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819990" y="4144164"/>
              <a:ext cx="925611" cy="918879"/>
            </a:xfrm>
            <a:custGeom>
              <a:avLst/>
              <a:gdLst/>
              <a:ahLst/>
              <a:cxnLst/>
              <a:rect r="r" b="b" t="t" l="l"/>
              <a:pathLst>
                <a:path h="918879" w="925611">
                  <a:moveTo>
                    <a:pt x="0" y="0"/>
                  </a:moveTo>
                  <a:lnTo>
                    <a:pt x="925611" y="0"/>
                  </a:lnTo>
                  <a:lnTo>
                    <a:pt x="925611" y="918879"/>
                  </a:lnTo>
                  <a:lnTo>
                    <a:pt x="0" y="9188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 rot="0">
              <a:off x="2466094" y="481108"/>
              <a:ext cx="3206285" cy="750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18"/>
                </a:lnSpc>
              </a:pPr>
              <a:r>
                <a:rPr lang="en-US" sz="1655" b="true">
                  <a:solidFill>
                    <a:srgbClr val="3C3C50"/>
                  </a:solidFill>
                  <a:latin typeface="Lato Bold"/>
                  <a:ea typeface="Lato Bold"/>
                  <a:cs typeface="Lato Bold"/>
                  <a:sym typeface="Lato Bold"/>
                </a:rPr>
                <a:t>Challenges faced in project while analysing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6981995" y="39977"/>
              <a:ext cx="601395" cy="5126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 b="true">
                  <a:solidFill>
                    <a:srgbClr val="717092"/>
                  </a:solidFill>
                  <a:latin typeface="Lato Bold"/>
                  <a:ea typeface="Lato Bold"/>
                  <a:cs typeface="Lato Bold"/>
                  <a:sym typeface="Lato Bold"/>
                </a:rPr>
                <a:t>01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0784329" y="3346343"/>
              <a:ext cx="601395" cy="5126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19"/>
                </a:lnSpc>
              </a:pPr>
              <a:r>
                <a:rPr lang="en-US" sz="2299" b="true">
                  <a:solidFill>
                    <a:srgbClr val="A1B4A2"/>
                  </a:solidFill>
                  <a:latin typeface="Lato Bold"/>
                  <a:ea typeface="Lato Bold"/>
                  <a:cs typeface="Lato Bold"/>
                  <a:sym typeface="Lato Bold"/>
                </a:rPr>
                <a:t>02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4565825" y="3801850"/>
              <a:ext cx="4453462" cy="5126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19"/>
                </a:lnSpc>
              </a:pPr>
              <a:r>
                <a:rPr lang="en-US" sz="2299" b="true">
                  <a:solidFill>
                    <a:srgbClr val="3C3C50"/>
                  </a:solidFill>
                  <a:latin typeface="Lato Bold"/>
                  <a:ea typeface="Lato Bold"/>
                  <a:cs typeface="Lato Bold"/>
                  <a:sym typeface="Lato Bold"/>
                </a:rPr>
                <a:t>What I Learned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6109038" y="766272"/>
              <a:ext cx="11474351" cy="7868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27"/>
                </a:lnSpc>
              </a:pPr>
              <a:r>
                <a:rPr lang="en-US" sz="1734">
                  <a:solidFill>
                    <a:srgbClr val="5F6075"/>
                  </a:solidFill>
                  <a:latin typeface="Lato"/>
                  <a:ea typeface="Lato"/>
                  <a:cs typeface="Lato"/>
                  <a:sym typeface="Lato"/>
                </a:rPr>
                <a:t>Faced challenges with missing values, categorical variables (locations), and outliers, which were handled through data cleaning and pre-processing.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6804415" y="648335"/>
            <a:ext cx="4740402" cy="55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Key Takeaways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DAGzf7zJPDA</dc:identifier>
  <dcterms:modified xsi:type="dcterms:W3CDTF">2011-08-01T06:04:30Z</dcterms:modified>
  <cp:revision>1</cp:revision>
  <dc:title>BANGALORE HOUSE PRICE PREDICTION</dc:title>
</cp:coreProperties>
</file>