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323387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8BBB-6685-4818-A669-7B0F36E53FD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60333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4090029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477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158677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1296271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1940761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3281157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485556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691497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407474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B08BBB-6685-4818-A669-7B0F36E53FD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58314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08BBB-6685-4818-A669-7B0F36E53FDD}"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459374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1150473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24907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8B08BBB-6685-4818-A669-7B0F36E53FDD}" type="datetimeFigureOut">
              <a:rPr lang="en-IN" smtClean="0"/>
              <a:t>10-04-2025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357984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B08BBB-6685-4818-A669-7B0F36E53FDD}"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D563D3-5891-42B5-847E-00227624CEC2}" type="slidenum">
              <a:rPr lang="en-IN" smtClean="0"/>
              <a:t>‹#›</a:t>
            </a:fld>
            <a:endParaRPr lang="en-IN"/>
          </a:p>
        </p:txBody>
      </p:sp>
    </p:spTree>
    <p:extLst>
      <p:ext uri="{BB962C8B-B14F-4D97-AF65-F5344CB8AC3E}">
        <p14:creationId xmlns:p14="http://schemas.microsoft.com/office/powerpoint/2010/main" val="218538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8B08BBB-6685-4818-A669-7B0F36E53FDD}" type="datetimeFigureOut">
              <a:rPr lang="en-IN" smtClean="0"/>
              <a:t>10-04-2025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D563D3-5891-42B5-847E-00227624CEC2}" type="slidenum">
              <a:rPr lang="en-IN" smtClean="0"/>
              <a:t>‹#›</a:t>
            </a:fld>
            <a:endParaRPr lang="en-IN"/>
          </a:p>
        </p:txBody>
      </p:sp>
    </p:spTree>
    <p:extLst>
      <p:ext uri="{BB962C8B-B14F-4D97-AF65-F5344CB8AC3E}">
        <p14:creationId xmlns:p14="http://schemas.microsoft.com/office/powerpoint/2010/main" val="36617957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756D46-14B4-2C54-C74B-3CD98F5649B1}"/>
              </a:ext>
            </a:extLst>
          </p:cNvPr>
          <p:cNvSpPr txBox="1"/>
          <p:nvPr/>
        </p:nvSpPr>
        <p:spPr>
          <a:xfrm>
            <a:off x="2696385" y="290946"/>
            <a:ext cx="6799230" cy="461665"/>
          </a:xfrm>
          <a:prstGeom prst="rect">
            <a:avLst/>
          </a:prstGeom>
          <a:noFill/>
        </p:spPr>
        <p:txBody>
          <a:bodyPr wrap="square" rtlCol="0">
            <a:spAutoFit/>
          </a:bodyPr>
          <a:lstStyle/>
          <a:p>
            <a:r>
              <a:rPr lang="en-US" sz="2400" b="1" dirty="0">
                <a:highlight>
                  <a:srgbClr val="00FFFF"/>
                </a:highlight>
              </a:rPr>
              <a:t> ANALYSE AND PREDICT CLIMATE CHANGES </a:t>
            </a:r>
            <a:endParaRPr lang="en-IN" sz="2400" b="1" dirty="0">
              <a:highlight>
                <a:srgbClr val="00FFFF"/>
              </a:highlight>
            </a:endParaRPr>
          </a:p>
        </p:txBody>
      </p:sp>
      <p:sp>
        <p:nvSpPr>
          <p:cNvPr id="2" name="TextBox 1">
            <a:extLst>
              <a:ext uri="{FF2B5EF4-FFF2-40B4-BE49-F238E27FC236}">
                <a16:creationId xmlns:a16="http://schemas.microsoft.com/office/drawing/2014/main" id="{14F92614-F92A-B51C-3720-DCD2C538C18C}"/>
              </a:ext>
            </a:extLst>
          </p:cNvPr>
          <p:cNvSpPr txBox="1"/>
          <p:nvPr/>
        </p:nvSpPr>
        <p:spPr>
          <a:xfrm>
            <a:off x="0" y="1058422"/>
            <a:ext cx="12139285" cy="4362733"/>
          </a:xfrm>
          <a:prstGeom prst="rect">
            <a:avLst/>
          </a:prstGeom>
          <a:noFill/>
        </p:spPr>
        <p:txBody>
          <a:bodyPr wrap="none" rtlCol="0">
            <a:spAutoFit/>
          </a:bodyPr>
          <a:lstStyle/>
          <a:p>
            <a:pPr algn="l">
              <a:spcBef>
                <a:spcPts val="1089"/>
              </a:spcBef>
              <a:spcAft>
                <a:spcPts val="1451"/>
              </a:spcAft>
              <a:buNone/>
            </a:pPr>
            <a:r>
              <a:rPr lang="en-US" b="0" i="0" dirty="0">
                <a:effectLst/>
                <a:latin typeface="system-ui"/>
              </a:rPr>
              <a:t>Project Description :--</a:t>
            </a:r>
          </a:p>
          <a:p>
            <a:pPr algn="l">
              <a:spcBef>
                <a:spcPts val="1260"/>
              </a:spcBef>
              <a:spcAft>
                <a:spcPts val="420"/>
              </a:spcAft>
            </a:pPr>
            <a:r>
              <a:rPr lang="en-US" sz="2400" b="0" i="0" dirty="0">
                <a:effectLst/>
                <a:latin typeface="system-ui"/>
              </a:rPr>
              <a:t>Here we are analyzing the climate of Rwanda. well, we go into the analysis we know about the </a:t>
            </a:r>
          </a:p>
          <a:p>
            <a:pPr algn="l">
              <a:spcBef>
                <a:spcPts val="1260"/>
              </a:spcBef>
              <a:spcAft>
                <a:spcPts val="420"/>
              </a:spcAft>
            </a:pPr>
            <a:r>
              <a:rPr lang="en-US" sz="2400" b="0" i="0" dirty="0">
                <a:effectLst/>
                <a:latin typeface="system-ui"/>
              </a:rPr>
              <a:t>country, Rwanda is a landlocked country in the Great Rift Valley of East Africa, where the African</a:t>
            </a:r>
          </a:p>
          <a:p>
            <a:pPr algn="l">
              <a:spcBef>
                <a:spcPts val="1260"/>
              </a:spcBef>
              <a:spcAft>
                <a:spcPts val="420"/>
              </a:spcAft>
            </a:pPr>
            <a:r>
              <a:rPr lang="en-US" sz="2400" b="0" i="0" dirty="0">
                <a:effectLst/>
                <a:latin typeface="system-ui"/>
              </a:rPr>
              <a:t> Great Lakes region and Southeast Africa converge. Located a few degrees south of the Equator. </a:t>
            </a:r>
          </a:p>
          <a:p>
            <a:pPr algn="l">
              <a:spcBef>
                <a:spcPts val="1260"/>
              </a:spcBef>
              <a:spcAft>
                <a:spcPts val="420"/>
              </a:spcAft>
            </a:pPr>
            <a:r>
              <a:rPr lang="en-US" sz="2400" b="0" i="0" dirty="0">
                <a:effectLst/>
                <a:latin typeface="system-ui"/>
              </a:rPr>
              <a:t>Rwanda with a distribution around farm lands, cities and power plants. The years 2019 - 2021 </a:t>
            </a:r>
          </a:p>
          <a:p>
            <a:pPr algn="l">
              <a:spcBef>
                <a:spcPts val="1260"/>
              </a:spcBef>
              <a:spcAft>
                <a:spcPts val="420"/>
              </a:spcAft>
            </a:pPr>
            <a:r>
              <a:rPr lang="en-US" sz="2400" b="0" i="0" dirty="0">
                <a:effectLst/>
                <a:latin typeface="system-ui"/>
              </a:rPr>
              <a:t>data we have taken for analyze, and we have task to predict the CO2 emissions data for 2022 </a:t>
            </a:r>
          </a:p>
          <a:p>
            <a:pPr algn="l">
              <a:spcBef>
                <a:spcPts val="1260"/>
              </a:spcBef>
              <a:spcAft>
                <a:spcPts val="420"/>
              </a:spcAft>
            </a:pPr>
            <a:r>
              <a:rPr lang="en-US" sz="2400" b="0" i="0" dirty="0">
                <a:effectLst/>
                <a:latin typeface="system-ui"/>
              </a:rPr>
              <a:t>through November.</a:t>
            </a:r>
          </a:p>
          <a:p>
            <a:endParaRPr lang="en-IN" dirty="0"/>
          </a:p>
        </p:txBody>
      </p:sp>
    </p:spTree>
    <p:extLst>
      <p:ext uri="{BB962C8B-B14F-4D97-AF65-F5344CB8AC3E}">
        <p14:creationId xmlns:p14="http://schemas.microsoft.com/office/powerpoint/2010/main" val="406222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B1E56F-C29F-9E85-3190-76EDA7C62ACA}"/>
              </a:ext>
            </a:extLst>
          </p:cNvPr>
          <p:cNvSpPr txBox="1"/>
          <p:nvPr/>
        </p:nvSpPr>
        <p:spPr>
          <a:xfrm>
            <a:off x="0" y="948690"/>
            <a:ext cx="12192000" cy="3970318"/>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system-ui"/>
              </a:rPr>
              <a:t>we have taken the Density : Amount of gas in a vertical column of the atmosphere above a given area.</a:t>
            </a:r>
          </a:p>
          <a:p>
            <a:pPr marL="285750" indent="-285750">
              <a:buFont typeface="Arial" panose="020B0604020202020204" pitchFamily="34" charset="0"/>
              <a:buChar char="•"/>
            </a:pPr>
            <a:r>
              <a:rPr lang="en-US" sz="1800" b="0" i="0" dirty="0">
                <a:effectLst/>
                <a:latin typeface="system-ui"/>
              </a:rPr>
              <a:t>Density : Amount of gas in a vertical column of the atmosphere above a given area.</a:t>
            </a:r>
          </a:p>
          <a:p>
            <a:pPr marL="285750" indent="-285750">
              <a:buFont typeface="Arial" panose="020B0604020202020204" pitchFamily="34" charset="0"/>
              <a:buChar char="•"/>
            </a:pPr>
            <a:r>
              <a:rPr lang="en-US" sz="1800" b="0" i="0" dirty="0">
                <a:effectLst/>
                <a:latin typeface="system-ui"/>
              </a:rPr>
              <a:t>Density_Amf : Air Mass Factor (AMF) is a correction factor that relates the amount of gas actually measured by a satellite (slant column) to the amount that would be directly above a point on the ground (vertical column)</a:t>
            </a:r>
          </a:p>
          <a:p>
            <a:pPr marL="285750" indent="-285750">
              <a:buFont typeface="Arial" panose="020B0604020202020204" pitchFamily="34" charset="0"/>
              <a:buChar char="•"/>
            </a:pPr>
            <a:r>
              <a:rPr lang="en-US" sz="1800" b="0" i="0" dirty="0">
                <a:effectLst/>
                <a:latin typeface="system-ui"/>
              </a:rPr>
              <a:t>Slant Column : The slant column refers to the total amount of a gas measured along the path from the satellite to the Earth’s surface (which is at an angle, not straight down).</a:t>
            </a:r>
          </a:p>
          <a:p>
            <a:r>
              <a:rPr lang="en-US" sz="1800" b="0" i="0" dirty="0">
                <a:effectLst/>
                <a:latin typeface="system-ui"/>
              </a:rPr>
              <a:t>                                                               Vertical Column=(Slant Column/AMF)</a:t>
            </a:r>
          </a:p>
          <a:p>
            <a:pPr marL="285750" indent="-285750">
              <a:buFont typeface="Arial" panose="020B0604020202020204" pitchFamily="34" charset="0"/>
              <a:buChar char="•"/>
            </a:pPr>
            <a:r>
              <a:rPr lang="en-US" sz="1800" b="0" i="0" dirty="0">
                <a:effectLst/>
                <a:latin typeface="system-ui"/>
              </a:rPr>
              <a:t>cloud fraction : cloud fraction is a value between 0 and 1 that indicates how much of the sky is covered by clouds in a specific area.</a:t>
            </a:r>
          </a:p>
          <a:p>
            <a:r>
              <a:rPr lang="en-US" dirty="0">
                <a:latin typeface="system-ui"/>
              </a:rPr>
              <a:t>        </a:t>
            </a:r>
            <a:r>
              <a:rPr lang="en-US" sz="1800" b="0" i="0" dirty="0">
                <a:effectLst/>
                <a:latin typeface="system-ui"/>
              </a:rPr>
              <a:t>0 → Clear sky (no clouds)</a:t>
            </a:r>
          </a:p>
          <a:p>
            <a:r>
              <a:rPr lang="en-US" dirty="0">
                <a:latin typeface="system-ui"/>
              </a:rPr>
              <a:t>        </a:t>
            </a:r>
            <a:r>
              <a:rPr lang="en-US" sz="1800" b="0" i="0" dirty="0">
                <a:effectLst/>
                <a:latin typeface="system-ui"/>
              </a:rPr>
              <a:t>1 → Fully overcast (100% cloud cover)</a:t>
            </a:r>
          </a:p>
          <a:p>
            <a:pPr marL="285750" indent="-285750">
              <a:buFont typeface="Arial" panose="020B0604020202020204" pitchFamily="34" charset="0"/>
              <a:buChar char="•"/>
            </a:pPr>
            <a:r>
              <a:rPr lang="en-US" dirty="0">
                <a:latin typeface="system-ui"/>
              </a:rPr>
              <a:t>A</a:t>
            </a:r>
            <a:r>
              <a:rPr lang="en-US" sz="1800" b="0" i="0" dirty="0">
                <a:effectLst/>
                <a:latin typeface="system-ui"/>
              </a:rPr>
              <a:t>zimuth angle : The azimuth angle describes the compass direction from which the sunlight or satellite sensor is viewing a point on Earth.</a:t>
            </a:r>
          </a:p>
          <a:p>
            <a:endParaRPr lang="en-IN" dirty="0"/>
          </a:p>
        </p:txBody>
      </p:sp>
      <p:sp>
        <p:nvSpPr>
          <p:cNvPr id="9" name="Title 8">
            <a:extLst>
              <a:ext uri="{FF2B5EF4-FFF2-40B4-BE49-F238E27FC236}">
                <a16:creationId xmlns:a16="http://schemas.microsoft.com/office/drawing/2014/main" id="{10DD7C64-BA1D-963E-EDB9-74282ED2A480}"/>
              </a:ext>
            </a:extLst>
          </p:cNvPr>
          <p:cNvSpPr>
            <a:spLocks noGrp="1"/>
          </p:cNvSpPr>
          <p:nvPr>
            <p:ph type="title"/>
          </p:nvPr>
        </p:nvSpPr>
        <p:spPr>
          <a:xfrm>
            <a:off x="0" y="114300"/>
            <a:ext cx="9404723" cy="495972"/>
          </a:xfrm>
        </p:spPr>
        <p:txBody>
          <a:bodyPr/>
          <a:lstStyle/>
          <a:p>
            <a:r>
              <a:rPr lang="en-US" sz="2000" dirty="0">
                <a:solidFill>
                  <a:schemeClr val="tx1"/>
                </a:solidFill>
                <a:highlight>
                  <a:srgbClr val="00FFFF"/>
                </a:highlight>
              </a:rPr>
              <a:t>Discussing about some terms on which Climate change is depended </a:t>
            </a:r>
            <a:endParaRPr lang="en-IN" sz="2000" dirty="0">
              <a:solidFill>
                <a:schemeClr val="tx1"/>
              </a:solidFill>
              <a:highlight>
                <a:srgbClr val="00FFFF"/>
              </a:highlight>
            </a:endParaRPr>
          </a:p>
        </p:txBody>
      </p:sp>
    </p:spTree>
    <p:extLst>
      <p:ext uri="{BB962C8B-B14F-4D97-AF65-F5344CB8AC3E}">
        <p14:creationId xmlns:p14="http://schemas.microsoft.com/office/powerpoint/2010/main" val="3303187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D5E176-33AE-DFF8-85CC-33C810944A60}"/>
              </a:ext>
            </a:extLst>
          </p:cNvPr>
          <p:cNvSpPr txBox="1"/>
          <p:nvPr/>
        </p:nvSpPr>
        <p:spPr>
          <a:xfrm>
            <a:off x="0" y="1257058"/>
            <a:ext cx="12192000" cy="3693319"/>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system-ui"/>
              </a:rPr>
              <a:t>sensor_zenith_angle : The zenith angle is the angle between: Directly overhead (the zenith, 0°) And the incoming light </a:t>
            </a:r>
          </a:p>
          <a:p>
            <a:r>
              <a:rPr lang="en-US" dirty="0">
                <a:latin typeface="system-ui"/>
              </a:rPr>
              <a:t>     </a:t>
            </a:r>
            <a:r>
              <a:rPr lang="en-US" sz="1800" b="0" i="0" dirty="0">
                <a:effectLst/>
                <a:latin typeface="system-ui"/>
              </a:rPr>
              <a:t>(from the Sun or satellite sensor)</a:t>
            </a:r>
          </a:p>
          <a:p>
            <a:pPr marL="285750" indent="-285750">
              <a:buFont typeface="Arial" panose="020B0604020202020204" pitchFamily="34" charset="0"/>
              <a:buChar char="•"/>
            </a:pPr>
            <a:r>
              <a:rPr lang="en-US" sz="1800" b="0" i="0" dirty="0">
                <a:effectLst/>
                <a:latin typeface="system-ui"/>
              </a:rPr>
              <a:t>solar_zenith_angle : The solar_zenith_angle is the angle between the Sun and the vertical direction (zenith) at a specific </a:t>
            </a:r>
          </a:p>
          <a:p>
            <a:r>
              <a:rPr lang="en-US" sz="1800" b="0" i="0" dirty="0">
                <a:effectLst/>
                <a:latin typeface="system-ui"/>
              </a:rPr>
              <a:t>     location.</a:t>
            </a:r>
          </a:p>
          <a:p>
            <a:r>
              <a:rPr lang="en-US" sz="1800" b="0" i="0" dirty="0">
                <a:effectLst/>
                <a:latin typeface="system-ui"/>
              </a:rPr>
              <a:t>                     0° → Sun is directly overhead</a:t>
            </a:r>
          </a:p>
          <a:p>
            <a:r>
              <a:rPr lang="en-US" sz="1800" b="0" i="0" dirty="0">
                <a:effectLst/>
                <a:latin typeface="system-ui"/>
              </a:rPr>
              <a:t>                    90° → Sun is on the horizon (sunrise/sunset)</a:t>
            </a:r>
          </a:p>
          <a:p>
            <a:r>
              <a:rPr lang="en-US" sz="1800" b="0" i="0" dirty="0">
                <a:effectLst/>
                <a:latin typeface="system-ui"/>
              </a:rPr>
              <a:t>                    ess than 90° → Sun is below the horizon (nighttime)</a:t>
            </a:r>
            <a:br>
              <a:rPr lang="en-US" sz="1800" b="0" i="0" dirty="0">
                <a:effectLst/>
                <a:latin typeface="system-ui"/>
              </a:rPr>
            </a:br>
            <a:endParaRPr lang="en-US" dirty="0">
              <a:latin typeface="system-ui"/>
            </a:endParaRPr>
          </a:p>
          <a:p>
            <a:pPr marL="285750" indent="-285750">
              <a:buFont typeface="Arial" panose="020B0604020202020204" pitchFamily="34" charset="0"/>
              <a:buChar char="•"/>
            </a:pPr>
            <a:r>
              <a:rPr lang="en-US" sz="1800" dirty="0">
                <a:latin typeface="system-ui"/>
              </a:rPr>
              <a:t>Ozone  : Ozone is a gas made of three oxygen atoms (O₃)Cloud : Clouds are made of tiny water droplets or ice crystals</a:t>
            </a:r>
          </a:p>
          <a:p>
            <a:r>
              <a:rPr lang="en-US" dirty="0">
                <a:latin typeface="system-ui"/>
              </a:rPr>
              <a:t>     </a:t>
            </a:r>
            <a:r>
              <a:rPr lang="en-US" sz="1800" dirty="0">
                <a:latin typeface="system-ui"/>
              </a:rPr>
              <a:t> suspended in the atmosphere. They form when moist air rises and cools, condensing water vapor.UV</a:t>
            </a:r>
          </a:p>
          <a:p>
            <a:pPr marL="285750" indent="-285750">
              <a:buFont typeface="Arial" panose="020B0604020202020204" pitchFamily="34" charset="0"/>
              <a:buChar char="•"/>
            </a:pPr>
            <a:r>
              <a:rPr lang="en-US" sz="1800" dirty="0">
                <a:latin typeface="system-ui"/>
              </a:rPr>
              <a:t>Aerosol Index :The UV Aerosol Index (UVAI) is a satellite-derived measure that detects UV-absorbing aerosols (smoke,dust,ash)</a:t>
            </a:r>
            <a:br>
              <a:rPr lang="en-US" sz="1800" dirty="0">
                <a:latin typeface="system-ui"/>
              </a:rPr>
            </a:br>
            <a:endParaRPr lang="en-IN" dirty="0"/>
          </a:p>
        </p:txBody>
      </p:sp>
    </p:spTree>
    <p:extLst>
      <p:ext uri="{BB962C8B-B14F-4D97-AF65-F5344CB8AC3E}">
        <p14:creationId xmlns:p14="http://schemas.microsoft.com/office/powerpoint/2010/main" val="167498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7574962B-0DE0-6E02-E309-D846EC9025FB}"/>
              </a:ext>
            </a:extLst>
          </p:cNvPr>
          <p:cNvGrpSpPr/>
          <p:nvPr/>
        </p:nvGrpSpPr>
        <p:grpSpPr>
          <a:xfrm>
            <a:off x="41564" y="498761"/>
            <a:ext cx="12119264" cy="3865418"/>
            <a:chOff x="72736" y="0"/>
            <a:chExt cx="12119264" cy="3865418"/>
          </a:xfrm>
        </p:grpSpPr>
        <p:pic>
          <p:nvPicPr>
            <p:cNvPr id="7" name="Picture 6">
              <a:extLst>
                <a:ext uri="{FF2B5EF4-FFF2-40B4-BE49-F238E27FC236}">
                  <a16:creationId xmlns:a16="http://schemas.microsoft.com/office/drawing/2014/main" id="{F05E2A9D-2AF3-4205-62C9-810B1E11B8D2}"/>
                </a:ext>
              </a:extLst>
            </p:cNvPr>
            <p:cNvPicPr>
              <a:picLocks noChangeAspect="1"/>
            </p:cNvPicPr>
            <p:nvPr/>
          </p:nvPicPr>
          <p:blipFill>
            <a:blip r:embed="rId2">
              <a:extLst>
                <a:ext uri="{28A0092B-C50C-407E-A947-70E740481C1C}">
                  <a14:useLocalDpi xmlns:a14="http://schemas.microsoft.com/office/drawing/2010/main" val="0"/>
                </a:ext>
              </a:extLst>
            </a:blip>
            <a:srcRect b="56667"/>
            <a:stretch/>
          </p:blipFill>
          <p:spPr>
            <a:xfrm>
              <a:off x="72736" y="0"/>
              <a:ext cx="6452755" cy="3865418"/>
            </a:xfrm>
            <a:prstGeom prst="rect">
              <a:avLst/>
            </a:prstGeom>
          </p:spPr>
        </p:pic>
        <p:pic>
          <p:nvPicPr>
            <p:cNvPr id="9" name="Picture 8">
              <a:extLst>
                <a:ext uri="{FF2B5EF4-FFF2-40B4-BE49-F238E27FC236}">
                  <a16:creationId xmlns:a16="http://schemas.microsoft.com/office/drawing/2014/main" id="{4C95D979-27D5-55ED-3022-9E761299A2AC}"/>
                </a:ext>
              </a:extLst>
            </p:cNvPr>
            <p:cNvPicPr>
              <a:picLocks noChangeAspect="1"/>
            </p:cNvPicPr>
            <p:nvPr/>
          </p:nvPicPr>
          <p:blipFill>
            <a:blip r:embed="rId2">
              <a:extLst>
                <a:ext uri="{28A0092B-C50C-407E-A947-70E740481C1C}">
                  <a14:useLocalDpi xmlns:a14="http://schemas.microsoft.com/office/drawing/2010/main" val="0"/>
                </a:ext>
              </a:extLst>
            </a:blip>
            <a:srcRect t="43637"/>
            <a:stretch/>
          </p:blipFill>
          <p:spPr>
            <a:xfrm>
              <a:off x="6525491" y="0"/>
              <a:ext cx="5666509" cy="3865418"/>
            </a:xfrm>
            <a:prstGeom prst="rect">
              <a:avLst/>
            </a:prstGeom>
          </p:spPr>
        </p:pic>
      </p:grpSp>
      <p:sp>
        <p:nvSpPr>
          <p:cNvPr id="11" name="TextBox 10">
            <a:extLst>
              <a:ext uri="{FF2B5EF4-FFF2-40B4-BE49-F238E27FC236}">
                <a16:creationId xmlns:a16="http://schemas.microsoft.com/office/drawing/2014/main" id="{32F42151-FD3C-9D1C-4936-7363A40BB29C}"/>
              </a:ext>
            </a:extLst>
          </p:cNvPr>
          <p:cNvSpPr txBox="1"/>
          <p:nvPr/>
        </p:nvSpPr>
        <p:spPr>
          <a:xfrm>
            <a:off x="0" y="103908"/>
            <a:ext cx="4562467" cy="369332"/>
          </a:xfrm>
          <a:prstGeom prst="rect">
            <a:avLst/>
          </a:prstGeom>
          <a:noFill/>
        </p:spPr>
        <p:txBody>
          <a:bodyPr wrap="none" rtlCol="0">
            <a:spAutoFit/>
          </a:bodyPr>
          <a:lstStyle/>
          <a:p>
            <a:r>
              <a:rPr lang="en-US" b="1" dirty="0">
                <a:highlight>
                  <a:srgbClr val="00FFFF"/>
                </a:highlight>
              </a:rPr>
              <a:t>Data flow analysis of each parameters:</a:t>
            </a:r>
            <a:endParaRPr lang="en-IN" b="1" dirty="0">
              <a:highlight>
                <a:srgbClr val="00FFFF"/>
              </a:highlight>
            </a:endParaRPr>
          </a:p>
        </p:txBody>
      </p:sp>
      <p:sp>
        <p:nvSpPr>
          <p:cNvPr id="14" name="Content Placeholder 2">
            <a:extLst>
              <a:ext uri="{FF2B5EF4-FFF2-40B4-BE49-F238E27FC236}">
                <a16:creationId xmlns:a16="http://schemas.microsoft.com/office/drawing/2014/main" id="{8EC766D6-DE64-F4CB-5D66-DE6CBF3446D9}"/>
              </a:ext>
            </a:extLst>
          </p:cNvPr>
          <p:cNvSpPr>
            <a:spLocks noGrp="1"/>
          </p:cNvSpPr>
          <p:nvPr>
            <p:ph idx="1"/>
          </p:nvPr>
        </p:nvSpPr>
        <p:spPr>
          <a:xfrm>
            <a:off x="0" y="4463609"/>
            <a:ext cx="11942618" cy="2467128"/>
          </a:xfrm>
        </p:spPr>
        <p:txBody>
          <a:bodyPr>
            <a:normAutofit/>
          </a:bodyPr>
          <a:lstStyle/>
          <a:p>
            <a:pPr marL="0" indent="0">
              <a:buNone/>
            </a:pPr>
            <a:r>
              <a:rPr lang="en-US" sz="1600" b="1" dirty="0"/>
              <a:t>From the above graph </a:t>
            </a:r>
            <a:r>
              <a:rPr lang="en-US" sz="1600" b="1" dirty="0" err="1"/>
              <a:t>i</a:t>
            </a:r>
            <a:r>
              <a:rPr lang="en-US" sz="1600" b="1" dirty="0"/>
              <a:t> have we can clearly say that recording are taken in different day timings</a:t>
            </a:r>
          </a:p>
          <a:p>
            <a:pPr marL="0" indent="0">
              <a:buNone/>
            </a:pPr>
            <a:r>
              <a:rPr lang="en-US" sz="1600" dirty="0"/>
              <a:t> 1.Recording taken from the Azimuth angle(sun position to object) are almost Day and night or twilight timings. </a:t>
            </a:r>
          </a:p>
          <a:p>
            <a:pPr marL="0" indent="0">
              <a:buNone/>
            </a:pPr>
            <a:r>
              <a:rPr lang="en-US" sz="1600" dirty="0"/>
              <a:t>    The angle is frequency distributed.</a:t>
            </a:r>
          </a:p>
          <a:p>
            <a:pPr marL="0" indent="0">
              <a:buNone/>
            </a:pPr>
            <a:endParaRPr lang="en-US" sz="1600" dirty="0"/>
          </a:p>
          <a:p>
            <a:pPr marL="0" indent="0">
              <a:buNone/>
            </a:pPr>
            <a:r>
              <a:rPr lang="en-US" sz="1600" dirty="0"/>
              <a:t> 2.Recording taken from the zenith angle(sun rays project on object ) are mostly taken on day timings. </a:t>
            </a:r>
          </a:p>
          <a:p>
            <a:pPr marL="0" indent="0">
              <a:buNone/>
            </a:pPr>
            <a:r>
              <a:rPr lang="en-US" sz="1600" dirty="0"/>
              <a:t>     The reading angles are normally distrusted.</a:t>
            </a:r>
            <a:endParaRPr lang="en-IN" sz="1600" dirty="0"/>
          </a:p>
        </p:txBody>
      </p:sp>
    </p:spTree>
    <p:extLst>
      <p:ext uri="{BB962C8B-B14F-4D97-AF65-F5344CB8AC3E}">
        <p14:creationId xmlns:p14="http://schemas.microsoft.com/office/powerpoint/2010/main" val="177532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5802A0-75DC-8D6E-D195-EB9C004C0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3100"/>
            <a:ext cx="6858000" cy="4655127"/>
          </a:xfrm>
          <a:prstGeom prst="rect">
            <a:avLst/>
          </a:prstGeom>
        </p:spPr>
      </p:pic>
      <p:sp>
        <p:nvSpPr>
          <p:cNvPr id="8" name="TextBox 7">
            <a:extLst>
              <a:ext uri="{FF2B5EF4-FFF2-40B4-BE49-F238E27FC236}">
                <a16:creationId xmlns:a16="http://schemas.microsoft.com/office/drawing/2014/main" id="{F4A01862-B608-4377-6EB1-FE0BCFFF4197}"/>
              </a:ext>
            </a:extLst>
          </p:cNvPr>
          <p:cNvSpPr txBox="1"/>
          <p:nvPr/>
        </p:nvSpPr>
        <p:spPr>
          <a:xfrm>
            <a:off x="6858000" y="1885394"/>
            <a:ext cx="5334000" cy="4770537"/>
          </a:xfrm>
          <a:prstGeom prst="rect">
            <a:avLst/>
          </a:prstGeom>
          <a:noFill/>
        </p:spPr>
        <p:txBody>
          <a:bodyPr wrap="square" rtlCol="0">
            <a:spAutoFit/>
          </a:bodyPr>
          <a:lstStyle/>
          <a:p>
            <a:r>
              <a:rPr lang="en-US" sz="1600" b="1" dirty="0"/>
              <a:t>Here we are taking data, where AMF and </a:t>
            </a:r>
            <a:r>
              <a:rPr lang="en-US" sz="1600" b="1" dirty="0" err="1"/>
              <a:t>Slaint</a:t>
            </a:r>
            <a:r>
              <a:rPr lang="en-US" sz="1600" b="1" dirty="0"/>
              <a:t> density are calculated and final density we get</a:t>
            </a:r>
          </a:p>
          <a:p>
            <a:endParaRPr lang="en-US" sz="1600" b="1" dirty="0"/>
          </a:p>
          <a:p>
            <a:endParaRPr lang="en-US" sz="1600" b="1" dirty="0"/>
          </a:p>
          <a:p>
            <a:r>
              <a:rPr lang="en-US" sz="1600" b="1" dirty="0"/>
              <a:t>Vertical Column Density (VCD) = Slant Column Density / AMF</a:t>
            </a:r>
          </a:p>
          <a:p>
            <a:endParaRPr lang="en-US" sz="1600" b="1" dirty="0"/>
          </a:p>
          <a:p>
            <a:endParaRPr lang="en-US" sz="1600" b="1" dirty="0"/>
          </a:p>
          <a:p>
            <a:r>
              <a:rPr lang="en-US" sz="1600" b="1" dirty="0"/>
              <a:t>We know that:     </a:t>
            </a:r>
          </a:p>
          <a:p>
            <a:pPr marL="285750" indent="-285750">
              <a:buFont typeface="Arial" panose="020B0604020202020204" pitchFamily="34" charset="0"/>
              <a:buChar char="•"/>
            </a:pPr>
            <a:r>
              <a:rPr lang="en-US" sz="1600" b="1" dirty="0"/>
              <a:t>Weak Positive Relationships: SO2 shows a weak positive correlation with all others variables.  </a:t>
            </a:r>
          </a:p>
          <a:p>
            <a:endParaRPr lang="en-US" sz="1600" b="1" dirty="0"/>
          </a:p>
          <a:p>
            <a:pPr marL="285750" indent="-285750">
              <a:buFont typeface="Arial" panose="020B0604020202020204" pitchFamily="34" charset="0"/>
              <a:buChar char="•"/>
            </a:pPr>
            <a:r>
              <a:rPr lang="en-US" sz="1600" b="1" dirty="0"/>
              <a:t>Moderate Positive Relationships: CO, NO2, and HCHO show moderate positive correlations with each other and with O3.</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O3 as a Central Variable: Ozone (O3) density tends to increase as CO, NO2, and HCHO densities increase.</a:t>
            </a:r>
            <a:endParaRPr lang="en-IN" sz="1600" b="1" dirty="0"/>
          </a:p>
        </p:txBody>
      </p:sp>
      <p:sp>
        <p:nvSpPr>
          <p:cNvPr id="9" name="TextBox 8">
            <a:extLst>
              <a:ext uri="{FF2B5EF4-FFF2-40B4-BE49-F238E27FC236}">
                <a16:creationId xmlns:a16="http://schemas.microsoft.com/office/drawing/2014/main" id="{45749DD4-6CBC-7D2D-1156-EF23CDD02C9F}"/>
              </a:ext>
            </a:extLst>
          </p:cNvPr>
          <p:cNvSpPr txBox="1"/>
          <p:nvPr/>
        </p:nvSpPr>
        <p:spPr>
          <a:xfrm>
            <a:off x="22991" y="114301"/>
            <a:ext cx="8694982" cy="923330"/>
          </a:xfrm>
          <a:prstGeom prst="rect">
            <a:avLst/>
          </a:prstGeom>
          <a:noFill/>
        </p:spPr>
        <p:txBody>
          <a:bodyPr wrap="square" rtlCol="0">
            <a:spAutoFit/>
          </a:bodyPr>
          <a:lstStyle/>
          <a:p>
            <a:r>
              <a:rPr lang="en-US" b="1" dirty="0"/>
              <a:t>Scatter plots between every pair of numerical features</a:t>
            </a:r>
          </a:p>
          <a:p>
            <a:r>
              <a:rPr lang="en-US" b="1" dirty="0"/>
              <a:t>1. Finding out the correlations, clusters, linear relationships, outliers.</a:t>
            </a:r>
          </a:p>
          <a:p>
            <a:r>
              <a:rPr lang="en-US" b="1" dirty="0"/>
              <a:t>2. show the distribution of each individual feature.</a:t>
            </a:r>
            <a:endParaRPr lang="en-IN" b="1" dirty="0"/>
          </a:p>
        </p:txBody>
      </p:sp>
    </p:spTree>
    <p:extLst>
      <p:ext uri="{BB962C8B-B14F-4D97-AF65-F5344CB8AC3E}">
        <p14:creationId xmlns:p14="http://schemas.microsoft.com/office/powerpoint/2010/main" val="402040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050A6F-3AD7-35F0-220C-D540E8638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8303"/>
            <a:ext cx="10972822" cy="3667997"/>
          </a:xfrm>
          <a:prstGeom prst="rect">
            <a:avLst/>
          </a:prstGeom>
        </p:spPr>
      </p:pic>
      <p:sp>
        <p:nvSpPr>
          <p:cNvPr id="6" name="TextBox 5">
            <a:extLst>
              <a:ext uri="{FF2B5EF4-FFF2-40B4-BE49-F238E27FC236}">
                <a16:creationId xmlns:a16="http://schemas.microsoft.com/office/drawing/2014/main" id="{E25F7B86-B5EF-71FB-632E-C973D656CAC7}"/>
              </a:ext>
            </a:extLst>
          </p:cNvPr>
          <p:cNvSpPr txBox="1"/>
          <p:nvPr/>
        </p:nvSpPr>
        <p:spPr>
          <a:xfrm>
            <a:off x="0" y="4998027"/>
            <a:ext cx="12192000" cy="923330"/>
          </a:xfrm>
          <a:prstGeom prst="rect">
            <a:avLst/>
          </a:prstGeom>
          <a:noFill/>
        </p:spPr>
        <p:txBody>
          <a:bodyPr wrap="square" rtlCol="0">
            <a:spAutoFit/>
          </a:bodyPr>
          <a:lstStyle/>
          <a:p>
            <a:r>
              <a:rPr lang="en-US" b="1" dirty="0"/>
              <a:t>There is a clear seasonal and event-based emission pattern. Year 2020 stands out with a significant drop during mid-year, indicating the impact of the pandemic. Peaks during Weeks 14–16 and 40–44 are consistent, indicating possible recurring high-emission activities.</a:t>
            </a:r>
            <a:endParaRPr lang="en-IN" b="1" dirty="0"/>
          </a:p>
        </p:txBody>
      </p:sp>
      <p:sp>
        <p:nvSpPr>
          <p:cNvPr id="7" name="TextBox 6">
            <a:extLst>
              <a:ext uri="{FF2B5EF4-FFF2-40B4-BE49-F238E27FC236}">
                <a16:creationId xmlns:a16="http://schemas.microsoft.com/office/drawing/2014/main" id="{E2B2EC30-D0BD-C2C8-9B56-07C79CCEEB43}"/>
              </a:ext>
            </a:extLst>
          </p:cNvPr>
          <p:cNvSpPr txBox="1"/>
          <p:nvPr/>
        </p:nvSpPr>
        <p:spPr>
          <a:xfrm>
            <a:off x="166255" y="83127"/>
            <a:ext cx="10245436" cy="400110"/>
          </a:xfrm>
          <a:prstGeom prst="rect">
            <a:avLst/>
          </a:prstGeom>
          <a:noFill/>
        </p:spPr>
        <p:txBody>
          <a:bodyPr wrap="square" rtlCol="0">
            <a:spAutoFit/>
          </a:bodyPr>
          <a:lstStyle/>
          <a:p>
            <a:r>
              <a:rPr lang="en-US" sz="2000" b="1" dirty="0"/>
              <a:t>Mean Emissions Per Week (Week code) for the years 2019, 2020, and 2021</a:t>
            </a:r>
            <a:r>
              <a:rPr lang="en-US" sz="2000" dirty="0"/>
              <a:t>. </a:t>
            </a:r>
            <a:endParaRPr lang="en-IN" sz="2000" b="1" dirty="0"/>
          </a:p>
        </p:txBody>
      </p:sp>
    </p:spTree>
    <p:extLst>
      <p:ext uri="{BB962C8B-B14F-4D97-AF65-F5344CB8AC3E}">
        <p14:creationId xmlns:p14="http://schemas.microsoft.com/office/powerpoint/2010/main" val="385637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3AD8EFF-6B73-6627-B362-0290FC7E13AF}"/>
              </a:ext>
            </a:extLst>
          </p:cNvPr>
          <p:cNvPicPr>
            <a:picLocks noChangeAspect="1"/>
          </p:cNvPicPr>
          <p:nvPr/>
        </p:nvPicPr>
        <p:blipFill>
          <a:blip r:embed="rId2">
            <a:extLst>
              <a:ext uri="{28A0092B-C50C-407E-A947-70E740481C1C}">
                <a14:useLocalDpi xmlns:a14="http://schemas.microsoft.com/office/drawing/2010/main" val="0"/>
              </a:ext>
            </a:extLst>
          </a:blip>
          <a:srcRect l="4826" r="8085"/>
          <a:stretch/>
        </p:blipFill>
        <p:spPr>
          <a:xfrm>
            <a:off x="0" y="768927"/>
            <a:ext cx="7689273" cy="6130636"/>
          </a:xfrm>
          <a:prstGeom prst="rect">
            <a:avLst/>
          </a:prstGeom>
        </p:spPr>
      </p:pic>
      <p:sp>
        <p:nvSpPr>
          <p:cNvPr id="11" name="TextBox 10">
            <a:extLst>
              <a:ext uri="{FF2B5EF4-FFF2-40B4-BE49-F238E27FC236}">
                <a16:creationId xmlns:a16="http://schemas.microsoft.com/office/drawing/2014/main" id="{C706C596-929B-D90D-6D45-7969A5050304}"/>
              </a:ext>
            </a:extLst>
          </p:cNvPr>
          <p:cNvSpPr txBox="1"/>
          <p:nvPr/>
        </p:nvSpPr>
        <p:spPr>
          <a:xfrm>
            <a:off x="-31172" y="187038"/>
            <a:ext cx="6961909" cy="400110"/>
          </a:xfrm>
          <a:prstGeom prst="rect">
            <a:avLst/>
          </a:prstGeom>
          <a:noFill/>
        </p:spPr>
        <p:txBody>
          <a:bodyPr wrap="square" rtlCol="0">
            <a:spAutoFit/>
          </a:bodyPr>
          <a:lstStyle/>
          <a:p>
            <a:r>
              <a:rPr lang="en-US" sz="2000" b="1" dirty="0">
                <a:highlight>
                  <a:srgbClr val="00FFFF"/>
                </a:highlight>
              </a:rPr>
              <a:t>Correlation between all Azimuth Angle </a:t>
            </a:r>
            <a:endParaRPr lang="en-IN" sz="2000" b="1" dirty="0">
              <a:highlight>
                <a:srgbClr val="00FFFF"/>
              </a:highlight>
            </a:endParaRPr>
          </a:p>
        </p:txBody>
      </p:sp>
      <p:sp>
        <p:nvSpPr>
          <p:cNvPr id="17" name="TextBox 16">
            <a:extLst>
              <a:ext uri="{FF2B5EF4-FFF2-40B4-BE49-F238E27FC236}">
                <a16:creationId xmlns:a16="http://schemas.microsoft.com/office/drawing/2014/main" id="{3E16CE0E-2DD2-9910-40F0-9BF5AB3476C5}"/>
              </a:ext>
            </a:extLst>
          </p:cNvPr>
          <p:cNvSpPr txBox="1"/>
          <p:nvPr/>
        </p:nvSpPr>
        <p:spPr>
          <a:xfrm>
            <a:off x="7689273" y="1163782"/>
            <a:ext cx="4426527" cy="2462213"/>
          </a:xfrm>
          <a:prstGeom prst="rect">
            <a:avLst/>
          </a:prstGeom>
          <a:noFill/>
        </p:spPr>
        <p:txBody>
          <a:bodyPr wrap="square" rtlCol="0">
            <a:spAutoFit/>
          </a:bodyPr>
          <a:lstStyle/>
          <a:p>
            <a:pPr marL="285750" indent="-285750">
              <a:buFont typeface="Arial" panose="020B0604020202020204" pitchFamily="34" charset="0"/>
              <a:buChar char="•"/>
            </a:pPr>
            <a:r>
              <a:rPr lang="en-US" sz="1400" b="1" dirty="0"/>
              <a:t>Many columns are perfectly correlated (correlation = 1.0)</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All features have very low correlation with emission</a:t>
            </a:r>
          </a:p>
          <a:p>
            <a:endParaRPr lang="en-US" sz="1400" b="1" dirty="0"/>
          </a:p>
          <a:p>
            <a:pPr marL="285750" indent="-285750">
              <a:buFont typeface="Arial" panose="020B0604020202020204" pitchFamily="34" charset="0"/>
              <a:buChar char="•"/>
            </a:pPr>
            <a:r>
              <a:rPr lang="en-US" sz="1400" b="1" dirty="0"/>
              <a:t>This means azimuth angles may not be strong predictors on their own.</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US" sz="1400" b="1" dirty="0"/>
              <a:t>So, we can remove this parameters which is not affecting the Predicting on Emission</a:t>
            </a:r>
            <a:endParaRPr lang="en-IN" sz="1400" b="1" dirty="0"/>
          </a:p>
        </p:txBody>
      </p:sp>
    </p:spTree>
    <p:extLst>
      <p:ext uri="{BB962C8B-B14F-4D97-AF65-F5344CB8AC3E}">
        <p14:creationId xmlns:p14="http://schemas.microsoft.com/office/powerpoint/2010/main" val="2477087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527500-EB4C-1868-D509-C34746991EC1}"/>
              </a:ext>
            </a:extLst>
          </p:cNvPr>
          <p:cNvPicPr>
            <a:picLocks noChangeAspect="1"/>
          </p:cNvPicPr>
          <p:nvPr/>
        </p:nvPicPr>
        <p:blipFill>
          <a:blip r:embed="rId2">
            <a:extLst>
              <a:ext uri="{28A0092B-C50C-407E-A947-70E740481C1C}">
                <a14:useLocalDpi xmlns:a14="http://schemas.microsoft.com/office/drawing/2010/main" val="0"/>
              </a:ext>
            </a:extLst>
          </a:blip>
          <a:srcRect l="3474" t="-626" r="4169" b="626"/>
          <a:stretch/>
        </p:blipFill>
        <p:spPr>
          <a:xfrm>
            <a:off x="0" y="872836"/>
            <a:ext cx="7408718" cy="5985164"/>
          </a:xfrm>
          <a:prstGeom prst="rect">
            <a:avLst/>
          </a:prstGeom>
        </p:spPr>
      </p:pic>
      <p:sp>
        <p:nvSpPr>
          <p:cNvPr id="10" name="TextBox 9">
            <a:extLst>
              <a:ext uri="{FF2B5EF4-FFF2-40B4-BE49-F238E27FC236}">
                <a16:creationId xmlns:a16="http://schemas.microsoft.com/office/drawing/2014/main" id="{173D80C3-95E8-9729-5DAF-B2C8134BA65B}"/>
              </a:ext>
            </a:extLst>
          </p:cNvPr>
          <p:cNvSpPr txBox="1"/>
          <p:nvPr/>
        </p:nvSpPr>
        <p:spPr>
          <a:xfrm>
            <a:off x="-31172" y="187038"/>
            <a:ext cx="6961909" cy="400110"/>
          </a:xfrm>
          <a:prstGeom prst="rect">
            <a:avLst/>
          </a:prstGeom>
          <a:noFill/>
        </p:spPr>
        <p:txBody>
          <a:bodyPr wrap="square" rtlCol="0">
            <a:spAutoFit/>
          </a:bodyPr>
          <a:lstStyle/>
          <a:p>
            <a:r>
              <a:rPr lang="en-US" sz="2000" b="1" dirty="0">
                <a:highlight>
                  <a:srgbClr val="00FFFF"/>
                </a:highlight>
              </a:rPr>
              <a:t>Correlation between all </a:t>
            </a:r>
            <a:r>
              <a:rPr lang="en-US" sz="2000" b="1" dirty="0" err="1">
                <a:highlight>
                  <a:srgbClr val="00FFFF"/>
                </a:highlight>
              </a:rPr>
              <a:t>ZenithAngle</a:t>
            </a:r>
            <a:r>
              <a:rPr lang="en-US" sz="2000" b="1" dirty="0">
                <a:highlight>
                  <a:srgbClr val="00FFFF"/>
                </a:highlight>
              </a:rPr>
              <a:t> </a:t>
            </a:r>
            <a:endParaRPr lang="en-IN" sz="2000" b="1" dirty="0">
              <a:highlight>
                <a:srgbClr val="00FFFF"/>
              </a:highlight>
            </a:endParaRPr>
          </a:p>
        </p:txBody>
      </p:sp>
      <p:sp>
        <p:nvSpPr>
          <p:cNvPr id="11" name="TextBox 10">
            <a:extLst>
              <a:ext uri="{FF2B5EF4-FFF2-40B4-BE49-F238E27FC236}">
                <a16:creationId xmlns:a16="http://schemas.microsoft.com/office/drawing/2014/main" id="{B466BEA8-FBAB-E5E5-90DC-F3D34C16BD0D}"/>
              </a:ext>
            </a:extLst>
          </p:cNvPr>
          <p:cNvSpPr txBox="1"/>
          <p:nvPr/>
        </p:nvSpPr>
        <p:spPr>
          <a:xfrm>
            <a:off x="7484205" y="1340860"/>
            <a:ext cx="4426527" cy="3323987"/>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High internal correlation among solar zenith angles</a:t>
            </a:r>
          </a:p>
          <a:p>
            <a:endParaRPr lang="en-US" sz="1400" b="1" dirty="0"/>
          </a:p>
          <a:p>
            <a:pPr marL="285750" indent="-285750">
              <a:buFont typeface="Arial" panose="020B0604020202020204" pitchFamily="34" charset="0"/>
              <a:buChar char="•"/>
            </a:pPr>
            <a:r>
              <a:rPr lang="en-US" sz="1400" b="1" dirty="0"/>
              <a:t>Low relationship with emission and this features are less important in predicting the emission</a:t>
            </a:r>
          </a:p>
          <a:p>
            <a:pPr marL="285750" indent="-285750">
              <a:buFont typeface="Arial" panose="020B0604020202020204" pitchFamily="34" charset="0"/>
              <a:buChar char="•"/>
            </a:pPr>
            <a:endParaRPr lang="en-US" sz="1400" b="1" dirty="0"/>
          </a:p>
          <a:p>
            <a:pPr marL="285750" indent="-285750">
              <a:buFont typeface="Arial" panose="020B0604020202020204" pitchFamily="34" charset="0"/>
              <a:buChar char="•"/>
            </a:pPr>
            <a:r>
              <a:rPr lang="en-IN" sz="1400" b="1" dirty="0"/>
              <a:t>Formaldehyde solar has strong correlation with:</a:t>
            </a:r>
          </a:p>
          <a:p>
            <a:r>
              <a:rPr lang="en-IN" sz="1400" b="1" dirty="0"/>
              <a:t>      SO₂ solar (0.9)</a:t>
            </a:r>
          </a:p>
          <a:p>
            <a:r>
              <a:rPr lang="en-IN" sz="1400" b="1" dirty="0"/>
              <a:t>      NO₂ solar (0.9)</a:t>
            </a:r>
          </a:p>
          <a:p>
            <a:r>
              <a:rPr lang="en-IN" sz="1400" b="1" dirty="0"/>
              <a:t>      Ozone solar (0.9)</a:t>
            </a:r>
          </a:p>
          <a:p>
            <a:endParaRPr lang="en-IN" sz="1400" b="1" dirty="0"/>
          </a:p>
          <a:p>
            <a:endParaRPr lang="en-IN" sz="1400" b="1" dirty="0"/>
          </a:p>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269247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FD186F0-FDDB-C3D3-AF37-806C6F0203C5}"/>
              </a:ext>
            </a:extLst>
          </p:cNvPr>
          <p:cNvSpPr txBox="1"/>
          <p:nvPr/>
        </p:nvSpPr>
        <p:spPr>
          <a:xfrm>
            <a:off x="0" y="72737"/>
            <a:ext cx="11648209" cy="6555641"/>
          </a:xfrm>
          <a:prstGeom prst="rect">
            <a:avLst/>
          </a:prstGeom>
          <a:noFill/>
        </p:spPr>
        <p:txBody>
          <a:bodyPr wrap="square" rtlCol="0">
            <a:spAutoFit/>
          </a:bodyPr>
          <a:lstStyle/>
          <a:p>
            <a:r>
              <a:rPr lang="en-IN" sz="2000" b="1" dirty="0"/>
              <a:t>We chosen RandomForestRegressor Model  for the below reasons:</a:t>
            </a:r>
          </a:p>
          <a:p>
            <a:r>
              <a:rPr lang="en-IN" sz="2000" b="1" dirty="0"/>
              <a:t>  </a:t>
            </a:r>
          </a:p>
          <a:p>
            <a:r>
              <a:rPr lang="en-US" sz="2000" b="1" dirty="0"/>
              <a:t>Random Forest Regressor is a powerful, flexible, and easy-to-use model that’s perfect for your multifeatured, possibly non-linear emission dataset.</a:t>
            </a:r>
          </a:p>
          <a:p>
            <a:endParaRPr lang="en-IN" sz="2000" b="1" dirty="0"/>
          </a:p>
          <a:p>
            <a:pPr marL="342900" indent="-342900">
              <a:buFont typeface="Arial" panose="020B0604020202020204" pitchFamily="34" charset="0"/>
              <a:buChar char="•"/>
            </a:pPr>
            <a:r>
              <a:rPr lang="en-IN" sz="2000" b="1" dirty="0"/>
              <a:t>Handles Non-Linear Data Well</a:t>
            </a:r>
          </a:p>
          <a:p>
            <a:pPr marL="342900" indent="-342900">
              <a:buFont typeface="Arial" panose="020B0604020202020204" pitchFamily="34" charset="0"/>
              <a:buChar char="•"/>
            </a:pPr>
            <a:r>
              <a:rPr lang="en-IN" sz="2000" b="1" dirty="0"/>
              <a:t>Robust to Outliers &amp; Noise</a:t>
            </a:r>
          </a:p>
          <a:p>
            <a:pPr marL="342900" indent="-342900">
              <a:buFont typeface="Arial" panose="020B0604020202020204" pitchFamily="34" charset="0"/>
              <a:buChar char="•"/>
            </a:pPr>
            <a:r>
              <a:rPr lang="en-US" sz="2000" b="1" dirty="0"/>
              <a:t>No Need for Feature Scaling</a:t>
            </a:r>
            <a:endParaRPr lang="en-IN" sz="2000" b="1" dirty="0"/>
          </a:p>
          <a:p>
            <a:pPr marL="342900" indent="-342900">
              <a:buFont typeface="Arial" panose="020B0604020202020204" pitchFamily="34" charset="0"/>
              <a:buChar char="•"/>
            </a:pPr>
            <a:r>
              <a:rPr lang="en-IN" sz="2000" b="1" dirty="0"/>
              <a:t>Reduces Overfitting</a:t>
            </a:r>
          </a:p>
          <a:p>
            <a:pPr marL="342900" indent="-342900">
              <a:buFont typeface="Arial" panose="020B0604020202020204" pitchFamily="34" charset="0"/>
              <a:buChar char="•"/>
            </a:pPr>
            <a:r>
              <a:rPr lang="en-IN" sz="2000" b="1" dirty="0"/>
              <a:t>High Accuracy</a:t>
            </a:r>
          </a:p>
          <a:p>
            <a:endParaRPr lang="en-IN" sz="2000" b="1" dirty="0"/>
          </a:p>
          <a:p>
            <a:pPr>
              <a:buNone/>
            </a:pPr>
            <a:r>
              <a:rPr lang="en-US" sz="2000" b="1" dirty="0"/>
              <a:t>In this project, we analyzed and modeled environmental emission data using various sensor and solar angle parameters. After performing thorough preprocessing—such as handling missing values, analyzing correlations, and exploring trends—we selected the Random Forest Regressor for prediction modeling.</a:t>
            </a:r>
          </a:p>
          <a:p>
            <a:pPr>
              <a:buNone/>
            </a:pPr>
            <a:endParaRPr lang="en-US" sz="2000" b="1" dirty="0"/>
          </a:p>
          <a:p>
            <a:pPr>
              <a:buNone/>
            </a:pPr>
            <a:r>
              <a:rPr lang="en-US" sz="2000" b="1" dirty="0"/>
              <a:t>The model demonstrated exceptionally high performance, </a:t>
            </a:r>
            <a:r>
              <a:rPr lang="en-US" sz="2000" b="1"/>
              <a:t>achieving:</a:t>
            </a:r>
          </a:p>
          <a:p>
            <a:pPr>
              <a:buNone/>
            </a:pPr>
            <a:endParaRPr lang="en-US" sz="2000" b="1" dirty="0"/>
          </a:p>
          <a:p>
            <a:pPr>
              <a:buFont typeface="Arial" panose="020B0604020202020204" pitchFamily="34" charset="0"/>
              <a:buChar char="•"/>
            </a:pPr>
            <a:r>
              <a:rPr lang="en-US" sz="2000" b="1" dirty="0"/>
              <a:t>R² Score: 0.9379</a:t>
            </a:r>
          </a:p>
          <a:p>
            <a:pPr>
              <a:buFont typeface="Arial" panose="020B0604020202020204" pitchFamily="34" charset="0"/>
              <a:buChar char="•"/>
            </a:pPr>
            <a:r>
              <a:rPr lang="en-US" sz="2000" b="1" dirty="0"/>
              <a:t>Mean Squared Error (MSE): 1350.39</a:t>
            </a:r>
          </a:p>
          <a:p>
            <a:endParaRPr lang="en-IN" sz="2000" b="1" dirty="0"/>
          </a:p>
        </p:txBody>
      </p:sp>
    </p:spTree>
    <p:extLst>
      <p:ext uri="{BB962C8B-B14F-4D97-AF65-F5344CB8AC3E}">
        <p14:creationId xmlns:p14="http://schemas.microsoft.com/office/powerpoint/2010/main" val="28761015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162</TotalTime>
  <Words>988</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system-ui</vt:lpstr>
      <vt:lpstr>Wingdings 3</vt:lpstr>
      <vt:lpstr>Ion</vt:lpstr>
      <vt:lpstr>PowerPoint Presentation</vt:lpstr>
      <vt:lpstr>Discussing about some terms on which Climate change is depended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 shekar</dc:creator>
  <cp:lastModifiedBy>chandra shekar</cp:lastModifiedBy>
  <cp:revision>7</cp:revision>
  <dcterms:created xsi:type="dcterms:W3CDTF">2025-03-13T00:54:54Z</dcterms:created>
  <dcterms:modified xsi:type="dcterms:W3CDTF">2025-04-10T14:39:12Z</dcterms:modified>
</cp:coreProperties>
</file>