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8" r:id="rId2"/>
    <p:sldId id="256" r:id="rId3"/>
    <p:sldId id="259" r:id="rId4"/>
    <p:sldId id="261" r:id="rId5"/>
    <p:sldId id="263" r:id="rId6"/>
    <p:sldId id="267" r:id="rId7"/>
    <p:sldId id="269"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87" d="100"/>
          <a:sy n="87" d="100"/>
        </p:scale>
        <p:origin x="5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C5A7F4-E3FC-48FD-89C9-66CC26C50C31}" type="doc">
      <dgm:prSet loTypeId="urn:microsoft.com/office/officeart/2005/8/layout/vList2" loCatId="list" qsTypeId="urn:microsoft.com/office/officeart/2005/8/quickstyle/3d1" qsCatId="3D" csTypeId="urn:microsoft.com/office/officeart/2005/8/colors/accent1_2" csCatId="accent1"/>
      <dgm:spPr/>
      <dgm:t>
        <a:bodyPr/>
        <a:lstStyle/>
        <a:p>
          <a:endParaRPr lang="en-IN"/>
        </a:p>
      </dgm:t>
    </dgm:pt>
    <dgm:pt modelId="{C75871EF-6CF6-4A16-B7D5-245537E93951}">
      <dgm:prSet/>
      <dgm:spPr/>
      <dgm:t>
        <a:bodyPr/>
        <a:lstStyle/>
        <a:p>
          <a:r>
            <a:rPr lang="en-IN" b="1" dirty="0"/>
            <a:t>COCA COLA STOCK MARKET ANALYSIS</a:t>
          </a:r>
          <a:endParaRPr lang="en-IN" dirty="0"/>
        </a:p>
      </dgm:t>
    </dgm:pt>
    <dgm:pt modelId="{5F5D0DBA-CDB1-4846-9C59-085D9F77C15A}" type="parTrans" cxnId="{C581BF83-42E4-4601-9FBD-FEE34038C46D}">
      <dgm:prSet/>
      <dgm:spPr/>
      <dgm:t>
        <a:bodyPr/>
        <a:lstStyle/>
        <a:p>
          <a:endParaRPr lang="en-IN"/>
        </a:p>
      </dgm:t>
    </dgm:pt>
    <dgm:pt modelId="{195D0EFD-FD05-4349-A8C3-7ACD75E633C6}" type="sibTrans" cxnId="{C581BF83-42E4-4601-9FBD-FEE34038C46D}">
      <dgm:prSet/>
      <dgm:spPr/>
      <dgm:t>
        <a:bodyPr/>
        <a:lstStyle/>
        <a:p>
          <a:endParaRPr lang="en-IN"/>
        </a:p>
      </dgm:t>
    </dgm:pt>
    <dgm:pt modelId="{A2328970-C2AD-4C97-AE79-E60BDF26CE39}" type="pres">
      <dgm:prSet presAssocID="{67C5A7F4-E3FC-48FD-89C9-66CC26C50C31}" presName="linear" presStyleCnt="0">
        <dgm:presLayoutVars>
          <dgm:animLvl val="lvl"/>
          <dgm:resizeHandles val="exact"/>
        </dgm:presLayoutVars>
      </dgm:prSet>
      <dgm:spPr/>
    </dgm:pt>
    <dgm:pt modelId="{BE71EC0A-EA12-4E88-92BB-5772BF201BE0}" type="pres">
      <dgm:prSet presAssocID="{C75871EF-6CF6-4A16-B7D5-245537E93951}" presName="parentText" presStyleLbl="node1" presStyleIdx="0" presStyleCnt="1">
        <dgm:presLayoutVars>
          <dgm:chMax val="0"/>
          <dgm:bulletEnabled val="1"/>
        </dgm:presLayoutVars>
      </dgm:prSet>
      <dgm:spPr/>
    </dgm:pt>
  </dgm:ptLst>
  <dgm:cxnLst>
    <dgm:cxn modelId="{9C3A357D-4427-477C-86F1-2DCA4C329FE4}" type="presOf" srcId="{67C5A7F4-E3FC-48FD-89C9-66CC26C50C31}" destId="{A2328970-C2AD-4C97-AE79-E60BDF26CE39}" srcOrd="0" destOrd="0" presId="urn:microsoft.com/office/officeart/2005/8/layout/vList2"/>
    <dgm:cxn modelId="{C581BF83-42E4-4601-9FBD-FEE34038C46D}" srcId="{67C5A7F4-E3FC-48FD-89C9-66CC26C50C31}" destId="{C75871EF-6CF6-4A16-B7D5-245537E93951}" srcOrd="0" destOrd="0" parTransId="{5F5D0DBA-CDB1-4846-9C59-085D9F77C15A}" sibTransId="{195D0EFD-FD05-4349-A8C3-7ACD75E633C6}"/>
    <dgm:cxn modelId="{3F29EB8F-FACB-4DF5-BE2A-6AE2616BEEFF}" type="presOf" srcId="{C75871EF-6CF6-4A16-B7D5-245537E93951}" destId="{BE71EC0A-EA12-4E88-92BB-5772BF201BE0}" srcOrd="0" destOrd="0" presId="urn:microsoft.com/office/officeart/2005/8/layout/vList2"/>
    <dgm:cxn modelId="{CC5A148D-FC0F-4CB9-A5B1-B2E8E7170AB1}" type="presParOf" srcId="{A2328970-C2AD-4C97-AE79-E60BDF26CE39}" destId="{BE71EC0A-EA12-4E88-92BB-5772BF201BE0}"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495936-6282-4622-8218-D1BED02C9CCE}"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IN"/>
        </a:p>
      </dgm:t>
    </dgm:pt>
    <dgm:pt modelId="{2C89A751-49C0-426D-AC12-FFBA51F6F3E5}">
      <dgm:prSet/>
      <dgm:spPr/>
      <dgm:t>
        <a:bodyPr/>
        <a:lstStyle/>
        <a:p>
          <a:pPr algn="l"/>
          <a:r>
            <a:rPr lang="en-US" dirty="0"/>
            <a:t>About :-                           “”” The Coca-Cola Company is an North American multinational beverage corporation incorporated under Delaware's General Corporation Law[a] and headquartered in Atlanta, Georgia. The Coca-Cola Company has interests in the manufacturing, retailing, and marketing of non-alcoholic beverage concentrates and syrups, and alcoholic beverages. The company produces Coca-Cola, the sugary drink for which it is best known for, invented in 1886 by pharmacist John Stith Pemberton. At the time, the product was made with coca leaves, which added an amount of cocaine to the drink, and with kola nuts, which added caffeine, so that the coca and the kola together provided a stimulative effect. This stimulative effect is the reason the drink was sold to the public as a healthy "tonic", and the coca and the kola are also the source of the name of the product and of the company. In 1889, the formula and brand were sold for $2,300 (roughly $68,000 in 2021) to Asa Griggs Candler, who incorporated The Coca-Cola Company in Atlanta in 1892. Since 1919, Coca-Cola has been a publicly traded company. Its stock is listed on the New York Stock Exchange under the ticker symbol "KO". One share of stock purchased in 1919 for $40, with all dividends reinvested, would have been worth $9.8 million in 2012, a 10.7% annual increase adjusted for inflation. A predecessor bank of SunTrust received $100,000 for underwriting Coca-Cola's 1919 public offering; the bank sold that stock for over $2 billion in 2012. In 1987, Coca-Cola once again became one of the 30 stocks which makes up the Dow Jones Industrial Average, which is commonly referenced as a proxy for stock market performance; it had previously been a Dow stock from 1932 to 1935. Coca-Cola has paid a dividend since 1920 and, as of 2019, had increased it each year for 57 years straight.”””</a:t>
          </a:r>
          <a:endParaRPr lang="en-IN" dirty="0"/>
        </a:p>
      </dgm:t>
    </dgm:pt>
    <dgm:pt modelId="{9655F0E0-9778-4C7C-92EC-C90B5AA57A20}" type="parTrans" cxnId="{43D2858D-5677-4459-A164-84965D5F37A1}">
      <dgm:prSet/>
      <dgm:spPr/>
      <dgm:t>
        <a:bodyPr/>
        <a:lstStyle/>
        <a:p>
          <a:endParaRPr lang="en-IN"/>
        </a:p>
      </dgm:t>
    </dgm:pt>
    <dgm:pt modelId="{8F7F19F9-4C7C-4D4B-812D-28FE870A6885}" type="sibTrans" cxnId="{43D2858D-5677-4459-A164-84965D5F37A1}">
      <dgm:prSet/>
      <dgm:spPr/>
      <dgm:t>
        <a:bodyPr/>
        <a:lstStyle/>
        <a:p>
          <a:endParaRPr lang="en-IN"/>
        </a:p>
      </dgm:t>
    </dgm:pt>
    <dgm:pt modelId="{B95D6E3D-75D1-4BCD-8B99-C436E8D6D8EC}" type="pres">
      <dgm:prSet presAssocID="{C6495936-6282-4622-8218-D1BED02C9CCE}" presName="linear" presStyleCnt="0">
        <dgm:presLayoutVars>
          <dgm:animLvl val="lvl"/>
          <dgm:resizeHandles val="exact"/>
        </dgm:presLayoutVars>
      </dgm:prSet>
      <dgm:spPr/>
    </dgm:pt>
    <dgm:pt modelId="{D9574BE4-CAC9-4D1C-997E-0D1F0313C50D}" type="pres">
      <dgm:prSet presAssocID="{2C89A751-49C0-426D-AC12-FFBA51F6F3E5}" presName="parentText" presStyleLbl="node1" presStyleIdx="0" presStyleCnt="1" custLinFactNeighborX="-88" custLinFactNeighborY="5548">
        <dgm:presLayoutVars>
          <dgm:chMax val="0"/>
          <dgm:bulletEnabled val="1"/>
        </dgm:presLayoutVars>
      </dgm:prSet>
      <dgm:spPr/>
    </dgm:pt>
  </dgm:ptLst>
  <dgm:cxnLst>
    <dgm:cxn modelId="{43D2858D-5677-4459-A164-84965D5F37A1}" srcId="{C6495936-6282-4622-8218-D1BED02C9CCE}" destId="{2C89A751-49C0-426D-AC12-FFBA51F6F3E5}" srcOrd="0" destOrd="0" parTransId="{9655F0E0-9778-4C7C-92EC-C90B5AA57A20}" sibTransId="{8F7F19F9-4C7C-4D4B-812D-28FE870A6885}"/>
    <dgm:cxn modelId="{03084BBA-AACD-4253-A4D2-D398A9244474}" type="presOf" srcId="{C6495936-6282-4622-8218-D1BED02C9CCE}" destId="{B95D6E3D-75D1-4BCD-8B99-C436E8D6D8EC}" srcOrd="0" destOrd="0" presId="urn:microsoft.com/office/officeart/2005/8/layout/vList2"/>
    <dgm:cxn modelId="{8573BDCE-CC2F-4F1D-87C9-89E2A77EE69E}" type="presOf" srcId="{2C89A751-49C0-426D-AC12-FFBA51F6F3E5}" destId="{D9574BE4-CAC9-4D1C-997E-0D1F0313C50D}" srcOrd="0" destOrd="0" presId="urn:microsoft.com/office/officeart/2005/8/layout/vList2"/>
    <dgm:cxn modelId="{E75CF32B-9642-48B8-A4F5-94B77291B86D}" type="presParOf" srcId="{B95D6E3D-75D1-4BCD-8B99-C436E8D6D8EC}" destId="{D9574BE4-CAC9-4D1C-997E-0D1F0313C50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71EC0A-EA12-4E88-92BB-5772BF201BE0}">
      <dsp:nvSpPr>
        <dsp:cNvPr id="0" name=""/>
        <dsp:cNvSpPr/>
      </dsp:nvSpPr>
      <dsp:spPr>
        <a:xfrm>
          <a:off x="0" y="323704"/>
          <a:ext cx="10560818" cy="119925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b="1" kern="1200" dirty="0"/>
            <a:t>COCA COLA STOCK MARKET ANALYSIS</a:t>
          </a:r>
          <a:endParaRPr lang="en-IN" sz="5000" kern="1200" dirty="0"/>
        </a:p>
      </dsp:txBody>
      <dsp:txXfrm>
        <a:off x="58543" y="382247"/>
        <a:ext cx="10443732" cy="1082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74BE4-CAC9-4D1C-997E-0D1F0313C50D}">
      <dsp:nvSpPr>
        <dsp:cNvPr id="0" name=""/>
        <dsp:cNvSpPr/>
      </dsp:nvSpPr>
      <dsp:spPr>
        <a:xfrm>
          <a:off x="0" y="611714"/>
          <a:ext cx="11574185" cy="55130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About :-                           “”” The Coca-Cola Company is an North American multinational beverage corporation incorporated under Delaware's General Corporation Law[a] and headquartered in Atlanta, Georgia. The Coca-Cola Company has interests in the manufacturing, retailing, and marketing of non-alcoholic beverage concentrates and syrups, and alcoholic beverages. The company produces Coca-Cola, the sugary drink for which it is best known for, invented in 1886 by pharmacist John Stith Pemberton. At the time, the product was made with coca leaves, which added an amount of cocaine to the drink, and with kola nuts, which added caffeine, so that the coca and the kola together provided a stimulative effect. This stimulative effect is the reason the drink was sold to the public as a healthy "tonic", and the coca and the kola are also the source of the name of the product and of the company. In 1889, the formula and brand were sold for $2,300 (roughly $68,000 in 2021) to Asa Griggs Candler, who incorporated The Coca-Cola Company in Atlanta in 1892. Since 1919, Coca-Cola has been a publicly traded company. Its stock is listed on the New York Stock Exchange under the ticker symbol "KO". One share of stock purchased in 1919 for $40, with all dividends reinvested, would have been worth $9.8 million in 2012, a 10.7% annual increase adjusted for inflation. A predecessor bank of SunTrust received $100,000 for underwriting Coca-Cola's 1919 public offering; the bank sold that stock for over $2 billion in 2012. In 1987, Coca-Cola once again became one of the 30 stocks which makes up the Dow Jones Industrial Average, which is commonly referenced as a proxy for stock market performance; it had previously been a Dow stock from 1932 to 1935. Coca-Cola has paid a dividend since 1920 and, as of 2019, had increased it each year for 57 years straight.”””</a:t>
          </a:r>
          <a:endParaRPr lang="en-IN" sz="1900" kern="1200" dirty="0"/>
        </a:p>
      </dsp:txBody>
      <dsp:txXfrm>
        <a:off x="269124" y="880838"/>
        <a:ext cx="11035937" cy="49747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20C05-FB1F-471C-ACA2-BC0865425105}"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2855F-D4E2-4075-8353-A011B880D1A6}" type="slidenum">
              <a:rPr lang="en-IN" smtClean="0"/>
              <a:t>‹#›</a:t>
            </a:fld>
            <a:endParaRPr lang="en-IN"/>
          </a:p>
        </p:txBody>
      </p:sp>
    </p:spTree>
    <p:extLst>
      <p:ext uri="{BB962C8B-B14F-4D97-AF65-F5344CB8AC3E}">
        <p14:creationId xmlns:p14="http://schemas.microsoft.com/office/powerpoint/2010/main" val="1227916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D2855F-D4E2-4075-8353-A011B880D1A6}" type="slidenum">
              <a:rPr lang="en-IN" smtClean="0"/>
              <a:t>6</a:t>
            </a:fld>
            <a:endParaRPr lang="en-IN"/>
          </a:p>
        </p:txBody>
      </p:sp>
    </p:spTree>
    <p:extLst>
      <p:ext uri="{BB962C8B-B14F-4D97-AF65-F5344CB8AC3E}">
        <p14:creationId xmlns:p14="http://schemas.microsoft.com/office/powerpoint/2010/main" val="61887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3D6CD-A6E9-5D50-8A20-154609F94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A4B729-11A2-C39F-684B-742CE2F0E7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5F7A6-CC49-F4B8-EC6B-865D7490C4B5}"/>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D6484A41-6F40-09B3-CD4D-3713235E3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AD6E3E-4185-5743-11EA-5B4E53CD5E7C}"/>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66653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B5BE-46A0-E0C9-23FC-93AC194016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30A60-E567-21F3-A139-D83C4BCC03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A60E20-3850-A980-BA56-755331442282}"/>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9B9D08BD-DF35-47B6-8E12-91BA77A6E9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0F5425-3F77-130D-EEA5-219F7DE71902}"/>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59545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3F1C9C-114D-8A1F-8205-76B4D899FC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620DF5-2BCE-AEFB-1125-84F243F5B1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B7F7A-FB45-9C0C-9660-C9F1011256EE}"/>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4CA07E10-D34E-54E9-90D0-07E779ADD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BD652-2BD2-FA66-7044-1C60CBD8BE5F}"/>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107134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7968-49DB-B294-ECE3-4B23CCDF5E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BBEF72-F0DC-F67B-AA1A-738DCF215D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03A7F4-8C7A-9189-15F5-D5126F848624}"/>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B27A54A6-B0D3-9184-3FE2-D121262F89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6E983-CC8F-C8B2-F71D-201998BA61D8}"/>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53386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BE2E-8ED4-5BC7-28DA-D9706D84FF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DFDAEA-1227-B60E-EEFE-0D1D40564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9C21BC-8A7F-991B-EE52-1543A49BD47D}"/>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AEB6AFA1-B2E9-8003-E18D-F394899A42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FD6304-500C-0B35-60C2-E34775571291}"/>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866224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9052-492D-F235-F28E-7B3237D775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23DF09-3C9D-56B4-69BA-975B9C1BB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AB8C5-5338-E743-7D54-C1D9766EF2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2E3F35-8C2F-7ADE-44E6-ACEE9F1E785B}"/>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6" name="Footer Placeholder 5">
            <a:extLst>
              <a:ext uri="{FF2B5EF4-FFF2-40B4-BE49-F238E27FC236}">
                <a16:creationId xmlns:a16="http://schemas.microsoft.com/office/drawing/2014/main" id="{6C74FE04-F989-65FC-C4DB-C682980353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78079E-4DDE-B0BC-04B3-42ED1C836513}"/>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71449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E0B9C-594E-D1B7-1694-1F9E23FBD9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AAC623-56A4-E738-AA33-7919F3791A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8F08D7-8209-FF01-4F8C-1E83488473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31F4FB-04F8-1F20-807C-C1FE62BE7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2C2F0-14CB-EB86-1A1B-20B26CD95A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610D6C-9E26-6747-2B71-344D3CBCA46E}"/>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8" name="Footer Placeholder 7">
            <a:extLst>
              <a:ext uri="{FF2B5EF4-FFF2-40B4-BE49-F238E27FC236}">
                <a16:creationId xmlns:a16="http://schemas.microsoft.com/office/drawing/2014/main" id="{DB377A33-9FF5-2703-7F3F-A352F5E2D3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9BAA65-1C54-DB26-1780-CBDD27F97390}"/>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366845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132B-4AD1-67A6-72C7-C72C94491D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3EA7B8-0C3A-64D0-B18B-C8167E0C590A}"/>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4" name="Footer Placeholder 3">
            <a:extLst>
              <a:ext uri="{FF2B5EF4-FFF2-40B4-BE49-F238E27FC236}">
                <a16:creationId xmlns:a16="http://schemas.microsoft.com/office/drawing/2014/main" id="{E72AD8F0-F443-24E7-9515-89DA25A8ED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0B8477-E868-33F3-3C87-7F11EF4E905E}"/>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7842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92F7E1-479A-C8FF-549E-F074F80258BB}"/>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3" name="Footer Placeholder 2">
            <a:extLst>
              <a:ext uri="{FF2B5EF4-FFF2-40B4-BE49-F238E27FC236}">
                <a16:creationId xmlns:a16="http://schemas.microsoft.com/office/drawing/2014/main" id="{D2AF4847-36D2-8F4C-12F0-1F6993A8C3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64DA5B-DD2B-8A84-EAE7-91ADB42DC02F}"/>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207652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838B-661C-5C1A-9299-62CE7518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6CE700-6D8C-54C9-BF4A-193329DBB6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3169D0-DAA1-14A0-C7D2-F7FEA9EED8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DBAB6-207F-590C-2D3F-D4B8099A5432}"/>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6" name="Footer Placeholder 5">
            <a:extLst>
              <a:ext uri="{FF2B5EF4-FFF2-40B4-BE49-F238E27FC236}">
                <a16:creationId xmlns:a16="http://schemas.microsoft.com/office/drawing/2014/main" id="{E10BF140-B878-3D56-C25E-25AC4CCEC4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D7A227-F1C2-0BC0-7526-CAA87732AB1D}"/>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351785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D91D2-7B37-48D4-A3B2-0CA73B9EF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2FD708-5054-DBCB-0F1F-025BA1A14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FF9FF0-5C58-2E94-80E4-BE2C9A26D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F69685-06C0-F2FD-D983-880A370A78D2}"/>
              </a:ext>
            </a:extLst>
          </p:cNvPr>
          <p:cNvSpPr>
            <a:spLocks noGrp="1"/>
          </p:cNvSpPr>
          <p:nvPr>
            <p:ph type="dt" sz="half" idx="10"/>
          </p:nvPr>
        </p:nvSpPr>
        <p:spPr/>
        <p:txBody>
          <a:bodyPr/>
          <a:lstStyle/>
          <a:p>
            <a:fld id="{808A5E71-BA59-4681-B785-6933D8420BF7}" type="datetimeFigureOut">
              <a:rPr lang="en-IN" smtClean="0"/>
              <a:t>24-04-2025</a:t>
            </a:fld>
            <a:endParaRPr lang="en-IN"/>
          </a:p>
        </p:txBody>
      </p:sp>
      <p:sp>
        <p:nvSpPr>
          <p:cNvPr id="6" name="Footer Placeholder 5">
            <a:extLst>
              <a:ext uri="{FF2B5EF4-FFF2-40B4-BE49-F238E27FC236}">
                <a16:creationId xmlns:a16="http://schemas.microsoft.com/office/drawing/2014/main" id="{C9411DBF-55B2-BF61-9B11-926DE1E44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65349-EE89-F6F3-1C6B-FCF7E6619922}"/>
              </a:ext>
            </a:extLst>
          </p:cNvPr>
          <p:cNvSpPr>
            <a:spLocks noGrp="1"/>
          </p:cNvSpPr>
          <p:nvPr>
            <p:ph type="sldNum" sz="quarter" idx="12"/>
          </p:nvPr>
        </p:nvSpPr>
        <p:spPr/>
        <p:txBody>
          <a:bodyPr/>
          <a:lstStyle/>
          <a:p>
            <a:fld id="{D29D1770-AAD2-4242-B9BE-604781501AC8}" type="slidenum">
              <a:rPr lang="en-IN" smtClean="0"/>
              <a:t>‹#›</a:t>
            </a:fld>
            <a:endParaRPr lang="en-IN"/>
          </a:p>
        </p:txBody>
      </p:sp>
    </p:spTree>
    <p:extLst>
      <p:ext uri="{BB962C8B-B14F-4D97-AF65-F5344CB8AC3E}">
        <p14:creationId xmlns:p14="http://schemas.microsoft.com/office/powerpoint/2010/main" val="964991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5E85A-1E96-51E9-398D-636EC6D73B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BAEB6A-A241-1120-19A9-FDBC5D378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D33C2-FE84-5F11-D9DD-78FEA5825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A5E71-BA59-4681-B785-6933D8420BF7}" type="datetimeFigureOut">
              <a:rPr lang="en-IN" smtClean="0"/>
              <a:t>24-04-2025</a:t>
            </a:fld>
            <a:endParaRPr lang="en-IN"/>
          </a:p>
        </p:txBody>
      </p:sp>
      <p:sp>
        <p:nvSpPr>
          <p:cNvPr id="5" name="Footer Placeholder 4">
            <a:extLst>
              <a:ext uri="{FF2B5EF4-FFF2-40B4-BE49-F238E27FC236}">
                <a16:creationId xmlns:a16="http://schemas.microsoft.com/office/drawing/2014/main" id="{00F4E755-E38D-428A-BF38-B9B75DFCA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23E6D5-2E57-D7AA-4609-3497FE9E7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9D1770-AAD2-4242-B9BE-604781501AC8}" type="slidenum">
              <a:rPr lang="en-IN" smtClean="0"/>
              <a:t>‹#›</a:t>
            </a:fld>
            <a:endParaRPr lang="en-IN"/>
          </a:p>
        </p:txBody>
      </p:sp>
    </p:spTree>
    <p:extLst>
      <p:ext uri="{BB962C8B-B14F-4D97-AF65-F5344CB8AC3E}">
        <p14:creationId xmlns:p14="http://schemas.microsoft.com/office/powerpoint/2010/main" val="4934543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ED9C-050C-19C8-0B47-05B5C5009CC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4560DCA7-1439-8B39-2300-D745248AE2E0}"/>
              </a:ext>
            </a:extLst>
          </p:cNvPr>
          <p:cNvGrpSpPr/>
          <p:nvPr/>
        </p:nvGrpSpPr>
        <p:grpSpPr>
          <a:xfrm>
            <a:off x="-27214" y="0"/>
            <a:ext cx="12219214" cy="6858000"/>
            <a:chOff x="-27214" y="0"/>
            <a:chExt cx="12219214" cy="6858000"/>
          </a:xfrm>
        </p:grpSpPr>
        <p:pic>
          <p:nvPicPr>
            <p:cNvPr id="7" name="Picture 6">
              <a:extLst>
                <a:ext uri="{FF2B5EF4-FFF2-40B4-BE49-F238E27FC236}">
                  <a16:creationId xmlns:a16="http://schemas.microsoft.com/office/drawing/2014/main" id="{C9010496-6184-7888-555F-553DEC8BDC22}"/>
                </a:ext>
              </a:extLst>
            </p:cNvPr>
            <p:cNvPicPr>
              <a:picLocks noChangeAspect="1"/>
            </p:cNvPicPr>
            <p:nvPr/>
          </p:nvPicPr>
          <p:blipFill>
            <a:blip r:embed="rId2">
              <a:alphaModFix amt="85000"/>
              <a:extLst>
                <a:ext uri="{BEBA8EAE-BF5A-486C-A8C5-ECC9F3942E4B}">
                  <a14:imgProps xmlns:a14="http://schemas.microsoft.com/office/drawing/2010/main">
                    <a14:imgLayer r:embed="rId3">
                      <a14:imgEffect>
                        <a14:saturation sat="30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27214" y="0"/>
              <a:ext cx="12219214"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graphicFrame>
          <p:nvGraphicFramePr>
            <p:cNvPr id="3" name="Diagram 2">
              <a:extLst>
                <a:ext uri="{FF2B5EF4-FFF2-40B4-BE49-F238E27FC236}">
                  <a16:creationId xmlns:a16="http://schemas.microsoft.com/office/drawing/2014/main" id="{0E880495-9276-38B1-1E9F-244CCDB9618D}"/>
                </a:ext>
              </a:extLst>
            </p:cNvPr>
            <p:cNvGraphicFramePr/>
            <p:nvPr>
              <p:extLst>
                <p:ext uri="{D42A27DB-BD31-4B8C-83A1-F6EECF244321}">
                  <p14:modId xmlns:p14="http://schemas.microsoft.com/office/powerpoint/2010/main" val="1272669304"/>
                </p:ext>
              </p:extLst>
            </p:nvPr>
          </p:nvGraphicFramePr>
          <p:xfrm>
            <a:off x="815591" y="750498"/>
            <a:ext cx="10560818" cy="18466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spTree>
    <p:extLst>
      <p:ext uri="{BB962C8B-B14F-4D97-AF65-F5344CB8AC3E}">
        <p14:creationId xmlns:p14="http://schemas.microsoft.com/office/powerpoint/2010/main" val="79040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BAF8B5-D688-245D-7B38-CD2113D33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73"/>
            <a:ext cx="12192000" cy="6858000"/>
          </a:xfrm>
          <a:prstGeom prst="rect">
            <a:avLst/>
          </a:prstGeom>
        </p:spPr>
      </p:pic>
      <p:graphicFrame>
        <p:nvGraphicFramePr>
          <p:cNvPr id="11" name="Diagram 10">
            <a:extLst>
              <a:ext uri="{FF2B5EF4-FFF2-40B4-BE49-F238E27FC236}">
                <a16:creationId xmlns:a16="http://schemas.microsoft.com/office/drawing/2014/main" id="{042AF7A0-1CD2-1F57-9787-8D2CA215603C}"/>
              </a:ext>
            </a:extLst>
          </p:cNvPr>
          <p:cNvGraphicFramePr/>
          <p:nvPr>
            <p:extLst>
              <p:ext uri="{D42A27DB-BD31-4B8C-83A1-F6EECF244321}">
                <p14:modId xmlns:p14="http://schemas.microsoft.com/office/powerpoint/2010/main" val="1445148592"/>
              </p:ext>
            </p:extLst>
          </p:nvPr>
        </p:nvGraphicFramePr>
        <p:xfrm>
          <a:off x="0" y="912473"/>
          <a:ext cx="11574186" cy="6124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2012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F49F1-E20E-DFA1-4C18-A29F9AC275A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38303A2-8B8D-99F3-08F2-23B81E36DE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73"/>
            <a:ext cx="12192000" cy="6858000"/>
          </a:xfrm>
          <a:prstGeom prst="rect">
            <a:avLst/>
          </a:prstGeom>
        </p:spPr>
      </p:pic>
      <p:sp>
        <p:nvSpPr>
          <p:cNvPr id="2" name="TextBox 1">
            <a:extLst>
              <a:ext uri="{FF2B5EF4-FFF2-40B4-BE49-F238E27FC236}">
                <a16:creationId xmlns:a16="http://schemas.microsoft.com/office/drawing/2014/main" id="{8DDE1663-6BD1-3AED-DD22-A0590FA574BE}"/>
              </a:ext>
            </a:extLst>
          </p:cNvPr>
          <p:cNvSpPr txBox="1"/>
          <p:nvPr/>
        </p:nvSpPr>
        <p:spPr>
          <a:xfrm>
            <a:off x="432619" y="678931"/>
            <a:ext cx="7883440" cy="5078313"/>
          </a:xfrm>
          <a:prstGeom prst="rect">
            <a:avLst/>
          </a:prstGeom>
          <a:noFill/>
        </p:spPr>
        <p:txBody>
          <a:bodyPr wrap="none" rtlCol="0">
            <a:spAutoFit/>
          </a:bodyPr>
          <a:lstStyle/>
          <a:p>
            <a:r>
              <a:rPr lang="en-US" b="1" i="0" u="sng" dirty="0">
                <a:solidFill>
                  <a:srgbClr val="00008B"/>
                </a:solidFill>
                <a:effectLst/>
                <a:latin typeface="Arial" panose="020B0604020202020204" pitchFamily="34" charset="0"/>
              </a:rPr>
              <a:t>Data Description</a:t>
            </a:r>
            <a:r>
              <a:rPr lang="en-US" b="0" i="0" dirty="0">
                <a:solidFill>
                  <a:srgbClr val="00008B"/>
                </a:solidFill>
                <a:effectLst/>
                <a:latin typeface="Arial" panose="020B0604020202020204" pitchFamily="34" charset="0"/>
              </a:rPr>
              <a:t>:</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Date : The trading day for which the data is recorded.</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Open : The price at which Coca-Cola’s stock started trading on that day.</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High : The highest price the stock reached during the day.</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Low : The lowest price the stock reached during the day.</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Close : The final price of Coca-Cola’s stock when the market closed.</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Volume : The total number of Coca-Cola shares traded that day.</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Dividends : The amount paid per share to shareholders, if any, on that date.</a:t>
            </a:r>
          </a:p>
          <a:p>
            <a:br>
              <a:rPr lang="en-US" b="0" i="0" dirty="0">
                <a:solidFill>
                  <a:srgbClr val="00008B"/>
                </a:solidFill>
                <a:effectLst/>
                <a:latin typeface="Arial" panose="020B0604020202020204" pitchFamily="34" charset="0"/>
              </a:rPr>
            </a:br>
            <a:r>
              <a:rPr lang="en-US" b="0" i="0" dirty="0">
                <a:solidFill>
                  <a:srgbClr val="00008B"/>
                </a:solidFill>
                <a:effectLst/>
                <a:latin typeface="Arial" panose="020B0604020202020204" pitchFamily="34" charset="0"/>
              </a:rPr>
              <a:t>Stock Split :If there was a stock split, the ratio would appear here.</a:t>
            </a:r>
          </a:p>
          <a:p>
            <a:endParaRPr lang="en-IN" dirty="0"/>
          </a:p>
        </p:txBody>
      </p:sp>
    </p:spTree>
    <p:extLst>
      <p:ext uri="{BB962C8B-B14F-4D97-AF65-F5344CB8AC3E}">
        <p14:creationId xmlns:p14="http://schemas.microsoft.com/office/powerpoint/2010/main" val="10199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1ECDA-C0BA-F165-3C50-26A6D1577A8F}"/>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FCD53B7-9810-8911-916C-3017820B9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73"/>
            <a:ext cx="12192000" cy="6858000"/>
          </a:xfrm>
          <a:prstGeom prst="rect">
            <a:avLst/>
          </a:prstGeom>
        </p:spPr>
      </p:pic>
      <p:pic>
        <p:nvPicPr>
          <p:cNvPr id="4" name="Picture 3">
            <a:extLst>
              <a:ext uri="{FF2B5EF4-FFF2-40B4-BE49-F238E27FC236}">
                <a16:creationId xmlns:a16="http://schemas.microsoft.com/office/drawing/2014/main" id="{C75EE4CF-B9BB-9690-26B0-9E2F59BBC8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27" y="2228671"/>
            <a:ext cx="10448925" cy="3429000"/>
          </a:xfrm>
          <a:prstGeom prst="rect">
            <a:avLst/>
          </a:prstGeom>
        </p:spPr>
      </p:pic>
      <p:sp>
        <p:nvSpPr>
          <p:cNvPr id="5" name="TextBox 4">
            <a:extLst>
              <a:ext uri="{FF2B5EF4-FFF2-40B4-BE49-F238E27FC236}">
                <a16:creationId xmlns:a16="http://schemas.microsoft.com/office/drawing/2014/main" id="{6FEC6CF7-00EA-ECAF-2389-7540FD76035A}"/>
              </a:ext>
            </a:extLst>
          </p:cNvPr>
          <p:cNvSpPr txBox="1"/>
          <p:nvPr/>
        </p:nvSpPr>
        <p:spPr>
          <a:xfrm>
            <a:off x="655227" y="5657671"/>
            <a:ext cx="9370142" cy="1200329"/>
          </a:xfrm>
          <a:prstGeom prst="rect">
            <a:avLst/>
          </a:prstGeom>
          <a:noFill/>
        </p:spPr>
        <p:txBody>
          <a:bodyPr wrap="square" rtlCol="0">
            <a:spAutoFit/>
          </a:bodyPr>
          <a:lstStyle/>
          <a:p>
            <a:r>
              <a:rPr lang="en-US" b="1" dirty="0">
                <a:solidFill>
                  <a:srgbClr val="00008B"/>
                </a:solidFill>
                <a:latin typeface="Arial" panose="020B0604020202020204" pitchFamily="34" charset="0"/>
              </a:rPr>
              <a:t>Result:- The months (March, June, September, November) are often quarter-ending or strategic planning periods, which might explain spikes in activity depending on the context. These are ends of Q1, Q2, Q3, and close to year-end—common times for reporting, reviews, and spending</a:t>
            </a:r>
            <a:r>
              <a:rPr lang="en-US" b="1" dirty="0">
                <a:solidFill>
                  <a:srgbClr val="0070C0"/>
                </a:solidFill>
              </a:rPr>
              <a:t>.</a:t>
            </a:r>
            <a:endParaRPr lang="en-IN" b="1" dirty="0">
              <a:solidFill>
                <a:srgbClr val="0070C0"/>
              </a:solidFill>
            </a:endParaRPr>
          </a:p>
        </p:txBody>
      </p:sp>
      <p:sp>
        <p:nvSpPr>
          <p:cNvPr id="6" name="TextBox 5">
            <a:extLst>
              <a:ext uri="{FF2B5EF4-FFF2-40B4-BE49-F238E27FC236}">
                <a16:creationId xmlns:a16="http://schemas.microsoft.com/office/drawing/2014/main" id="{F7C0B5C1-DAC0-BC4E-C70C-22271D85E833}"/>
              </a:ext>
            </a:extLst>
          </p:cNvPr>
          <p:cNvSpPr txBox="1"/>
          <p:nvPr/>
        </p:nvSpPr>
        <p:spPr>
          <a:xfrm>
            <a:off x="655228" y="960310"/>
            <a:ext cx="9285186" cy="646331"/>
          </a:xfrm>
          <a:prstGeom prst="rect">
            <a:avLst/>
          </a:prstGeom>
          <a:noFill/>
        </p:spPr>
        <p:txBody>
          <a:bodyPr wrap="square" rtlCol="0">
            <a:spAutoFit/>
          </a:bodyPr>
          <a:lstStyle/>
          <a:p>
            <a:r>
              <a:rPr lang="en-US" b="1" dirty="0">
                <a:solidFill>
                  <a:srgbClr val="00008B"/>
                </a:solidFill>
                <a:latin typeface="Arial" panose="020B0604020202020204" pitchFamily="34" charset="0"/>
              </a:rPr>
              <a:t>The average stock Dividends of every month from 1960 to 2022 we have taken , so we can know about the pattern of increase.</a:t>
            </a:r>
            <a:endParaRPr lang="en-IN" b="1" dirty="0"/>
          </a:p>
        </p:txBody>
      </p:sp>
    </p:spTree>
    <p:extLst>
      <p:ext uri="{BB962C8B-B14F-4D97-AF65-F5344CB8AC3E}">
        <p14:creationId xmlns:p14="http://schemas.microsoft.com/office/powerpoint/2010/main" val="342509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55F89-ED82-AC64-9217-FAA21A9152C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7A2CBA34-AF5E-4385-1E99-4F9A48D49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6373"/>
            <a:ext cx="12192000" cy="6858000"/>
          </a:xfrm>
          <a:prstGeom prst="rect">
            <a:avLst/>
          </a:prstGeom>
        </p:spPr>
      </p:pic>
      <p:sp>
        <p:nvSpPr>
          <p:cNvPr id="2" name="TextBox 1">
            <a:extLst>
              <a:ext uri="{FF2B5EF4-FFF2-40B4-BE49-F238E27FC236}">
                <a16:creationId xmlns:a16="http://schemas.microsoft.com/office/drawing/2014/main" id="{D0A00507-C0C7-C2D9-ED20-1CC5A97CE9C2}"/>
              </a:ext>
            </a:extLst>
          </p:cNvPr>
          <p:cNvSpPr txBox="1"/>
          <p:nvPr/>
        </p:nvSpPr>
        <p:spPr>
          <a:xfrm>
            <a:off x="629264" y="511277"/>
            <a:ext cx="8632723" cy="369332"/>
          </a:xfrm>
          <a:prstGeom prst="rect">
            <a:avLst/>
          </a:prstGeom>
          <a:noFill/>
        </p:spPr>
        <p:txBody>
          <a:bodyPr wrap="square" rtlCol="0">
            <a:spAutoFit/>
          </a:bodyPr>
          <a:lstStyle/>
          <a:p>
            <a:r>
              <a:rPr lang="en-IN" b="1" dirty="0">
                <a:solidFill>
                  <a:srgbClr val="00008B"/>
                </a:solidFill>
                <a:latin typeface="Arial" panose="020B0604020202020204" pitchFamily="34" charset="0"/>
              </a:rPr>
              <a:t>We are know that relationship between the stock split and volume</a:t>
            </a:r>
          </a:p>
        </p:txBody>
      </p:sp>
      <p:pic>
        <p:nvPicPr>
          <p:cNvPr id="4" name="Picture 3">
            <a:extLst>
              <a:ext uri="{FF2B5EF4-FFF2-40B4-BE49-F238E27FC236}">
                <a16:creationId xmlns:a16="http://schemas.microsoft.com/office/drawing/2014/main" id="{0905C210-2009-5747-B67E-00328F292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298" y="1081548"/>
            <a:ext cx="7964140" cy="4891561"/>
          </a:xfrm>
          <a:prstGeom prst="rect">
            <a:avLst/>
          </a:prstGeom>
        </p:spPr>
      </p:pic>
      <p:sp>
        <p:nvSpPr>
          <p:cNvPr id="5" name="TextBox 4">
            <a:extLst>
              <a:ext uri="{FF2B5EF4-FFF2-40B4-BE49-F238E27FC236}">
                <a16:creationId xmlns:a16="http://schemas.microsoft.com/office/drawing/2014/main" id="{28AC174D-919B-3B25-8822-C4EC014A2EF3}"/>
              </a:ext>
            </a:extLst>
          </p:cNvPr>
          <p:cNvSpPr txBox="1"/>
          <p:nvPr/>
        </p:nvSpPr>
        <p:spPr>
          <a:xfrm>
            <a:off x="8259096" y="1986116"/>
            <a:ext cx="3844413" cy="1200329"/>
          </a:xfrm>
          <a:prstGeom prst="rect">
            <a:avLst/>
          </a:prstGeom>
          <a:noFill/>
        </p:spPr>
        <p:txBody>
          <a:bodyPr wrap="square" rtlCol="0">
            <a:spAutoFit/>
          </a:bodyPr>
          <a:lstStyle/>
          <a:p>
            <a:r>
              <a:rPr lang="en-US" b="1" dirty="0">
                <a:solidFill>
                  <a:srgbClr val="00008B"/>
                </a:solidFill>
                <a:latin typeface="Arial" panose="020B0604020202020204" pitchFamily="34" charset="0"/>
              </a:rPr>
              <a:t>Result: -</a:t>
            </a:r>
          </a:p>
          <a:p>
            <a:r>
              <a:rPr lang="en-US" b="1" dirty="0">
                <a:solidFill>
                  <a:srgbClr val="00008B"/>
                </a:solidFill>
                <a:latin typeface="Arial" panose="020B0604020202020204" pitchFamily="34" charset="0"/>
              </a:rPr>
              <a:t>From 1980 to 1990 due to the split of shares into 3 times, the raise of volume  we can seen</a:t>
            </a:r>
            <a:endParaRPr lang="en-IN" b="1" dirty="0">
              <a:solidFill>
                <a:srgbClr val="00008B"/>
              </a:solidFill>
              <a:latin typeface="Arial" panose="020B0604020202020204" pitchFamily="34" charset="0"/>
            </a:endParaRPr>
          </a:p>
        </p:txBody>
      </p:sp>
    </p:spTree>
    <p:extLst>
      <p:ext uri="{BB962C8B-B14F-4D97-AF65-F5344CB8AC3E}">
        <p14:creationId xmlns:p14="http://schemas.microsoft.com/office/powerpoint/2010/main" val="3451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109E6-9EE7-4052-0618-DFE3AA2DAA1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FC4BDC4-5F29-EE35-7CC9-01A6A4B3A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6373"/>
            <a:ext cx="12192000" cy="6858000"/>
          </a:xfrm>
          <a:prstGeom prst="rect">
            <a:avLst/>
          </a:prstGeom>
        </p:spPr>
      </p:pic>
      <p:pic>
        <p:nvPicPr>
          <p:cNvPr id="3" name="Picture 2">
            <a:extLst>
              <a:ext uri="{FF2B5EF4-FFF2-40B4-BE49-F238E27FC236}">
                <a16:creationId xmlns:a16="http://schemas.microsoft.com/office/drawing/2014/main" id="{03D1643E-932F-A10B-3F9B-85BF19572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45" y="1486899"/>
            <a:ext cx="7239806" cy="5094875"/>
          </a:xfrm>
          <a:prstGeom prst="rect">
            <a:avLst/>
          </a:prstGeom>
        </p:spPr>
      </p:pic>
      <p:sp>
        <p:nvSpPr>
          <p:cNvPr id="4" name="TextBox 3">
            <a:extLst>
              <a:ext uri="{FF2B5EF4-FFF2-40B4-BE49-F238E27FC236}">
                <a16:creationId xmlns:a16="http://schemas.microsoft.com/office/drawing/2014/main" id="{F314957F-BD99-CDF0-EDFD-28F7B3817EF3}"/>
              </a:ext>
            </a:extLst>
          </p:cNvPr>
          <p:cNvSpPr txBox="1"/>
          <p:nvPr/>
        </p:nvSpPr>
        <p:spPr>
          <a:xfrm>
            <a:off x="7372352" y="1782174"/>
            <a:ext cx="4687104" cy="4955203"/>
          </a:xfrm>
          <a:prstGeom prst="rect">
            <a:avLst/>
          </a:prstGeom>
          <a:noFill/>
        </p:spPr>
        <p:txBody>
          <a:bodyPr wrap="square" rtlCol="0">
            <a:spAutoFit/>
          </a:bodyPr>
          <a:lstStyle/>
          <a:p>
            <a:r>
              <a:rPr lang="en-US" b="1" dirty="0">
                <a:solidFill>
                  <a:srgbClr val="00008B"/>
                </a:solidFill>
                <a:latin typeface="Arial" panose="020B0604020202020204" pitchFamily="34" charset="0"/>
              </a:rPr>
              <a:t>Stocks splits into 2 for the year with Close price </a:t>
            </a:r>
          </a:p>
          <a:p>
            <a:r>
              <a:rPr lang="en-US" b="1" dirty="0">
                <a:solidFill>
                  <a:srgbClr val="00008B"/>
                </a:solidFill>
                <a:latin typeface="Arial" panose="020B0604020202020204" pitchFamily="34" charset="0"/>
              </a:rPr>
              <a:t>1965 -0.08</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1968-0.17</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1977-0.21</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1990-2.47</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1992-5.22</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1996-11.13</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2012-28.50</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and splits into 3 on 1986-1.14.</a:t>
            </a:r>
            <a:br>
              <a:rPr lang="en-US" b="1" dirty="0">
                <a:solidFill>
                  <a:srgbClr val="00008B"/>
                </a:solidFill>
                <a:latin typeface="Arial" panose="020B0604020202020204" pitchFamily="34" charset="0"/>
              </a:rPr>
            </a:br>
            <a:r>
              <a:rPr lang="en-US" b="1" dirty="0">
                <a:solidFill>
                  <a:srgbClr val="00008B"/>
                </a:solidFill>
                <a:latin typeface="Arial" panose="020B0604020202020204" pitchFamily="34" charset="0"/>
              </a:rPr>
              <a:t>from the above we can know that as stock price increase </a:t>
            </a:r>
          </a:p>
          <a:p>
            <a:r>
              <a:rPr lang="en-US" b="1" dirty="0">
                <a:solidFill>
                  <a:srgbClr val="00008B"/>
                </a:solidFill>
                <a:latin typeface="Arial" panose="020B0604020202020204" pitchFamily="34" charset="0"/>
              </a:rPr>
              <a:t>the stock is split to reduce increase the stock buying </a:t>
            </a:r>
          </a:p>
          <a:p>
            <a:r>
              <a:rPr lang="en-US" b="1" dirty="0">
                <a:solidFill>
                  <a:srgbClr val="00008B"/>
                </a:solidFill>
                <a:latin typeface="Arial" panose="020B0604020202020204" pitchFamily="34" charset="0"/>
              </a:rPr>
              <a:t>capacities and increasing the as rule of</a:t>
            </a:r>
          </a:p>
          <a:p>
            <a:endParaRPr lang="en-US" b="1" dirty="0">
              <a:solidFill>
                <a:srgbClr val="00008B"/>
              </a:solidFill>
              <a:latin typeface="Arial" panose="020B0604020202020204" pitchFamily="34" charset="0"/>
            </a:endParaRPr>
          </a:p>
          <a:p>
            <a:r>
              <a:rPr lang="en-US" sz="1200" b="1" dirty="0">
                <a:solidFill>
                  <a:srgbClr val="00008B"/>
                </a:solidFill>
                <a:latin typeface="Arial" panose="020B0604020202020204" pitchFamily="34" charset="0"/>
              </a:rPr>
              <a:t>Lower share price = more people trading = higher liquidity. </a:t>
            </a:r>
          </a:p>
          <a:p>
            <a:endParaRPr lang="en-IN" sz="1600" dirty="0"/>
          </a:p>
        </p:txBody>
      </p:sp>
      <p:sp>
        <p:nvSpPr>
          <p:cNvPr id="5" name="TextBox 4">
            <a:extLst>
              <a:ext uri="{FF2B5EF4-FFF2-40B4-BE49-F238E27FC236}">
                <a16:creationId xmlns:a16="http://schemas.microsoft.com/office/drawing/2014/main" id="{C214FC4B-596A-A139-6CD5-4FD69BA44492}"/>
              </a:ext>
            </a:extLst>
          </p:cNvPr>
          <p:cNvSpPr txBox="1"/>
          <p:nvPr/>
        </p:nvSpPr>
        <p:spPr>
          <a:xfrm>
            <a:off x="132544" y="741912"/>
            <a:ext cx="7316005" cy="584775"/>
          </a:xfrm>
          <a:prstGeom prst="rect">
            <a:avLst/>
          </a:prstGeom>
          <a:noFill/>
        </p:spPr>
        <p:txBody>
          <a:bodyPr wrap="square" rtlCol="0">
            <a:spAutoFit/>
          </a:bodyPr>
          <a:lstStyle/>
          <a:p>
            <a:pPr algn="ctr"/>
            <a:r>
              <a:rPr lang="en-IN" sz="3200" dirty="0">
                <a:highlight>
                  <a:srgbClr val="FFFF00"/>
                </a:highlight>
              </a:rPr>
              <a:t>Splitting of Stocks</a:t>
            </a:r>
          </a:p>
        </p:txBody>
      </p:sp>
    </p:spTree>
    <p:extLst>
      <p:ext uri="{BB962C8B-B14F-4D97-AF65-F5344CB8AC3E}">
        <p14:creationId xmlns:p14="http://schemas.microsoft.com/office/powerpoint/2010/main" val="143164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A9D5C-29EF-2324-C1CA-C76286EB5D0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29E3D8C-C75D-456F-9BC7-44109BBA2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34B2EA1-6B55-C1CA-89B5-C08DB00B9A5D}"/>
              </a:ext>
            </a:extLst>
          </p:cNvPr>
          <p:cNvSpPr txBox="1"/>
          <p:nvPr/>
        </p:nvSpPr>
        <p:spPr>
          <a:xfrm>
            <a:off x="962024" y="2105025"/>
            <a:ext cx="9820275" cy="3416320"/>
          </a:xfrm>
          <a:prstGeom prst="rect">
            <a:avLst/>
          </a:prstGeom>
          <a:noFill/>
        </p:spPr>
        <p:txBody>
          <a:bodyPr wrap="square" rtlCol="0">
            <a:spAutoFit/>
          </a:bodyPr>
          <a:lstStyle/>
          <a:p>
            <a:pPr marR="0" lvl="0" indent="0" fontAlgn="base">
              <a:lnSpc>
                <a:spcPct val="100000"/>
              </a:lnSpc>
              <a:spcBef>
                <a:spcPct val="0"/>
              </a:spcBef>
              <a:spcAft>
                <a:spcPct val="0"/>
              </a:spcAft>
              <a:buClrTx/>
              <a:buSzTx/>
              <a:tabLst/>
            </a:pPr>
            <a:r>
              <a:rPr lang="en-US" altLang="en-US" b="1" dirty="0">
                <a:solidFill>
                  <a:srgbClr val="FF0000"/>
                </a:solidFill>
                <a:latin typeface="Arial" panose="020B0604020202020204" pitchFamily="34" charset="0"/>
              </a:rPr>
              <a:t>Why we should take the Rolling Window in the data</a:t>
            </a:r>
          </a:p>
          <a:p>
            <a:pPr marR="0" lvl="0" indent="0" fontAlgn="base">
              <a:lnSpc>
                <a:spcPct val="100000"/>
              </a:lnSpc>
              <a:spcBef>
                <a:spcPct val="0"/>
              </a:spcBef>
              <a:spcAft>
                <a:spcPct val="0"/>
              </a:spcAft>
              <a:buClrTx/>
              <a:buSzTx/>
              <a:tabLst/>
            </a:pPr>
            <a:endParaRPr lang="en-US" altLang="en-US" b="1" dirty="0">
              <a:solidFill>
                <a:srgbClr val="FF0000"/>
              </a:solidFill>
              <a:latin typeface="Arial" panose="020B0604020202020204" pitchFamily="34" charset="0"/>
            </a:endParaRPr>
          </a:p>
          <a:p>
            <a:pPr marR="0" lvl="0" indent="0" fontAlgn="base">
              <a:lnSpc>
                <a:spcPct val="100000"/>
              </a:lnSpc>
              <a:spcBef>
                <a:spcPct val="0"/>
              </a:spcBef>
              <a:spcAft>
                <a:spcPct val="0"/>
              </a:spcAft>
              <a:buClrTx/>
              <a:buSzTx/>
              <a:tabLst/>
            </a:pPr>
            <a:endParaRPr lang="en-US" altLang="en-US" b="1" dirty="0">
              <a:solidFill>
                <a:srgbClr val="FF0000"/>
              </a:solidFill>
              <a:latin typeface="Arial" panose="020B0604020202020204" pitchFamily="34" charset="0"/>
            </a:endParaRPr>
          </a:p>
          <a:p>
            <a:pPr marR="0" lvl="0" indent="0" fontAlgn="base">
              <a:lnSpc>
                <a:spcPct val="100000"/>
              </a:lnSpc>
              <a:spcBef>
                <a:spcPct val="0"/>
              </a:spcBef>
              <a:spcAft>
                <a:spcPct val="0"/>
              </a:spcAft>
              <a:buClrTx/>
              <a:buSzTx/>
              <a:tabLst/>
            </a:pPr>
            <a:r>
              <a:rPr lang="en-US" altLang="en-US" b="1" dirty="0">
                <a:solidFill>
                  <a:srgbClr val="00008B"/>
                </a:solidFill>
                <a:latin typeface="Arial" panose="020B0604020202020204" pitchFamily="34" charset="0"/>
              </a:rPr>
              <a:t>A rolling average (also called moving average) is used to smooth out short-term </a:t>
            </a:r>
          </a:p>
          <a:p>
            <a:pPr marR="0" lvl="0" indent="0" fontAlgn="base">
              <a:lnSpc>
                <a:spcPct val="100000"/>
              </a:lnSpc>
              <a:spcBef>
                <a:spcPct val="0"/>
              </a:spcBef>
              <a:spcAft>
                <a:spcPct val="0"/>
              </a:spcAft>
              <a:buClrTx/>
              <a:buSzTx/>
              <a:tabLst/>
            </a:pPr>
            <a:r>
              <a:rPr lang="en-US" altLang="en-US" b="1" dirty="0">
                <a:solidFill>
                  <a:srgbClr val="00008B"/>
                </a:solidFill>
                <a:latin typeface="Arial" panose="020B0604020202020204" pitchFamily="34" charset="0"/>
              </a:rPr>
              <a:t>fluctuations and highlight longer-term trends or cycles in data.</a:t>
            </a:r>
          </a:p>
          <a:p>
            <a:pPr marR="0" lvl="0" indent="0" fontAlgn="base">
              <a:lnSpc>
                <a:spcPct val="100000"/>
              </a:lnSpc>
              <a:spcBef>
                <a:spcPct val="0"/>
              </a:spcBef>
              <a:spcAft>
                <a:spcPct val="0"/>
              </a:spcAft>
              <a:buClrTx/>
              <a:buSzTx/>
              <a:tabLst/>
            </a:pPr>
            <a:endParaRPr lang="en-US" altLang="en-US" b="1" dirty="0">
              <a:solidFill>
                <a:srgbClr val="00008B"/>
              </a:solidFill>
              <a:latin typeface="Arial" panose="020B0604020202020204" pitchFamily="34" charset="0"/>
            </a:endParaRPr>
          </a:p>
          <a:p>
            <a:pPr marR="0" lvl="0" indent="0" fontAlgn="base">
              <a:lnSpc>
                <a:spcPct val="100000"/>
              </a:lnSpc>
              <a:spcBef>
                <a:spcPct val="0"/>
              </a:spcBef>
              <a:spcAft>
                <a:spcPct val="0"/>
              </a:spcAft>
              <a:buClrTx/>
              <a:buSzTx/>
              <a:tabLst/>
            </a:pPr>
            <a:endParaRPr lang="en-US" altLang="en-US" b="1" dirty="0">
              <a:solidFill>
                <a:srgbClr val="00008B"/>
              </a:solidFill>
              <a:latin typeface="Arial" panose="020B0604020202020204" pitchFamily="34" charset="0"/>
            </a:endParaRPr>
          </a:p>
          <a:p>
            <a:pPr marR="0" lvl="0" indent="0" fontAlgn="base">
              <a:lnSpc>
                <a:spcPct val="100000"/>
              </a:lnSpc>
              <a:spcBef>
                <a:spcPct val="0"/>
              </a:spcBef>
              <a:spcAft>
                <a:spcPct val="0"/>
              </a:spcAft>
              <a:buClrTx/>
              <a:buSzTx/>
              <a:buFontTx/>
              <a:buChar char="•"/>
              <a:tabLst/>
            </a:pPr>
            <a:r>
              <a:rPr lang="en-US" altLang="en-US" b="1" dirty="0">
                <a:solidFill>
                  <a:srgbClr val="00008B"/>
                </a:solidFill>
                <a:latin typeface="Arial" panose="020B0604020202020204" pitchFamily="34" charset="0"/>
              </a:rPr>
              <a:t>Noise Reduction: Removes sudden spikes or drops that may be outliers.</a:t>
            </a:r>
          </a:p>
          <a:p>
            <a:pPr marR="0" lvl="0" indent="0" fontAlgn="base">
              <a:lnSpc>
                <a:spcPct val="100000"/>
              </a:lnSpc>
              <a:spcBef>
                <a:spcPct val="0"/>
              </a:spcBef>
              <a:spcAft>
                <a:spcPct val="0"/>
              </a:spcAft>
              <a:buClrTx/>
              <a:buSzTx/>
              <a:buFontTx/>
              <a:buChar char="•"/>
              <a:tabLst/>
            </a:pPr>
            <a:r>
              <a:rPr lang="en-US" altLang="en-US" b="1" dirty="0">
                <a:solidFill>
                  <a:srgbClr val="00008B"/>
                </a:solidFill>
                <a:latin typeface="Arial" panose="020B0604020202020204" pitchFamily="34" charset="0"/>
              </a:rPr>
              <a:t>Trend Analysis: Helps in identifying overall patterns over time.</a:t>
            </a:r>
          </a:p>
          <a:p>
            <a:pPr marR="0" lvl="0" indent="0" fontAlgn="base">
              <a:lnSpc>
                <a:spcPct val="100000"/>
              </a:lnSpc>
              <a:spcBef>
                <a:spcPct val="0"/>
              </a:spcBef>
              <a:spcAft>
                <a:spcPct val="0"/>
              </a:spcAft>
              <a:buClrTx/>
              <a:buSzTx/>
              <a:buFontTx/>
              <a:buChar char="•"/>
              <a:tabLst/>
            </a:pPr>
            <a:r>
              <a:rPr lang="en-US" altLang="en-US" b="1" dirty="0">
                <a:solidFill>
                  <a:srgbClr val="00008B"/>
                </a:solidFill>
                <a:latin typeface="Arial" panose="020B0604020202020204" pitchFamily="34" charset="0"/>
              </a:rPr>
              <a:t>Time Series Forecasting: Acts as a feature for models to learn better.</a:t>
            </a:r>
          </a:p>
          <a:p>
            <a:pPr marR="0" lvl="0" indent="0" fontAlgn="base">
              <a:lnSpc>
                <a:spcPct val="100000"/>
              </a:lnSpc>
              <a:spcBef>
                <a:spcPct val="0"/>
              </a:spcBef>
              <a:spcAft>
                <a:spcPct val="0"/>
              </a:spcAft>
              <a:buClrTx/>
              <a:buSzTx/>
              <a:buFontTx/>
              <a:buChar char="•"/>
              <a:tabLst/>
            </a:pPr>
            <a:r>
              <a:rPr lang="en-US" altLang="en-US" b="1" dirty="0">
                <a:solidFill>
                  <a:srgbClr val="00008B"/>
                </a:solidFill>
                <a:latin typeface="Arial" panose="020B0604020202020204" pitchFamily="34" charset="0"/>
              </a:rPr>
              <a:t>Comparative Insight: Easy to compare recent data to past average behavior.</a:t>
            </a:r>
          </a:p>
          <a:p>
            <a:endParaRPr lang="en-IN" dirty="0"/>
          </a:p>
        </p:txBody>
      </p:sp>
    </p:spTree>
    <p:extLst>
      <p:ext uri="{BB962C8B-B14F-4D97-AF65-F5344CB8AC3E}">
        <p14:creationId xmlns:p14="http://schemas.microsoft.com/office/powerpoint/2010/main" val="26708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4F465-33A2-2CAF-656D-BDF0E32CF5F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FF1CBF7-B01C-B95D-6D5C-C005ECDF9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3" y="6553"/>
            <a:ext cx="12192000" cy="6858000"/>
          </a:xfrm>
          <a:prstGeom prst="rect">
            <a:avLst/>
          </a:prstGeom>
        </p:spPr>
      </p:pic>
      <p:pic>
        <p:nvPicPr>
          <p:cNvPr id="3" name="Picture 2">
            <a:extLst>
              <a:ext uri="{FF2B5EF4-FFF2-40B4-BE49-F238E27FC236}">
                <a16:creationId xmlns:a16="http://schemas.microsoft.com/office/drawing/2014/main" id="{7050BFD2-F83F-E701-2A92-44F7C5454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59" y="780891"/>
            <a:ext cx="9896792" cy="4166423"/>
          </a:xfrm>
          <a:prstGeom prst="rect">
            <a:avLst/>
          </a:prstGeom>
        </p:spPr>
      </p:pic>
      <p:sp>
        <p:nvSpPr>
          <p:cNvPr id="4" name="TextBox 3">
            <a:extLst>
              <a:ext uri="{FF2B5EF4-FFF2-40B4-BE49-F238E27FC236}">
                <a16:creationId xmlns:a16="http://schemas.microsoft.com/office/drawing/2014/main" id="{2075DAA3-6A2A-A9B1-FB11-6B5E8556E13E}"/>
              </a:ext>
            </a:extLst>
          </p:cNvPr>
          <p:cNvSpPr txBox="1"/>
          <p:nvPr/>
        </p:nvSpPr>
        <p:spPr>
          <a:xfrm>
            <a:off x="657225" y="411559"/>
            <a:ext cx="3698448" cy="369332"/>
          </a:xfrm>
          <a:prstGeom prst="rect">
            <a:avLst/>
          </a:prstGeom>
          <a:noFill/>
        </p:spPr>
        <p:txBody>
          <a:bodyPr wrap="none" rtlCol="0">
            <a:spAutoFit/>
          </a:bodyPr>
          <a:lstStyle/>
          <a:p>
            <a:r>
              <a:rPr lang="en-US" b="1" dirty="0">
                <a:solidFill>
                  <a:srgbClr val="00008B"/>
                </a:solidFill>
                <a:latin typeface="Arial" panose="020B0604020202020204" pitchFamily="34" charset="0"/>
              </a:rPr>
              <a:t>Model Used : Linear Regression</a:t>
            </a:r>
          </a:p>
        </p:txBody>
      </p:sp>
      <p:sp>
        <p:nvSpPr>
          <p:cNvPr id="13" name="TextBox 12">
            <a:extLst>
              <a:ext uri="{FF2B5EF4-FFF2-40B4-BE49-F238E27FC236}">
                <a16:creationId xmlns:a16="http://schemas.microsoft.com/office/drawing/2014/main" id="{AD482130-7701-1215-DE5F-85BCEEB26B84}"/>
              </a:ext>
            </a:extLst>
          </p:cNvPr>
          <p:cNvSpPr txBox="1"/>
          <p:nvPr/>
        </p:nvSpPr>
        <p:spPr>
          <a:xfrm>
            <a:off x="130264" y="5061446"/>
            <a:ext cx="11931471" cy="1754326"/>
          </a:xfrm>
          <a:prstGeom prst="rect">
            <a:avLst/>
          </a:prstGeom>
          <a:noFill/>
        </p:spPr>
        <p:txBody>
          <a:bodyPr wrap="none" rtlCol="0">
            <a:spAutoFit/>
          </a:bodyPr>
          <a:lstStyle/>
          <a:p>
            <a:r>
              <a:rPr lang="en-US" b="1" dirty="0">
                <a:solidFill>
                  <a:srgbClr val="00008B"/>
                </a:solidFill>
                <a:latin typeface="Arial" panose="020B0604020202020204" pitchFamily="34" charset="0"/>
              </a:rPr>
              <a:t>Result: -  The model has trained well, here we can see the different of predicted and actual values of closed</a:t>
            </a:r>
          </a:p>
          <a:p>
            <a:r>
              <a:rPr lang="en-US" b="1" dirty="0">
                <a:solidFill>
                  <a:srgbClr val="00008B"/>
                </a:solidFill>
                <a:latin typeface="Arial" panose="020B0604020202020204" pitchFamily="34" charset="0"/>
              </a:rPr>
              <a:t> price.</a:t>
            </a:r>
          </a:p>
          <a:p>
            <a:r>
              <a:rPr lang="en-US" b="1" dirty="0">
                <a:solidFill>
                  <a:srgbClr val="00008B"/>
                </a:solidFill>
                <a:latin typeface="Arial" panose="020B0604020202020204" pitchFamily="34" charset="0"/>
              </a:rPr>
              <a:t>The results of model evaluation is</a:t>
            </a:r>
          </a:p>
          <a:p>
            <a:endParaRPr lang="en-US" b="1" dirty="0">
              <a:solidFill>
                <a:srgbClr val="00008B"/>
              </a:solidFill>
              <a:latin typeface="Arial" panose="020B0604020202020204" pitchFamily="34" charset="0"/>
            </a:endParaRPr>
          </a:p>
          <a:p>
            <a:r>
              <a:rPr lang="en-US" b="1" dirty="0">
                <a:solidFill>
                  <a:srgbClr val="00008B"/>
                </a:solidFill>
                <a:latin typeface="Arial" panose="020B0604020202020204" pitchFamily="34" charset="0"/>
              </a:rPr>
              <a:t>Mean Squared Error: 0.03772740855605178</a:t>
            </a:r>
          </a:p>
          <a:p>
            <a:r>
              <a:rPr lang="en-US" b="1" dirty="0">
                <a:solidFill>
                  <a:srgbClr val="00008B"/>
                </a:solidFill>
                <a:latin typeface="Arial" panose="020B0604020202020204" pitchFamily="34" charset="0"/>
              </a:rPr>
              <a:t>Mean Absolute Error: 0.13055883250497455 </a:t>
            </a:r>
          </a:p>
        </p:txBody>
      </p:sp>
      <p:sp>
        <p:nvSpPr>
          <p:cNvPr id="15" name="Rectangle 4">
            <a:extLst>
              <a:ext uri="{FF2B5EF4-FFF2-40B4-BE49-F238E27FC236}">
                <a16:creationId xmlns:a16="http://schemas.microsoft.com/office/drawing/2014/main" id="{B9416145-5362-AD90-B446-0C7F9588754D}"/>
              </a:ext>
            </a:extLst>
          </p:cNvPr>
          <p:cNvSpPr>
            <a:spLocks noChangeArrowheads="1"/>
          </p:cNvSpPr>
          <p:nvPr/>
        </p:nvSpPr>
        <p:spPr bwMode="auto">
          <a:xfrm>
            <a:off x="-12295" y="-121054"/>
            <a:ext cx="12192000" cy="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menlo"/>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145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743CB-EFE2-BD50-5EF5-1C91394DD9D3}"/>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8C9E76A6-0A6A-3FD3-B4DD-B7E8F6B1C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54"/>
            <a:ext cx="12192000" cy="6858000"/>
          </a:xfrm>
          <a:prstGeom prst="rect">
            <a:avLst/>
          </a:prstGeom>
        </p:spPr>
      </p:pic>
      <p:pic>
        <p:nvPicPr>
          <p:cNvPr id="3" name="Picture 2">
            <a:extLst>
              <a:ext uri="{FF2B5EF4-FFF2-40B4-BE49-F238E27FC236}">
                <a16:creationId xmlns:a16="http://schemas.microsoft.com/office/drawing/2014/main" id="{3BADD4BE-E37A-4AED-B373-2C37026FD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43" y="1301566"/>
            <a:ext cx="6499658" cy="4536077"/>
          </a:xfrm>
          <a:prstGeom prst="rect">
            <a:avLst/>
          </a:prstGeom>
        </p:spPr>
      </p:pic>
      <p:sp>
        <p:nvSpPr>
          <p:cNvPr id="4" name="TextBox 3">
            <a:extLst>
              <a:ext uri="{FF2B5EF4-FFF2-40B4-BE49-F238E27FC236}">
                <a16:creationId xmlns:a16="http://schemas.microsoft.com/office/drawing/2014/main" id="{DDF0BEC9-CA67-C824-66F3-F712C8BE1F7C}"/>
              </a:ext>
            </a:extLst>
          </p:cNvPr>
          <p:cNvSpPr txBox="1"/>
          <p:nvPr/>
        </p:nvSpPr>
        <p:spPr>
          <a:xfrm>
            <a:off x="195943" y="101237"/>
            <a:ext cx="10196061" cy="1200329"/>
          </a:xfrm>
          <a:prstGeom prst="rect">
            <a:avLst/>
          </a:prstGeom>
          <a:noFill/>
        </p:spPr>
        <p:txBody>
          <a:bodyPr wrap="none" rtlCol="0">
            <a:spAutoFit/>
          </a:bodyPr>
          <a:lstStyle/>
          <a:p>
            <a:r>
              <a:rPr lang="en-US" b="1" dirty="0">
                <a:solidFill>
                  <a:srgbClr val="00008B"/>
                </a:solidFill>
                <a:latin typeface="Arial" panose="020B0604020202020204" pitchFamily="34" charset="0"/>
              </a:rPr>
              <a:t>We developed an interactive web-based dashboard using Streamlit to analyze and forecast </a:t>
            </a:r>
          </a:p>
          <a:p>
            <a:r>
              <a:rPr lang="en-US" b="1" dirty="0">
                <a:solidFill>
                  <a:srgbClr val="00008B"/>
                </a:solidFill>
                <a:latin typeface="Arial" panose="020B0604020202020204" pitchFamily="34" charset="0"/>
              </a:rPr>
              <a:t>Coca-Cola's stock prices.</a:t>
            </a:r>
          </a:p>
          <a:p>
            <a:r>
              <a:rPr lang="en-US" b="1" dirty="0">
                <a:solidFill>
                  <a:srgbClr val="00008B"/>
                </a:solidFill>
                <a:latin typeface="Arial" panose="020B0604020202020204" pitchFamily="34" charset="0"/>
              </a:rPr>
              <a:t>The tool integrates historical stock data, visualizations, and predictive modeling in a </a:t>
            </a:r>
          </a:p>
          <a:p>
            <a:r>
              <a:rPr lang="en-US" b="1" dirty="0">
                <a:solidFill>
                  <a:srgbClr val="00008B"/>
                </a:solidFill>
                <a:latin typeface="Arial" panose="020B0604020202020204" pitchFamily="34" charset="0"/>
              </a:rPr>
              <a:t>user-friendly interface.</a:t>
            </a:r>
            <a:endParaRPr lang="en-IN" b="1" dirty="0">
              <a:solidFill>
                <a:srgbClr val="00008B"/>
              </a:solidFill>
              <a:latin typeface="Arial" panose="020B0604020202020204" pitchFamily="34" charset="0"/>
            </a:endParaRPr>
          </a:p>
        </p:txBody>
      </p:sp>
      <p:sp>
        <p:nvSpPr>
          <p:cNvPr id="5" name="TextBox 4">
            <a:extLst>
              <a:ext uri="{FF2B5EF4-FFF2-40B4-BE49-F238E27FC236}">
                <a16:creationId xmlns:a16="http://schemas.microsoft.com/office/drawing/2014/main" id="{7DB5EF51-8028-7F82-90C2-06BBCAFA4204}"/>
              </a:ext>
            </a:extLst>
          </p:cNvPr>
          <p:cNvSpPr txBox="1"/>
          <p:nvPr/>
        </p:nvSpPr>
        <p:spPr>
          <a:xfrm>
            <a:off x="195943" y="6027933"/>
            <a:ext cx="10365851" cy="646331"/>
          </a:xfrm>
          <a:prstGeom prst="rect">
            <a:avLst/>
          </a:prstGeom>
          <a:noFill/>
        </p:spPr>
        <p:txBody>
          <a:bodyPr wrap="none" rtlCol="0">
            <a:spAutoFit/>
          </a:bodyPr>
          <a:lstStyle/>
          <a:p>
            <a:r>
              <a:rPr lang="en-US" b="1" dirty="0">
                <a:solidFill>
                  <a:srgbClr val="00008B"/>
                </a:solidFill>
                <a:latin typeface="Arial" panose="020B0604020202020204" pitchFamily="34" charset="0"/>
              </a:rPr>
              <a:t>Our model predicts Coca-Cola's future stock prices based on historical data and seasonality.</a:t>
            </a:r>
          </a:p>
          <a:p>
            <a:r>
              <a:rPr lang="en-US" b="1" dirty="0">
                <a:solidFill>
                  <a:srgbClr val="00008B"/>
                </a:solidFill>
                <a:latin typeface="Arial" panose="020B0604020202020204" pitchFamily="34" charset="0"/>
              </a:rPr>
              <a:t>The prediction feature helps investors visualize expected trends over the next  4 years.</a:t>
            </a:r>
            <a:endParaRPr lang="en-IN" b="1" dirty="0">
              <a:solidFill>
                <a:srgbClr val="00008B"/>
              </a:solidFill>
              <a:latin typeface="Arial" panose="020B0604020202020204" pitchFamily="34" charset="0"/>
            </a:endParaRPr>
          </a:p>
        </p:txBody>
      </p:sp>
      <p:pic>
        <p:nvPicPr>
          <p:cNvPr id="6" name="Content Placeholder 4">
            <a:extLst>
              <a:ext uri="{FF2B5EF4-FFF2-40B4-BE49-F238E27FC236}">
                <a16:creationId xmlns:a16="http://schemas.microsoft.com/office/drawing/2014/main" id="{14EC7811-7F58-6B22-2F26-3433336974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601" y="1301566"/>
            <a:ext cx="5300456" cy="4536076"/>
          </a:xfrm>
          <a:prstGeom prst="rect">
            <a:avLst/>
          </a:prstGeom>
        </p:spPr>
      </p:pic>
    </p:spTree>
    <p:extLst>
      <p:ext uri="{BB962C8B-B14F-4D97-AF65-F5344CB8AC3E}">
        <p14:creationId xmlns:p14="http://schemas.microsoft.com/office/powerpoint/2010/main" val="222980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TotalTime>
  <Words>867</Words>
  <Application>Microsoft Office PowerPoint</Application>
  <PresentationFormat>Widescreen</PresentationFormat>
  <Paragraphs>49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 shekar</dc:creator>
  <cp:lastModifiedBy>chandra shekar</cp:lastModifiedBy>
  <cp:revision>7</cp:revision>
  <dcterms:created xsi:type="dcterms:W3CDTF">2025-04-22T10:42:30Z</dcterms:created>
  <dcterms:modified xsi:type="dcterms:W3CDTF">2025-04-24T15:19:21Z</dcterms:modified>
</cp:coreProperties>
</file>