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  <p:sldId id="270" r:id="rId12"/>
    <p:sldId id="266" r:id="rId13"/>
    <p:sldId id="267" r:id="rId14"/>
    <p:sldId id="289" r:id="rId15"/>
    <p:sldId id="292" r:id="rId16"/>
    <p:sldId id="272" r:id="rId17"/>
    <p:sldId id="280" r:id="rId18"/>
    <p:sldId id="290" r:id="rId19"/>
    <p:sldId id="291" r:id="rId20"/>
    <p:sldId id="279" r:id="rId21"/>
    <p:sldId id="281" r:id="rId22"/>
    <p:sldId id="282" r:id="rId23"/>
    <p:sldId id="287" r:id="rId24"/>
    <p:sldId id="283" r:id="rId25"/>
    <p:sldId id="288" r:id="rId26"/>
    <p:sldId id="29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1415562"/>
            <a:ext cx="8915399" cy="3361819"/>
          </a:xfrm>
        </p:spPr>
        <p:txBody>
          <a:bodyPr>
            <a:normAutofit/>
          </a:bodyPr>
          <a:lstStyle/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美國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居民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Blackfriday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消費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紀錄之研究探討</a:t>
            </a:r>
            <a:b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3937001"/>
            <a:ext cx="8915399" cy="19666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指導老師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陳立信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班級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統資三乙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:G06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張又心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05170942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組員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高錫德 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05170693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4" y="228600"/>
            <a:ext cx="8911687" cy="1191253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四維列聯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92379" y="1494148"/>
            <a:ext cx="5274310" cy="3366770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710524" y="1571300"/>
            <a:ext cx="5274310" cy="3212465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833258" y="5043419"/>
            <a:ext cx="5274310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608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 txBox="1">
            <a:spLocks/>
          </p:cNvSpPr>
          <p:nvPr/>
        </p:nvSpPr>
        <p:spPr>
          <a:xfrm>
            <a:off x="2745324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二變數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獨立性檢定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9092" y="1688068"/>
            <a:ext cx="170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7334856"/>
              </p:ext>
            </p:extLst>
          </p:nvPr>
        </p:nvGraphicFramePr>
        <p:xfrm>
          <a:off x="2589213" y="2285998"/>
          <a:ext cx="7530734" cy="3842239"/>
        </p:xfrm>
        <a:graphic>
          <a:graphicData uri="http://schemas.openxmlformats.org/drawingml/2006/table">
            <a:tbl>
              <a:tblPr firstRow="1" firstCol="1" bandRow="1"/>
              <a:tblGrid>
                <a:gridCol w="713612">
                  <a:extLst>
                    <a:ext uri="{9D8B030D-6E8A-4147-A177-3AD203B41FA5}">
                      <a16:colId xmlns:a16="http://schemas.microsoft.com/office/drawing/2014/main" val="2031493453"/>
                    </a:ext>
                  </a:extLst>
                </a:gridCol>
                <a:gridCol w="406133">
                  <a:extLst>
                    <a:ext uri="{9D8B030D-6E8A-4147-A177-3AD203B41FA5}">
                      <a16:colId xmlns:a16="http://schemas.microsoft.com/office/drawing/2014/main" val="2892939146"/>
                    </a:ext>
                  </a:extLst>
                </a:gridCol>
                <a:gridCol w="820906">
                  <a:extLst>
                    <a:ext uri="{9D8B030D-6E8A-4147-A177-3AD203B41FA5}">
                      <a16:colId xmlns:a16="http://schemas.microsoft.com/office/drawing/2014/main" val="818447774"/>
                    </a:ext>
                  </a:extLst>
                </a:gridCol>
                <a:gridCol w="814425">
                  <a:extLst>
                    <a:ext uri="{9D8B030D-6E8A-4147-A177-3AD203B41FA5}">
                      <a16:colId xmlns:a16="http://schemas.microsoft.com/office/drawing/2014/main" val="3582748787"/>
                    </a:ext>
                  </a:extLst>
                </a:gridCol>
                <a:gridCol w="614240">
                  <a:extLst>
                    <a:ext uri="{9D8B030D-6E8A-4147-A177-3AD203B41FA5}">
                      <a16:colId xmlns:a16="http://schemas.microsoft.com/office/drawing/2014/main" val="2853761501"/>
                    </a:ext>
                  </a:extLst>
                </a:gridCol>
                <a:gridCol w="814425">
                  <a:extLst>
                    <a:ext uri="{9D8B030D-6E8A-4147-A177-3AD203B41FA5}">
                      <a16:colId xmlns:a16="http://schemas.microsoft.com/office/drawing/2014/main" val="212316888"/>
                    </a:ext>
                  </a:extLst>
                </a:gridCol>
                <a:gridCol w="716493">
                  <a:extLst>
                    <a:ext uri="{9D8B030D-6E8A-4147-A177-3AD203B41FA5}">
                      <a16:colId xmlns:a16="http://schemas.microsoft.com/office/drawing/2014/main" val="1209215241"/>
                    </a:ext>
                  </a:extLst>
                </a:gridCol>
                <a:gridCol w="794982">
                  <a:extLst>
                    <a:ext uri="{9D8B030D-6E8A-4147-A177-3AD203B41FA5}">
                      <a16:colId xmlns:a16="http://schemas.microsoft.com/office/drawing/2014/main" val="2879485797"/>
                    </a:ext>
                  </a:extLst>
                </a:gridCol>
                <a:gridCol w="674933">
                  <a:extLst>
                    <a:ext uri="{9D8B030D-6E8A-4147-A177-3AD203B41FA5}">
                      <a16:colId xmlns:a16="http://schemas.microsoft.com/office/drawing/2014/main" val="707714282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821269708"/>
                    </a:ext>
                  </a:extLst>
                </a:gridCol>
              </a:tblGrid>
              <a:tr h="9605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變數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自由度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Cramer V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kern="100" baseline="300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kern="100" baseline="300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kern="100" baseline="300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kern="100" baseline="300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200" kern="100" baseline="300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200" kern="100" baseline="300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結論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161784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X1 * 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0.0139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411.0697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410.6037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38.4228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Reject H</a:t>
                      </a:r>
                      <a:r>
                        <a:rPr lang="en-US" sz="1200" kern="100" baseline="-250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01729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X2 * 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0.0434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2009.0211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2088.4748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1362.5934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Reject H</a:t>
                      </a:r>
                      <a:r>
                        <a:rPr lang="en-US" sz="1200" kern="100" baseline="-250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459779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X3 * 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0.0090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85.8129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85.6665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26.3524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Reject H</a:t>
                      </a:r>
                      <a:r>
                        <a:rPr lang="en-US" sz="1200" kern="100" baseline="-250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25171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X1 * X2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0.0650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4508.7989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4369.5044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74.5129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Reject H</a:t>
                      </a:r>
                      <a:r>
                        <a:rPr lang="en-US" sz="1200" kern="100" baseline="-250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107467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X1 * X3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0.34601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127571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140409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103146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Reject H</a:t>
                      </a:r>
                      <a:r>
                        <a:rPr lang="en-US" sz="1200" kern="100" baseline="-2500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1605"/>
                  </a:ext>
                </a:extLst>
              </a:tr>
              <a:tr h="48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X2 * X3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0.0187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370.9639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369.9660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370.9636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  Reject H</a:t>
                      </a:r>
                      <a:r>
                        <a:rPr lang="en-US" sz="1200" kern="100" baseline="-250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44517" marR="445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7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20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二變數獨立性檢定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1616424" y="1537137"/>
            <a:ext cx="4313864" cy="3777622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卡方獨立性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檢定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fontAlgn="b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en-US" altLang="zh-TW" baseline="-25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：年齡與購買不同商品的次數無關聯</a:t>
            </a:r>
          </a:p>
          <a:p>
            <a:pPr marL="0" indent="0" fontAlgn="b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en-US" altLang="zh-TW" baseline="-25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：年齡與購買不同商品的次數有關聯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16424" y="3112116"/>
                <a:ext cx="6096000" cy="14835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"/>
                <a:r>
                  <a:rPr lang="zh-TW" altLang="zh-TW" dirty="0"/>
                  <a:t>α</a:t>
                </a:r>
                <a:r>
                  <a:rPr lang="en-US" altLang="zh-TW" dirty="0"/>
                  <a:t>=0.05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11.0697</a:t>
                </a:r>
              </a:p>
              <a:p>
                <a:pPr fontAlgn="b">
                  <a:spcAft>
                    <a:spcPts val="0"/>
                  </a:spcAft>
                </a:pP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因為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P-value &lt; 0.0001</a:t>
                </a:r>
                <a:endParaRPr lang="zh-TW" altLang="zh-TW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fontAlgn="b">
                  <a:spcAft>
                    <a:spcPts val="0"/>
                  </a:spcAft>
                </a:pP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所以拒絕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H0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，說明年齡與購買不同商品的次數</a:t>
                </a:r>
                <a:r>
                  <a:rPr lang="zh-TW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有顯著關聯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fontAlgn="b">
                  <a:spcAft>
                    <a:spcPts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Cramer V=0.0139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表示年齡與購買不同商品的次數的</a:t>
                </a:r>
                <a:r>
                  <a:rPr lang="zh-TW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相關程度較低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16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424" y="3112116"/>
                <a:ext cx="6096000" cy="1483548"/>
              </a:xfrm>
              <a:prstGeom prst="rect">
                <a:avLst/>
              </a:prstGeom>
              <a:blipFill>
                <a:blip r:embed="rId2"/>
                <a:stretch>
                  <a:fillRect l="-800" t="-2469" r="-2200" b="-53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2193557" y="1330708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TW" altLang="zh-TW" sz="16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endParaRPr lang="en-US" altLang="zh-TW" dirty="0" smtClean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∝=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0.05   </a:t>
                </a:r>
                <a:endParaRPr lang="zh-TW" altLang="zh-TW" sz="16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=1.0009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，表示年齡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26-35(3)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的人購買商品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的勝算是年齡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36-45(4)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的人購買商品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勝算的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1.0009</m:t>
                    </m:r>
                  </m:oMath>
                </a14:m>
                <a:r>
                  <a:rPr lang="zh-TW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倍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16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的信賴區間為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(0.9895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1.0124)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包含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所以年齡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3(26-35)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和年齡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4(36-45)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購買商品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、商品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的次數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沒有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顯著關聯。</a:t>
                </a:r>
              </a:p>
              <a:p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3557" y="1330708"/>
                <a:ext cx="8915400" cy="3777622"/>
              </a:xfrm>
              <a:blipFill>
                <a:blip r:embed="rId3"/>
                <a:stretch>
                  <a:fillRect l="-616" t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勝算比</a:t>
            </a:r>
            <a:r>
              <a:rPr lang="en-US" altLang="zh-TW" dirty="0"/>
              <a:t>X1(</a:t>
            </a:r>
            <a:r>
              <a:rPr lang="zh-TW" altLang="zh-TW" dirty="0"/>
              <a:t>年齡</a:t>
            </a:r>
            <a:r>
              <a:rPr lang="en-US" altLang="zh-TW" dirty="0"/>
              <a:t>3</a:t>
            </a:r>
            <a:r>
              <a:rPr lang="zh-TW" altLang="zh-TW" dirty="0"/>
              <a:t>、年齡</a:t>
            </a:r>
            <a:r>
              <a:rPr lang="en-US" altLang="zh-TW" dirty="0"/>
              <a:t>4)*Y(</a:t>
            </a:r>
            <a:r>
              <a:rPr lang="zh-TW" altLang="zh-TW" dirty="0"/>
              <a:t>商品</a:t>
            </a:r>
            <a:r>
              <a:rPr lang="en-US" altLang="zh-TW" dirty="0"/>
              <a:t>1</a:t>
            </a:r>
            <a:r>
              <a:rPr lang="zh-TW" altLang="zh-TW" dirty="0"/>
              <a:t>、商品</a:t>
            </a:r>
            <a:r>
              <a:rPr lang="en-US" altLang="zh-TW" dirty="0"/>
              <a:t>2) </a:t>
            </a:r>
            <a:endParaRPr lang="zh-TW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7757"/>
              </p:ext>
            </p:extLst>
          </p:nvPr>
        </p:nvGraphicFramePr>
        <p:xfrm>
          <a:off x="2193557" y="4536539"/>
          <a:ext cx="9024596" cy="1143582"/>
        </p:xfrm>
        <a:graphic>
          <a:graphicData uri="http://schemas.openxmlformats.org/drawingml/2006/table">
            <a:tbl>
              <a:tblPr firstRow="1" firstCol="1" bandRow="1"/>
              <a:tblGrid>
                <a:gridCol w="1037588">
                  <a:extLst>
                    <a:ext uri="{9D8B030D-6E8A-4147-A177-3AD203B41FA5}">
                      <a16:colId xmlns:a16="http://schemas.microsoft.com/office/drawing/2014/main" val="941570928"/>
                    </a:ext>
                  </a:extLst>
                </a:gridCol>
                <a:gridCol w="994811">
                  <a:extLst>
                    <a:ext uri="{9D8B030D-6E8A-4147-A177-3AD203B41FA5}">
                      <a16:colId xmlns:a16="http://schemas.microsoft.com/office/drawing/2014/main" val="2600224401"/>
                    </a:ext>
                  </a:extLst>
                </a:gridCol>
                <a:gridCol w="1043073">
                  <a:extLst>
                    <a:ext uri="{9D8B030D-6E8A-4147-A177-3AD203B41FA5}">
                      <a16:colId xmlns:a16="http://schemas.microsoft.com/office/drawing/2014/main" val="266264162"/>
                    </a:ext>
                  </a:extLst>
                </a:gridCol>
                <a:gridCol w="1277790">
                  <a:extLst>
                    <a:ext uri="{9D8B030D-6E8A-4147-A177-3AD203B41FA5}">
                      <a16:colId xmlns:a16="http://schemas.microsoft.com/office/drawing/2014/main" val="3397308158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4147618792"/>
                    </a:ext>
                  </a:extLst>
                </a:gridCol>
                <a:gridCol w="776545">
                  <a:extLst>
                    <a:ext uri="{9D8B030D-6E8A-4147-A177-3AD203B41FA5}">
                      <a16:colId xmlns:a16="http://schemas.microsoft.com/office/drawing/2014/main" val="3387466080"/>
                    </a:ext>
                  </a:extLst>
                </a:gridCol>
                <a:gridCol w="1555282">
                  <a:extLst>
                    <a:ext uri="{9D8B030D-6E8A-4147-A177-3AD203B41FA5}">
                      <a16:colId xmlns:a16="http://schemas.microsoft.com/office/drawing/2014/main" val="96709096"/>
                    </a:ext>
                  </a:extLst>
                </a:gridCol>
                <a:gridCol w="1250370">
                  <a:extLst>
                    <a:ext uri="{9D8B030D-6E8A-4147-A177-3AD203B41FA5}">
                      <a16:colId xmlns:a16="http://schemas.microsoft.com/office/drawing/2014/main" val="2844165013"/>
                    </a:ext>
                  </a:extLst>
                </a:gridCol>
              </a:tblGrid>
              <a:tr h="571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變數（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X1*X2)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勝算比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95%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信賴區間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結論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變數（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X1*X2)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勝算比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95%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信賴區間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結論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49158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X1(3,4)*Y(1,2)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1.0009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(0.9895, 1.0124)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（包含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1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，無關聯）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X1(1,7)*Y(2,3)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0.9101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(0.8693, 0.9529)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（不包含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1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，有關聯）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8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勝算比</a:t>
            </a:r>
            <a:r>
              <a:rPr lang="en-US" altLang="zh-TW" dirty="0"/>
              <a:t>X1(</a:t>
            </a:r>
            <a:r>
              <a:rPr lang="zh-TW" altLang="zh-TW" dirty="0" smtClean="0"/>
              <a:t>年齡</a:t>
            </a:r>
            <a:r>
              <a:rPr lang="en-US" altLang="zh-TW" dirty="0" smtClean="0"/>
              <a:t>5</a:t>
            </a:r>
            <a:r>
              <a:rPr lang="zh-TW" altLang="zh-TW" dirty="0" smtClean="0"/>
              <a:t>、年齡</a:t>
            </a:r>
            <a:r>
              <a:rPr lang="en-US" altLang="zh-TW" dirty="0" smtClean="0"/>
              <a:t>6)*</a:t>
            </a:r>
            <a:r>
              <a:rPr lang="en-US" altLang="zh-TW" dirty="0"/>
              <a:t>Y(</a:t>
            </a:r>
            <a:r>
              <a:rPr lang="zh-TW" altLang="zh-TW" dirty="0"/>
              <a:t>商品</a:t>
            </a:r>
            <a:r>
              <a:rPr lang="en-US" altLang="zh-TW" dirty="0"/>
              <a:t>1</a:t>
            </a:r>
            <a:r>
              <a:rPr lang="zh-TW" altLang="zh-TW" dirty="0"/>
              <a:t>、商品</a:t>
            </a:r>
            <a:r>
              <a:rPr lang="en-US" altLang="zh-TW" dirty="0"/>
              <a:t>2)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650098" y="1540476"/>
                <a:ext cx="8915400" cy="37776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TW" altLang="zh-TW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endParaRPr lang="en-US" altLang="zh-TW" dirty="0"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∝=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0.05   </a:t>
                </a:r>
                <a:endParaRPr lang="zh-TW" altLang="zh-TW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0.9986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，表示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年齡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46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-55(5)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的人購買商品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的勝算是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年齡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56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-65(6)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的人購買商品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勝算的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0.9986</m:t>
                    </m:r>
                  </m:oMath>
                </a14:m>
                <a:r>
                  <a:rPr lang="zh-TW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倍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zh-TW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的信賴區間為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(0.9773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1.0204)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包含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，所以年齡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5(46-55)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和年齡</a:t>
                </a:r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6(56-65)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購買商品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、商品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的次數</a:t>
                </a: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之間</a:t>
                </a:r>
                <a:endPara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沒有</a:t>
                </a:r>
                <a:r>
                  <a:rPr lang="zh-TW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顯著關聯。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0098" y="1540476"/>
                <a:ext cx="8915400" cy="3777622"/>
              </a:xfrm>
              <a:blipFill>
                <a:blip r:embed="rId2"/>
                <a:stretch>
                  <a:fillRect l="-616" t="-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05390"/>
              </p:ext>
            </p:extLst>
          </p:nvPr>
        </p:nvGraphicFramePr>
        <p:xfrm>
          <a:off x="1824282" y="5318098"/>
          <a:ext cx="9024596" cy="593188"/>
        </p:xfrm>
        <a:graphic>
          <a:graphicData uri="http://schemas.openxmlformats.org/drawingml/2006/table">
            <a:tbl>
              <a:tblPr firstRow="1" firstCol="1" bandRow="1"/>
              <a:tblGrid>
                <a:gridCol w="1037588">
                  <a:extLst>
                    <a:ext uri="{9D8B030D-6E8A-4147-A177-3AD203B41FA5}">
                      <a16:colId xmlns:a16="http://schemas.microsoft.com/office/drawing/2014/main" val="725564151"/>
                    </a:ext>
                  </a:extLst>
                </a:gridCol>
                <a:gridCol w="994811">
                  <a:extLst>
                    <a:ext uri="{9D8B030D-6E8A-4147-A177-3AD203B41FA5}">
                      <a16:colId xmlns:a16="http://schemas.microsoft.com/office/drawing/2014/main" val="1500283661"/>
                    </a:ext>
                  </a:extLst>
                </a:gridCol>
                <a:gridCol w="1043072">
                  <a:extLst>
                    <a:ext uri="{9D8B030D-6E8A-4147-A177-3AD203B41FA5}">
                      <a16:colId xmlns:a16="http://schemas.microsoft.com/office/drawing/2014/main" val="4274008409"/>
                    </a:ext>
                  </a:extLst>
                </a:gridCol>
                <a:gridCol w="1277790">
                  <a:extLst>
                    <a:ext uri="{9D8B030D-6E8A-4147-A177-3AD203B41FA5}">
                      <a16:colId xmlns:a16="http://schemas.microsoft.com/office/drawing/2014/main" val="1877240195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3345525229"/>
                    </a:ext>
                  </a:extLst>
                </a:gridCol>
                <a:gridCol w="776545">
                  <a:extLst>
                    <a:ext uri="{9D8B030D-6E8A-4147-A177-3AD203B41FA5}">
                      <a16:colId xmlns:a16="http://schemas.microsoft.com/office/drawing/2014/main" val="1170477187"/>
                    </a:ext>
                  </a:extLst>
                </a:gridCol>
                <a:gridCol w="1555284">
                  <a:extLst>
                    <a:ext uri="{9D8B030D-6E8A-4147-A177-3AD203B41FA5}">
                      <a16:colId xmlns:a16="http://schemas.microsoft.com/office/drawing/2014/main" val="1100261516"/>
                    </a:ext>
                  </a:extLst>
                </a:gridCol>
                <a:gridCol w="1250369">
                  <a:extLst>
                    <a:ext uri="{9D8B030D-6E8A-4147-A177-3AD203B41FA5}">
                      <a16:colId xmlns:a16="http://schemas.microsoft.com/office/drawing/2014/main" val="1021000619"/>
                    </a:ext>
                  </a:extLst>
                </a:gridCol>
              </a:tblGrid>
              <a:tr h="5931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X1(5,6)*X2(1,2)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0.8282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(0.8100 0.8467)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（不包含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1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，</a:t>
                      </a:r>
                      <a:r>
                        <a:rPr lang="zh-TW" sz="1100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有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關聯）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X1(5,6)*X3(1,2)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0.6349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(0.6192, 0.6510)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（不包含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1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，</a:t>
                      </a:r>
                      <a:r>
                        <a:rPr lang="zh-TW" sz="11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有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關聯）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50383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88782"/>
              </p:ext>
            </p:extLst>
          </p:nvPr>
        </p:nvGraphicFramePr>
        <p:xfrm>
          <a:off x="1824282" y="4746307"/>
          <a:ext cx="9024596" cy="571791"/>
        </p:xfrm>
        <a:graphic>
          <a:graphicData uri="http://schemas.openxmlformats.org/drawingml/2006/table">
            <a:tbl>
              <a:tblPr firstRow="1" firstCol="1" bandRow="1"/>
              <a:tblGrid>
                <a:gridCol w="1037588">
                  <a:extLst>
                    <a:ext uri="{9D8B030D-6E8A-4147-A177-3AD203B41FA5}">
                      <a16:colId xmlns:a16="http://schemas.microsoft.com/office/drawing/2014/main" val="3904588638"/>
                    </a:ext>
                  </a:extLst>
                </a:gridCol>
                <a:gridCol w="994811">
                  <a:extLst>
                    <a:ext uri="{9D8B030D-6E8A-4147-A177-3AD203B41FA5}">
                      <a16:colId xmlns:a16="http://schemas.microsoft.com/office/drawing/2014/main" val="2256876849"/>
                    </a:ext>
                  </a:extLst>
                </a:gridCol>
                <a:gridCol w="1043073">
                  <a:extLst>
                    <a:ext uri="{9D8B030D-6E8A-4147-A177-3AD203B41FA5}">
                      <a16:colId xmlns:a16="http://schemas.microsoft.com/office/drawing/2014/main" val="3260893749"/>
                    </a:ext>
                  </a:extLst>
                </a:gridCol>
                <a:gridCol w="1277790">
                  <a:extLst>
                    <a:ext uri="{9D8B030D-6E8A-4147-A177-3AD203B41FA5}">
                      <a16:colId xmlns:a16="http://schemas.microsoft.com/office/drawing/2014/main" val="1025186677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1857219628"/>
                    </a:ext>
                  </a:extLst>
                </a:gridCol>
                <a:gridCol w="776545">
                  <a:extLst>
                    <a:ext uri="{9D8B030D-6E8A-4147-A177-3AD203B41FA5}">
                      <a16:colId xmlns:a16="http://schemas.microsoft.com/office/drawing/2014/main" val="1715560813"/>
                    </a:ext>
                  </a:extLst>
                </a:gridCol>
                <a:gridCol w="1555282">
                  <a:extLst>
                    <a:ext uri="{9D8B030D-6E8A-4147-A177-3AD203B41FA5}">
                      <a16:colId xmlns:a16="http://schemas.microsoft.com/office/drawing/2014/main" val="3789455695"/>
                    </a:ext>
                  </a:extLst>
                </a:gridCol>
                <a:gridCol w="1250370">
                  <a:extLst>
                    <a:ext uri="{9D8B030D-6E8A-4147-A177-3AD203B41FA5}">
                      <a16:colId xmlns:a16="http://schemas.microsoft.com/office/drawing/2014/main" val="614759814"/>
                    </a:ext>
                  </a:extLst>
                </a:gridCol>
              </a:tblGrid>
              <a:tr h="571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變數（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X1*X2)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勝算比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95%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信賴區間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結論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變數（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X1*X2)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勝算比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DengXian"/>
                          <a:cs typeface="新細明體" panose="02020500000000000000" pitchFamily="18" charset="-120"/>
                        </a:rPr>
                        <a:t>95%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信賴區間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新細明體" panose="02020500000000000000" pitchFamily="18" charset="-120"/>
                        </a:rPr>
                        <a:t>結論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41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28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三維 </a:t>
            </a:r>
            <a:r>
              <a:rPr lang="en-US" altLang="zh-TW" dirty="0" smtClean="0"/>
              <a:t>x1*y|x2 (</a:t>
            </a:r>
            <a:r>
              <a:rPr lang="zh-TW" altLang="en-US" dirty="0" smtClean="0"/>
              <a:t>總表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40968"/>
              </p:ext>
            </p:extLst>
          </p:nvPr>
        </p:nvGraphicFramePr>
        <p:xfrm>
          <a:off x="2592925" y="1649966"/>
          <a:ext cx="7148146" cy="2495581"/>
        </p:xfrm>
        <a:graphic>
          <a:graphicData uri="http://schemas.openxmlformats.org/drawingml/2006/table">
            <a:tbl>
              <a:tblPr firstRow="1" firstCol="1" bandRow="1"/>
              <a:tblGrid>
                <a:gridCol w="723775">
                  <a:extLst>
                    <a:ext uri="{9D8B030D-6E8A-4147-A177-3AD203B41FA5}">
                      <a16:colId xmlns:a16="http://schemas.microsoft.com/office/drawing/2014/main" val="143869833"/>
                    </a:ext>
                  </a:extLst>
                </a:gridCol>
                <a:gridCol w="610039">
                  <a:extLst>
                    <a:ext uri="{9D8B030D-6E8A-4147-A177-3AD203B41FA5}">
                      <a16:colId xmlns:a16="http://schemas.microsoft.com/office/drawing/2014/main" val="3042515537"/>
                    </a:ext>
                  </a:extLst>
                </a:gridCol>
                <a:gridCol w="608316">
                  <a:extLst>
                    <a:ext uri="{9D8B030D-6E8A-4147-A177-3AD203B41FA5}">
                      <a16:colId xmlns:a16="http://schemas.microsoft.com/office/drawing/2014/main" val="1823660022"/>
                    </a:ext>
                  </a:extLst>
                </a:gridCol>
                <a:gridCol w="853021">
                  <a:extLst>
                    <a:ext uri="{9D8B030D-6E8A-4147-A177-3AD203B41FA5}">
                      <a16:colId xmlns:a16="http://schemas.microsoft.com/office/drawing/2014/main" val="3354693126"/>
                    </a:ext>
                  </a:extLst>
                </a:gridCol>
                <a:gridCol w="743593">
                  <a:extLst>
                    <a:ext uri="{9D8B030D-6E8A-4147-A177-3AD203B41FA5}">
                      <a16:colId xmlns:a16="http://schemas.microsoft.com/office/drawing/2014/main" val="3676755269"/>
                    </a:ext>
                  </a:extLst>
                </a:gridCol>
                <a:gridCol w="852160">
                  <a:extLst>
                    <a:ext uri="{9D8B030D-6E8A-4147-A177-3AD203B41FA5}">
                      <a16:colId xmlns:a16="http://schemas.microsoft.com/office/drawing/2014/main" val="2349287033"/>
                    </a:ext>
                  </a:extLst>
                </a:gridCol>
                <a:gridCol w="857331">
                  <a:extLst>
                    <a:ext uri="{9D8B030D-6E8A-4147-A177-3AD203B41FA5}">
                      <a16:colId xmlns:a16="http://schemas.microsoft.com/office/drawing/2014/main" val="1559114878"/>
                    </a:ext>
                  </a:extLst>
                </a:gridCol>
                <a:gridCol w="854744">
                  <a:extLst>
                    <a:ext uri="{9D8B030D-6E8A-4147-A177-3AD203B41FA5}">
                      <a16:colId xmlns:a16="http://schemas.microsoft.com/office/drawing/2014/main" val="717333329"/>
                    </a:ext>
                  </a:extLst>
                </a:gridCol>
                <a:gridCol w="1045167">
                  <a:extLst>
                    <a:ext uri="{9D8B030D-6E8A-4147-A177-3AD203B41FA5}">
                      <a16:colId xmlns:a16="http://schemas.microsoft.com/office/drawing/2014/main" val="1247731741"/>
                    </a:ext>
                  </a:extLst>
                </a:gridCol>
              </a:tblGrid>
              <a:tr h="11921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條件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變數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自由度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Cramer-V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X2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X2 p-value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G2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G2 p-value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結論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73357"/>
                  </a:ext>
                </a:extLst>
              </a:tr>
              <a:tr h="696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X2=1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X1*Y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12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0.0079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101.2569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101.7619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Reject H0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13364"/>
                  </a:ext>
                </a:extLst>
              </a:tr>
              <a:tr h="6072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X2=2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X1*Y</a:t>
                      </a:r>
                      <a:endParaRPr lang="zh-TW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12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0.0718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2597.3549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2761.2121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&lt;.0001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Reject H0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884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30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1864775" cy="50130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三維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89212" y="1260174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X1 VS </a:t>
            </a:r>
            <a:r>
              <a:rPr lang="en-US" altLang="zh-TW" dirty="0" smtClean="0"/>
              <a:t>Y|X2=1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89212" y="1629506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dirty="0">
                <a:latin typeface="新細明體" panose="02020500000000000000" pitchFamily="18" charset="-120"/>
                <a:ea typeface="標楷體" panose="03000509000000000000" pitchFamily="65" charset="-120"/>
              </a:rPr>
              <a:t>條件卡方——控制</a:t>
            </a:r>
            <a:r>
              <a:rPr lang="en-US" altLang="zh-TW" dirty="0">
                <a:latin typeface="新細明體" panose="02020500000000000000" pitchFamily="18" charset="-120"/>
                <a:ea typeface="標楷體" panose="03000509000000000000" pitchFamily="65" charset="-120"/>
              </a:rPr>
              <a:t>X2=1</a:t>
            </a:r>
            <a:r>
              <a:rPr lang="zh-TW" altLang="zh-TW" dirty="0">
                <a:latin typeface="新細明體" panose="02020500000000000000" pitchFamily="18" charset="-120"/>
                <a:ea typeface="標楷體" panose="03000509000000000000" pitchFamily="65" charset="-120"/>
              </a:rPr>
              <a:t>的情形下，</a:t>
            </a:r>
            <a:r>
              <a:rPr lang="en-US" altLang="zh-TW" dirty="0" smtClean="0">
                <a:latin typeface="新細明體" panose="02020500000000000000" pitchFamily="18" charset="-120"/>
                <a:ea typeface="標楷體" panose="03000509000000000000" pitchFamily="65" charset="-120"/>
              </a:rPr>
              <a:t>X1 </a:t>
            </a:r>
            <a:r>
              <a:rPr lang="zh-TW" altLang="zh-TW" b="1" dirty="0">
                <a:latin typeface="標楷體" panose="03000509000000000000" pitchFamily="65" charset="-120"/>
                <a:ea typeface="+mn-cs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新細明體" panose="02020500000000000000" pitchFamily="18" charset="-120"/>
              </a:rPr>
              <a:t> Y</a:t>
            </a:r>
            <a:endParaRPr lang="zh-TW" altLang="zh-TW" sz="16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589212" y="1998838"/>
                <a:ext cx="6096000" cy="2031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男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購買商品次數無關聯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男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購買商品次數有關聯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α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=0.05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χ</m:t>
                        </m:r>
                      </m:e>
                      <m: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</m:oMath>
                </a14:m>
                <a:r>
                  <a:rPr lang="en-US" altLang="zh-TW" dirty="0" smtClean="0">
                    <a:latin typeface="新細明體" panose="02020500000000000000" pitchFamily="18" charset="-12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01.2569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P-value &lt;0.0001 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因為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P-value &lt;0.0001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，所以拒絕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 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男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與購買商品次數</a:t>
                </a:r>
                <a:r>
                  <a:rPr lang="zh-TW" altLang="zh-TW" dirty="0" smtClean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有</a:t>
                </a:r>
                <a:r>
                  <a:rPr lang="zh-TW" altLang="zh-TW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顯著關聯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Cramer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V=0.0079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表示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男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齡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購買商品次數的</a:t>
                </a:r>
                <a:r>
                  <a:rPr lang="zh-TW" altLang="zh-TW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相關程度較弱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12" y="1998838"/>
                <a:ext cx="6096000" cy="2031325"/>
              </a:xfrm>
              <a:prstGeom prst="rect">
                <a:avLst/>
              </a:prstGeom>
              <a:blipFill>
                <a:blip r:embed="rId4"/>
                <a:stretch>
                  <a:fillRect l="-900" t="-1502" r="-1300" b="-4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9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9494" y="764787"/>
            <a:ext cx="8911687" cy="809036"/>
          </a:xfrm>
        </p:spPr>
        <p:txBody>
          <a:bodyPr>
            <a:normAutofit fontScale="90000"/>
          </a:bodyPr>
          <a:lstStyle/>
          <a:p>
            <a:r>
              <a:rPr lang="zh-TW" altLang="zh-TW" sz="3100" dirty="0"/>
              <a:t>條件勝算</a:t>
            </a:r>
            <a:r>
              <a:rPr lang="zh-TW" altLang="zh-TW" sz="3100" dirty="0" smtClean="0"/>
              <a:t>比—</a:t>
            </a:r>
            <a:r>
              <a:rPr lang="zh-TW" altLang="zh-TW" sz="3100" dirty="0"/>
              <a:t>控制</a:t>
            </a:r>
            <a:r>
              <a:rPr lang="en-US" altLang="zh-TW" sz="3100" dirty="0"/>
              <a:t>X2=1</a:t>
            </a:r>
            <a:r>
              <a:rPr lang="zh-TW" altLang="zh-TW" sz="3100" dirty="0"/>
              <a:t>的情形下，</a:t>
            </a:r>
            <a:r>
              <a:rPr lang="en-US" altLang="zh-TW" sz="3100" dirty="0" smtClean="0"/>
              <a:t>X1(3,4)* </a:t>
            </a:r>
            <a:r>
              <a:rPr lang="en-US" altLang="zh-TW" sz="3100" dirty="0"/>
              <a:t>Y(1,2)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885828" y="1861039"/>
                <a:ext cx="8915400" cy="3777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∝=</m:t>
                    </m:r>
                  </m:oMath>
                </a14:m>
                <a:r>
                  <a:rPr lang="en-US" altLang="zh-TW" dirty="0"/>
                  <a:t>0.05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TW" dirty="0" smtClean="0"/>
                  <a:t>51</a:t>
                </a:r>
                <a:r>
                  <a:rPr lang="zh-TW" altLang="zh-TW" dirty="0"/>
                  <a:t>，表示在性別為男生的情況下</a:t>
                </a:r>
                <a:r>
                  <a:rPr lang="zh-TW" altLang="zh-TW" dirty="0" smtClean="0"/>
                  <a:t>，</a:t>
                </a:r>
                <a:r>
                  <a:rPr lang="zh-TW" altLang="en-US" dirty="0" smtClean="0"/>
                  <a:t>年齡為</a:t>
                </a:r>
                <a:r>
                  <a:rPr lang="en-US" altLang="zh-TW" dirty="0" smtClean="0"/>
                  <a:t>26-35</a:t>
                </a:r>
                <a:r>
                  <a:rPr lang="zh-TW" altLang="en-US" dirty="0" smtClean="0"/>
                  <a:t>歲</a:t>
                </a:r>
                <a:r>
                  <a:rPr lang="zh-TW" altLang="zh-TW" dirty="0" smtClean="0"/>
                  <a:t>購買</a:t>
                </a:r>
                <a:r>
                  <a:rPr lang="zh-TW" altLang="zh-TW" dirty="0"/>
                  <a:t>商品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的次數對購買商品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的勝算</a:t>
                </a:r>
                <a:r>
                  <a:rPr lang="zh-TW" altLang="zh-TW" dirty="0" smtClean="0"/>
                  <a:t>是</a:t>
                </a:r>
                <a:r>
                  <a:rPr lang="zh-TW" altLang="en-US" dirty="0" smtClean="0"/>
                  <a:t>年齡為</a:t>
                </a:r>
                <a:r>
                  <a:rPr lang="en-US" altLang="zh-TW" dirty="0" smtClean="0"/>
                  <a:t>36-45</a:t>
                </a:r>
                <a:r>
                  <a:rPr lang="zh-TW" altLang="en-US" dirty="0" smtClean="0"/>
                  <a:t>歲</a:t>
                </a:r>
                <a:r>
                  <a:rPr lang="zh-TW" altLang="zh-TW" dirty="0" smtClean="0"/>
                  <a:t>購買</a:t>
                </a:r>
                <a:r>
                  <a:rPr lang="zh-TW" altLang="zh-TW" dirty="0"/>
                  <a:t>商品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的次數對購買商品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勝算的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altLang="zh-TW" dirty="0" smtClean="0"/>
                  <a:t>51</a:t>
                </a:r>
                <a:r>
                  <a:rPr lang="zh-TW" altLang="zh-TW" dirty="0"/>
                  <a:t>倍。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zh-TW" altLang="zh-TW" dirty="0"/>
                  <a:t>的信賴區間為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0.9822</a:t>
                </a:r>
                <a:r>
                  <a:rPr lang="zh-TW" altLang="zh-TW" dirty="0" smtClean="0"/>
                  <a:t>，</a:t>
                </a:r>
                <a:r>
                  <a:rPr lang="en-US" altLang="zh-TW" dirty="0" smtClean="0"/>
                  <a:t>1.0083)</a:t>
                </a:r>
                <a:r>
                  <a:rPr lang="zh-TW" altLang="zh-TW" dirty="0" smtClean="0">
                    <a:solidFill>
                      <a:srgbClr val="FF0000"/>
                    </a:solidFill>
                  </a:rPr>
                  <a:t>包含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r>
                  <a:rPr lang="zh-TW" altLang="zh-TW" dirty="0"/>
                  <a:t>，所以在性別為男生的情況下</a:t>
                </a:r>
                <a:r>
                  <a:rPr lang="zh-TW" altLang="zh-TW" dirty="0" smtClean="0"/>
                  <a:t>，</a:t>
                </a:r>
                <a:r>
                  <a:rPr lang="zh-TW" altLang="en-US" dirty="0" smtClean="0"/>
                  <a:t>年</a:t>
                </a:r>
                <a:r>
                  <a:rPr lang="zh-TW" altLang="en-US" dirty="0"/>
                  <a:t>齡</a:t>
                </a:r>
                <a:r>
                  <a:rPr lang="en-US" altLang="zh-TW" dirty="0" smtClean="0"/>
                  <a:t>(26-35</a:t>
                </a:r>
                <a:r>
                  <a:rPr lang="zh-TW" altLang="en-US" dirty="0" smtClean="0"/>
                  <a:t>歲</a:t>
                </a:r>
                <a:r>
                  <a:rPr lang="zh-TW" altLang="zh-TW" dirty="0" smtClean="0"/>
                  <a:t>，</a:t>
                </a:r>
                <a:r>
                  <a:rPr lang="en-US" altLang="zh-TW" dirty="0" smtClean="0"/>
                  <a:t>36-45</a:t>
                </a:r>
                <a:r>
                  <a:rPr lang="zh-TW" altLang="en-US" dirty="0" smtClean="0"/>
                  <a:t>歲</a:t>
                </a:r>
                <a:r>
                  <a:rPr lang="en-US" altLang="zh-TW" dirty="0" smtClean="0"/>
                  <a:t>)</a:t>
                </a:r>
                <a:r>
                  <a:rPr lang="zh-TW" altLang="zh-TW" dirty="0"/>
                  <a:t>與購買商品次數</a:t>
                </a:r>
                <a:r>
                  <a:rPr lang="en-US" altLang="zh-TW" dirty="0"/>
                  <a:t>(</a:t>
                </a:r>
                <a:r>
                  <a:rPr lang="zh-TW" altLang="zh-TW" dirty="0"/>
                  <a:t>商品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，商品</a:t>
                </a:r>
                <a:r>
                  <a:rPr lang="en-US" altLang="zh-TW" dirty="0"/>
                  <a:t>2)</a:t>
                </a:r>
                <a:r>
                  <a:rPr lang="zh-TW" altLang="zh-TW" dirty="0" smtClean="0"/>
                  <a:t>之間</a:t>
                </a:r>
                <a:r>
                  <a:rPr lang="zh-TW" altLang="en-US" dirty="0" smtClean="0"/>
                  <a:t>沒有</a:t>
                </a:r>
                <a:r>
                  <a:rPr lang="zh-TW" altLang="zh-TW" dirty="0" smtClean="0"/>
                  <a:t>顯著</a:t>
                </a:r>
                <a:r>
                  <a:rPr lang="zh-TW" altLang="zh-TW" dirty="0"/>
                  <a:t>關聯。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5828" y="1861039"/>
                <a:ext cx="8915400" cy="3777622"/>
              </a:xfrm>
              <a:blipFill rotWithShape="0">
                <a:blip r:embed="rId3"/>
                <a:stretch>
                  <a:fillRect l="-478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2257"/>
              </p:ext>
            </p:extLst>
          </p:nvPr>
        </p:nvGraphicFramePr>
        <p:xfrm>
          <a:off x="2184740" y="4019390"/>
          <a:ext cx="3591805" cy="2554190"/>
        </p:xfrm>
        <a:graphic>
          <a:graphicData uri="http://schemas.openxmlformats.org/drawingml/2006/table">
            <a:tbl>
              <a:tblPr firstRow="1" firstCol="1" bandRow="1"/>
              <a:tblGrid>
                <a:gridCol w="685365">
                  <a:extLst>
                    <a:ext uri="{9D8B030D-6E8A-4147-A177-3AD203B41FA5}">
                      <a16:colId xmlns:a16="http://schemas.microsoft.com/office/drawing/2014/main" val="3866142583"/>
                    </a:ext>
                  </a:extLst>
                </a:gridCol>
                <a:gridCol w="617309">
                  <a:extLst>
                    <a:ext uri="{9D8B030D-6E8A-4147-A177-3AD203B41FA5}">
                      <a16:colId xmlns:a16="http://schemas.microsoft.com/office/drawing/2014/main" val="1537384074"/>
                    </a:ext>
                  </a:extLst>
                </a:gridCol>
                <a:gridCol w="1142503">
                  <a:extLst>
                    <a:ext uri="{9D8B030D-6E8A-4147-A177-3AD203B41FA5}">
                      <a16:colId xmlns:a16="http://schemas.microsoft.com/office/drawing/2014/main" val="90742095"/>
                    </a:ext>
                  </a:extLst>
                </a:gridCol>
                <a:gridCol w="1146628">
                  <a:extLst>
                    <a:ext uri="{9D8B030D-6E8A-4147-A177-3AD203B41FA5}">
                      <a16:colId xmlns:a16="http://schemas.microsoft.com/office/drawing/2014/main" val="1028835022"/>
                    </a:ext>
                  </a:extLst>
                </a:gridCol>
              </a:tblGrid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X1(3,</a:t>
                      </a: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DengXian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)&amp;Y(1,2)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29138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勝算比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信賴區間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2960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X2=1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0.9951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(0.9822, 1.0083  )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36914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X2=2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1.0208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(0.9971, 1.0450   )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1504"/>
                  </a:ext>
                </a:extLst>
              </a:tr>
              <a:tr h="1834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CMH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0.0425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694227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0.8367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785371"/>
                  </a:ext>
                </a:extLst>
              </a:tr>
              <a:tr h="340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B-D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3.4307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145053"/>
                  </a:ext>
                </a:extLst>
              </a:tr>
              <a:tr h="3131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0.0640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1537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共同勝算比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1.0012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(0.9898, 1.0128   )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862349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邊際勝算比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(0.9895, 1.0124)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9201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辛普森詭論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2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84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</a:t>
            </a:r>
            <a:r>
              <a:rPr lang="zh-TW" altLang="en-US" dirty="0"/>
              <a:t>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US" altLang="zh-TW" dirty="0"/>
              <a:t>X1 VS </a:t>
            </a:r>
            <a:r>
              <a:rPr lang="en-US" altLang="zh-TW" dirty="0" smtClean="0"/>
              <a:t>Y|X2=2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89212" y="1926043"/>
            <a:ext cx="470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"/>
            </a:pPr>
            <a:r>
              <a:rPr lang="zh-TW" altLang="zh-TW" dirty="0">
                <a:latin typeface="新細明體" panose="02020500000000000000" pitchFamily="18" charset="-120"/>
                <a:ea typeface="標楷體" panose="03000509000000000000" pitchFamily="65" charset="-120"/>
              </a:rPr>
              <a:t>條件卡方——控制</a:t>
            </a:r>
            <a:r>
              <a:rPr lang="en-US" altLang="zh-TW" dirty="0" smtClean="0">
                <a:latin typeface="新細明體" panose="02020500000000000000" pitchFamily="18" charset="-120"/>
                <a:ea typeface="標楷體" panose="03000509000000000000" pitchFamily="65" charset="-120"/>
              </a:rPr>
              <a:t>X2=2</a:t>
            </a:r>
            <a:r>
              <a:rPr lang="zh-TW" altLang="zh-TW" dirty="0" smtClean="0">
                <a:latin typeface="新細明體" panose="02020500000000000000" pitchFamily="18" charset="-120"/>
                <a:ea typeface="標楷體" panose="03000509000000000000" pitchFamily="65" charset="-120"/>
              </a:rPr>
              <a:t>的</a:t>
            </a:r>
            <a:r>
              <a:rPr lang="zh-TW" altLang="zh-TW" dirty="0">
                <a:latin typeface="新細明體" panose="02020500000000000000" pitchFamily="18" charset="-120"/>
                <a:ea typeface="標楷體" panose="03000509000000000000" pitchFamily="65" charset="-120"/>
              </a:rPr>
              <a:t>情形下，</a:t>
            </a:r>
            <a:r>
              <a:rPr lang="en-US" altLang="zh-TW" dirty="0">
                <a:latin typeface="新細明體" panose="02020500000000000000" pitchFamily="18" charset="-120"/>
                <a:ea typeface="標楷體" panose="03000509000000000000" pitchFamily="65" charset="-120"/>
              </a:rPr>
              <a:t>X1 </a:t>
            </a:r>
            <a:r>
              <a:rPr lang="zh-TW" altLang="zh-TW" b="1" dirty="0">
                <a:latin typeface="標楷體" panose="03000509000000000000" pitchFamily="65" charset="-120"/>
                <a:ea typeface="+mn-cs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新細明體" panose="02020500000000000000" pitchFamily="18" charset="-120"/>
              </a:rPr>
              <a:t> Y</a:t>
            </a:r>
            <a:endParaRPr lang="zh-TW" altLang="zh-TW" sz="16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61514" y="2413337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女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的情況下，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與購買商品次數無關聯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女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的情況下，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與購買商品次數有關聯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α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=0.05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χ</m:t>
                        </m:r>
                      </m:e>
                      <m:sup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p>
                    </m:sSup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2</m:t>
                    </m:r>
                  </m:oMath>
                </a14:m>
                <a:r>
                  <a:rPr lang="en-US" altLang="zh-TW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597.3549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P-value &lt;0.0001 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因為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P-value &lt;0.0001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，所以拒絕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 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女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的情況下，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與購買商品次數</a:t>
                </a:r>
                <a:r>
                  <a:rPr lang="zh-TW" altLang="zh-TW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有顯著關聯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Cramer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V=0.0718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表示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性別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女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生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的情況下，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年齡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與購買商品次數的</a:t>
                </a:r>
                <a:r>
                  <a:rPr lang="zh-TW" altLang="zh-TW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相關程度較弱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14" y="2413337"/>
                <a:ext cx="6096000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900" t="-1736" r="-1300" b="-4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0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條件勝算比—控制</a:t>
            </a:r>
            <a:r>
              <a:rPr lang="en-US" altLang="zh-TW" dirty="0" smtClean="0"/>
              <a:t>X2=2</a:t>
            </a:r>
            <a:r>
              <a:rPr lang="zh-TW" altLang="zh-TW" dirty="0" smtClean="0"/>
              <a:t>的</a:t>
            </a:r>
            <a:r>
              <a:rPr lang="zh-TW" altLang="zh-TW" dirty="0"/>
              <a:t>情形下，</a:t>
            </a:r>
            <a:r>
              <a:rPr lang="en-US" altLang="zh-TW" dirty="0"/>
              <a:t>X1(3,4)* Y(1,2)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/>
              <p:cNvSpPr txBox="1">
                <a:spLocks/>
              </p:cNvSpPr>
              <p:nvPr/>
            </p:nvSpPr>
            <p:spPr>
              <a:xfrm>
                <a:off x="2380098" y="1905000"/>
                <a:ext cx="8915400" cy="377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zh-TW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∝=</m:t>
                    </m:r>
                  </m:oMath>
                </a14:m>
                <a:r>
                  <a:rPr lang="en-US" altLang="zh-TW" dirty="0"/>
                  <a:t>0.05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zh-TW" dirty="0" smtClean="0"/>
                  <a:t>51</a:t>
                </a:r>
                <a:r>
                  <a:rPr lang="zh-TW" altLang="zh-TW" dirty="0"/>
                  <a:t>，表示在性別</a:t>
                </a:r>
                <a:r>
                  <a:rPr lang="zh-TW" altLang="zh-TW" dirty="0" smtClean="0"/>
                  <a:t>為</a:t>
                </a:r>
                <a:r>
                  <a:rPr lang="zh-TW" altLang="en-US" dirty="0"/>
                  <a:t>女</a:t>
                </a:r>
                <a:r>
                  <a:rPr lang="zh-TW" altLang="zh-TW" dirty="0" smtClean="0"/>
                  <a:t>生</a:t>
                </a:r>
                <a:r>
                  <a:rPr lang="zh-TW" altLang="zh-TW" dirty="0"/>
                  <a:t>的情況下</a:t>
                </a:r>
                <a:r>
                  <a:rPr lang="zh-TW" altLang="zh-TW" dirty="0" smtClean="0"/>
                  <a:t>，</a:t>
                </a:r>
                <a:r>
                  <a:rPr lang="zh-TW" altLang="en-US" dirty="0" smtClean="0"/>
                  <a:t>年齡為</a:t>
                </a:r>
                <a:r>
                  <a:rPr lang="en-US" altLang="zh-TW" dirty="0" smtClean="0"/>
                  <a:t>26-35</a:t>
                </a:r>
                <a:r>
                  <a:rPr lang="zh-TW" altLang="en-US" dirty="0" smtClean="0"/>
                  <a:t>歲</a:t>
                </a:r>
                <a:r>
                  <a:rPr lang="zh-TW" altLang="zh-TW" dirty="0" smtClean="0"/>
                  <a:t>購買</a:t>
                </a:r>
                <a:r>
                  <a:rPr lang="zh-TW" altLang="zh-TW" dirty="0"/>
                  <a:t>商品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的次數對購買商品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的勝算</a:t>
                </a:r>
                <a:r>
                  <a:rPr lang="zh-TW" altLang="zh-TW" dirty="0" smtClean="0"/>
                  <a:t>是</a:t>
                </a:r>
                <a:r>
                  <a:rPr lang="zh-TW" altLang="en-US" dirty="0" smtClean="0"/>
                  <a:t>年齡為</a:t>
                </a:r>
                <a:r>
                  <a:rPr lang="en-US" altLang="zh-TW" dirty="0" smtClean="0"/>
                  <a:t>36-45</a:t>
                </a:r>
                <a:r>
                  <a:rPr lang="zh-TW" altLang="en-US" dirty="0" smtClean="0"/>
                  <a:t>歲</a:t>
                </a:r>
                <a:r>
                  <a:rPr lang="zh-TW" altLang="zh-TW" dirty="0" smtClean="0"/>
                  <a:t>購買</a:t>
                </a:r>
                <a:r>
                  <a:rPr lang="zh-TW" altLang="zh-TW" dirty="0"/>
                  <a:t>商品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的次數對購買商品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勝算</a:t>
                </a:r>
                <a:r>
                  <a:rPr lang="zh-TW" altLang="zh-TW" dirty="0" smtClean="0"/>
                  <a:t>的</a:t>
                </a:r>
                <a:r>
                  <a:rPr lang="en-US" altLang="zh-TW" dirty="0" smtClean="0"/>
                  <a:t>1.0208</a:t>
                </a:r>
                <a:r>
                  <a:rPr lang="zh-TW" altLang="zh-TW" dirty="0" smtClean="0"/>
                  <a:t>倍</a:t>
                </a:r>
                <a:r>
                  <a:rPr lang="zh-TW" altLang="zh-TW" dirty="0"/>
                  <a:t>。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zh-TW" altLang="zh-TW" dirty="0"/>
                  <a:t>的信賴區間為</a:t>
                </a:r>
                <a:r>
                  <a:rPr lang="en-US" altLang="zh-TW" dirty="0"/>
                  <a:t>(</a:t>
                </a:r>
                <a:r>
                  <a:rPr lang="en-US" altLang="zh-TW" dirty="0" smtClean="0"/>
                  <a:t>0.9971</a:t>
                </a:r>
                <a:r>
                  <a:rPr lang="zh-TW" altLang="zh-TW" dirty="0" smtClean="0"/>
                  <a:t>，</a:t>
                </a:r>
                <a:r>
                  <a:rPr lang="en-US" altLang="zh-TW" dirty="0" smtClean="0"/>
                  <a:t>1.0450)</a:t>
                </a:r>
                <a:r>
                  <a:rPr lang="zh-TW" altLang="zh-TW" dirty="0" smtClean="0">
                    <a:solidFill>
                      <a:srgbClr val="FF0000"/>
                    </a:solidFill>
                  </a:rPr>
                  <a:t>包含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1</a:t>
                </a:r>
                <a:r>
                  <a:rPr lang="zh-TW" altLang="zh-TW" dirty="0"/>
                  <a:t>，所以在性別</a:t>
                </a:r>
                <a:r>
                  <a:rPr lang="zh-TW" altLang="zh-TW" dirty="0" smtClean="0"/>
                  <a:t>為</a:t>
                </a:r>
                <a:r>
                  <a:rPr lang="zh-TW" altLang="en-US" dirty="0" smtClean="0"/>
                  <a:t>女</a:t>
                </a:r>
                <a:r>
                  <a:rPr lang="zh-TW" altLang="zh-TW" dirty="0" smtClean="0"/>
                  <a:t>生</a:t>
                </a:r>
                <a:r>
                  <a:rPr lang="zh-TW" altLang="zh-TW" dirty="0"/>
                  <a:t>的情況下</a:t>
                </a:r>
                <a:r>
                  <a:rPr lang="zh-TW" altLang="zh-TW" dirty="0" smtClean="0"/>
                  <a:t>，</a:t>
                </a:r>
                <a:r>
                  <a:rPr lang="zh-TW" altLang="en-US" dirty="0" smtClean="0"/>
                  <a:t>年</a:t>
                </a:r>
                <a:r>
                  <a:rPr lang="zh-TW" altLang="en-US" dirty="0"/>
                  <a:t>齡</a:t>
                </a:r>
                <a:r>
                  <a:rPr lang="en-US" altLang="zh-TW" dirty="0" smtClean="0"/>
                  <a:t>(26-35</a:t>
                </a:r>
                <a:r>
                  <a:rPr lang="zh-TW" altLang="en-US" dirty="0" smtClean="0"/>
                  <a:t>歲</a:t>
                </a:r>
                <a:r>
                  <a:rPr lang="zh-TW" altLang="zh-TW" dirty="0" smtClean="0"/>
                  <a:t>，</a:t>
                </a:r>
                <a:r>
                  <a:rPr lang="en-US" altLang="zh-TW" dirty="0" smtClean="0"/>
                  <a:t>36-45</a:t>
                </a:r>
                <a:r>
                  <a:rPr lang="zh-TW" altLang="en-US" dirty="0" smtClean="0"/>
                  <a:t>歲</a:t>
                </a:r>
                <a:r>
                  <a:rPr lang="en-US" altLang="zh-TW" dirty="0" smtClean="0"/>
                  <a:t>)</a:t>
                </a:r>
                <a:r>
                  <a:rPr lang="zh-TW" altLang="zh-TW" dirty="0"/>
                  <a:t>與購買商品次數</a:t>
                </a:r>
                <a:r>
                  <a:rPr lang="en-US" altLang="zh-TW" dirty="0"/>
                  <a:t>(</a:t>
                </a:r>
                <a:r>
                  <a:rPr lang="zh-TW" altLang="zh-TW" dirty="0"/>
                  <a:t>商品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，商品</a:t>
                </a:r>
                <a:r>
                  <a:rPr lang="en-US" altLang="zh-TW" dirty="0"/>
                  <a:t>2)</a:t>
                </a:r>
                <a:r>
                  <a:rPr lang="zh-TW" altLang="zh-TW" dirty="0" smtClean="0"/>
                  <a:t>之間</a:t>
                </a:r>
                <a:r>
                  <a:rPr lang="zh-TW" altLang="en-US" dirty="0" smtClean="0"/>
                  <a:t>沒有</a:t>
                </a:r>
                <a:r>
                  <a:rPr lang="zh-TW" altLang="zh-TW" dirty="0" smtClean="0"/>
                  <a:t>有</a:t>
                </a:r>
                <a:r>
                  <a:rPr lang="zh-TW" altLang="zh-TW" dirty="0"/>
                  <a:t>顯著關聯。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98" y="1905000"/>
                <a:ext cx="8915400" cy="3777622"/>
              </a:xfrm>
              <a:prstGeom prst="rect">
                <a:avLst/>
              </a:prstGeom>
              <a:blipFill rotWithShape="0">
                <a:blip r:embed="rId2"/>
                <a:stretch>
                  <a:fillRect l="-478" t="-9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15494"/>
              </p:ext>
            </p:extLst>
          </p:nvPr>
        </p:nvGraphicFramePr>
        <p:xfrm>
          <a:off x="2592925" y="4001806"/>
          <a:ext cx="3591805" cy="2554190"/>
        </p:xfrm>
        <a:graphic>
          <a:graphicData uri="http://schemas.openxmlformats.org/drawingml/2006/table">
            <a:tbl>
              <a:tblPr firstRow="1" firstCol="1" bandRow="1"/>
              <a:tblGrid>
                <a:gridCol w="685365">
                  <a:extLst>
                    <a:ext uri="{9D8B030D-6E8A-4147-A177-3AD203B41FA5}">
                      <a16:colId xmlns:a16="http://schemas.microsoft.com/office/drawing/2014/main" val="3866142583"/>
                    </a:ext>
                  </a:extLst>
                </a:gridCol>
                <a:gridCol w="617309">
                  <a:extLst>
                    <a:ext uri="{9D8B030D-6E8A-4147-A177-3AD203B41FA5}">
                      <a16:colId xmlns:a16="http://schemas.microsoft.com/office/drawing/2014/main" val="1537384074"/>
                    </a:ext>
                  </a:extLst>
                </a:gridCol>
                <a:gridCol w="1142503">
                  <a:extLst>
                    <a:ext uri="{9D8B030D-6E8A-4147-A177-3AD203B41FA5}">
                      <a16:colId xmlns:a16="http://schemas.microsoft.com/office/drawing/2014/main" val="90742095"/>
                    </a:ext>
                  </a:extLst>
                </a:gridCol>
                <a:gridCol w="1146628">
                  <a:extLst>
                    <a:ext uri="{9D8B030D-6E8A-4147-A177-3AD203B41FA5}">
                      <a16:colId xmlns:a16="http://schemas.microsoft.com/office/drawing/2014/main" val="1028835022"/>
                    </a:ext>
                  </a:extLst>
                </a:gridCol>
              </a:tblGrid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X1(3,</a:t>
                      </a: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DengXian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)&amp;Y(1,2)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529138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勝算比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信賴區間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12960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X2=1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0.9951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(0.9822, 1.0083  )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36914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X2=2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1.0208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(0.9971, 1.0450   )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1504"/>
                  </a:ext>
                </a:extLst>
              </a:tr>
              <a:tr h="1834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CMH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0.0425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694227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0.8367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785371"/>
                  </a:ext>
                </a:extLst>
              </a:tr>
              <a:tr h="340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B-D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3.4307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145053"/>
                  </a:ext>
                </a:extLst>
              </a:tr>
              <a:tr h="3131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P-value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0.0640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1537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共同勝算比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1.0012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(0.9898, 1.0128   )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862349"/>
                  </a:ext>
                </a:extLst>
              </a:tr>
              <a:tr h="2122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邊際勝算比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75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(0.9895, 1.0124)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9201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辛普森詭論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75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75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22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4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8223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研究背景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研究目的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資料說明與來源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分析與討論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四維列連表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二維獨立性檢定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三維獨立性檢定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參考文獻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sz="3100" dirty="0" smtClean="0"/>
              <a:t>CMH</a:t>
            </a:r>
            <a:r>
              <a:rPr lang="zh-TW" altLang="zh-TW" sz="3100" dirty="0"/>
              <a:t>和</a:t>
            </a:r>
            <a:r>
              <a:rPr lang="en-US" altLang="zh-TW" sz="3100" dirty="0"/>
              <a:t>BD</a:t>
            </a:r>
            <a:r>
              <a:rPr lang="zh-TW" altLang="zh-TW" sz="3100" dirty="0"/>
              <a:t>檢定——控制</a:t>
            </a:r>
            <a:r>
              <a:rPr lang="en-US" altLang="zh-TW" sz="3100" dirty="0"/>
              <a:t>X2</a:t>
            </a:r>
            <a:r>
              <a:rPr lang="zh-TW" altLang="zh-TW" sz="3100" dirty="0"/>
              <a:t>的情形下，</a:t>
            </a:r>
            <a:r>
              <a:rPr lang="en-US" altLang="zh-TW" sz="3100" dirty="0" smtClean="0"/>
              <a:t>X1(3,4) </a:t>
            </a:r>
            <a:r>
              <a:rPr lang="en-US" altLang="zh-TW" sz="3100" dirty="0"/>
              <a:t>* Y(1,2)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91" y="1264555"/>
            <a:ext cx="3390900" cy="1771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22" y="3433083"/>
            <a:ext cx="1874471" cy="2282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71884" y="1578918"/>
                <a:ext cx="6096000" cy="12536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04800"/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(1)</m:t>
                        </m:r>
                      </m:sub>
                    </m:sSub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(2)</m:t>
                        </m:r>
                      </m:sub>
                    </m:sSub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=1</m:t>
                    </m:r>
                  </m:oMath>
                </a14:m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304800"/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不全為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1,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=1,2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304800"/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∝=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0.05,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CMH=0.0425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因為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P-value=0.836&gt;0.05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所以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不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拒絕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，條件勝算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比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不全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獨立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84" y="1578918"/>
                <a:ext cx="6096000" cy="1253677"/>
              </a:xfrm>
              <a:prstGeom prst="rect">
                <a:avLst/>
              </a:prstGeom>
              <a:blipFill>
                <a:blip r:embed="rId4"/>
                <a:stretch>
                  <a:fillRect t="-1942" b="-72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871884" y="3787403"/>
                <a:ext cx="6096000" cy="12803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04800"/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(1)</m:t>
                        </m:r>
                      </m:sub>
                    </m:sSub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(2)</m:t>
                        </m:r>
                      </m:sub>
                    </m:sSub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θ</m:t>
                    </m:r>
                  </m:oMath>
                </a14:m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304800"/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不全相等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dirty="0" err="1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=1,2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304800"/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∝=</m:t>
                    </m:r>
                  </m:oMath>
                </a14:m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0.05,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BD=3.4307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因為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P-value=0.0640&gt;0.05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，所以不拒絕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H</a:t>
                </a:r>
                <a:r>
                  <a:rPr lang="en-US" altLang="zh-TW" baseline="-25000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，沒有充分證據說明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𝑋</m:t>
                        </m:r>
                        <m:r>
                          <a:rPr lang="en-US" altLang="zh-TW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𝑌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  <m: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不全相等。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84" y="3787403"/>
                <a:ext cx="6096000" cy="1280351"/>
              </a:xfrm>
              <a:prstGeom prst="rect">
                <a:avLst/>
              </a:prstGeom>
              <a:blipFill>
                <a:blip r:embed="rId5"/>
                <a:stretch>
                  <a:fillRect t="-1905"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0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9713"/>
          </a:xfrm>
        </p:spPr>
        <p:txBody>
          <a:bodyPr>
            <a:normAutofit/>
          </a:bodyPr>
          <a:lstStyle/>
          <a:p>
            <a:pPr lvl="0"/>
            <a:r>
              <a:rPr lang="zh-TW" altLang="zh-TW" sz="2800" dirty="0"/>
              <a:t>共同勝算比——控制</a:t>
            </a:r>
            <a:r>
              <a:rPr lang="en-US" altLang="zh-TW" sz="2800" dirty="0"/>
              <a:t>X2</a:t>
            </a:r>
            <a:r>
              <a:rPr lang="zh-TW" altLang="zh-TW" sz="2800" dirty="0"/>
              <a:t>的情形下，</a:t>
            </a:r>
            <a:r>
              <a:rPr lang="en-US" altLang="zh-TW" sz="2800" dirty="0" smtClean="0"/>
              <a:t>X1(3,4) </a:t>
            </a:r>
            <a:r>
              <a:rPr lang="en-US" altLang="zh-TW" sz="2800" dirty="0"/>
              <a:t>* Y(1,2)</a:t>
            </a:r>
            <a:r>
              <a:rPr lang="zh-TW" altLang="zh-TW" sz="2800" dirty="0"/>
              <a:t/>
            </a:r>
            <a:br>
              <a:rPr lang="zh-TW" altLang="zh-TW" sz="2800" dirty="0"/>
            </a:b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175737" y="2427470"/>
                <a:ext cx="6632331" cy="1500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zh-TW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mh</m:t>
                        </m:r>
                      </m:sub>
                    </m:sSub>
                    <m:r>
                      <a:rPr lang="en-US" altLang="zh-TW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</m:t>
                    </m:r>
                  </m:oMath>
                </a14:m>
                <a:r>
                  <a:rPr lang="en-US" altLang="zh-TW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.0012</a:t>
                </a:r>
                <a:r>
                  <a:rPr lang="en-US" altLang="zh-TW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新細明體" panose="02020500000000000000" pitchFamily="18" charset="-120"/>
                  </a:rPr>
                  <a:t> ,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表示控制性別的情況下，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年齡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26-35(3)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的人購買商品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的勝算是年齡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36-45(4)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的人購買商品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1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商品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rPr>
                  <a:t>2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勝算的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1.0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12</a:t>
                </a:r>
                <a:r>
                  <a:rPr lang="zh-TW" altLang="zh-TW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倍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。由於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θ</m:t>
                        </m:r>
                      </m:e>
                    </m:acc>
                  </m:oMath>
                </a14:m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的信賴區間為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0.9898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1.0128)</a:t>
                </a:r>
                <a:r>
                  <a:rPr lang="zh-TW" altLang="zh-TW" dirty="0" smtClean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包含</a:t>
                </a:r>
                <a:r>
                  <a:rPr lang="en-US" altLang="zh-TW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，所以控制性別的情況下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年</a:t>
                </a:r>
                <a:r>
                  <a:rPr lang="zh-TW" altLang="en-US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齡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(26-35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歲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36-45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歲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)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與購買商品的次數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商品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1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，商品</a:t>
                </a:r>
                <a:r>
                  <a:rPr lang="en-US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2)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之間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沒</a:t>
                </a:r>
                <a:r>
                  <a:rPr lang="zh-TW" altLang="zh-TW" dirty="0" smtClean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有</a:t>
                </a:r>
                <a:r>
                  <a:rPr lang="zh-TW" altLang="zh-TW" dirty="0">
                    <a:solidFill>
                      <a:srgbClr val="FF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顯著關聯</a:t>
                </a:r>
                <a:r>
                  <a:rPr lang="zh-TW" altLang="zh-TW" dirty="0">
                    <a:solidFill>
                      <a:srgbClr val="000000"/>
                    </a:solidFill>
                    <a:latin typeface="新細明體" panose="02020500000000000000" pitchFamily="18" charset="-120"/>
                    <a:ea typeface="標楷體" panose="03000509000000000000" pitchFamily="65" charset="-120"/>
                  </a:rPr>
                  <a:t>。</a:t>
                </a:r>
                <a:endParaRPr lang="zh-TW" altLang="zh-TW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737" y="2427470"/>
                <a:ext cx="6632331" cy="1500539"/>
              </a:xfrm>
              <a:prstGeom prst="rect">
                <a:avLst/>
              </a:prstGeom>
              <a:blipFill>
                <a:blip r:embed="rId3"/>
                <a:stretch>
                  <a:fillRect t="-1220" r="-551" b="-60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75745"/>
              </p:ext>
            </p:extLst>
          </p:nvPr>
        </p:nvGraphicFramePr>
        <p:xfrm>
          <a:off x="1374505" y="2301436"/>
          <a:ext cx="3892086" cy="2305732"/>
        </p:xfrm>
        <a:graphic>
          <a:graphicData uri="http://schemas.openxmlformats.org/drawingml/2006/table">
            <a:tbl>
              <a:tblPr firstRow="1" firstCol="1" bandRow="1"/>
              <a:tblGrid>
                <a:gridCol w="962805">
                  <a:extLst>
                    <a:ext uri="{9D8B030D-6E8A-4147-A177-3AD203B41FA5}">
                      <a16:colId xmlns:a16="http://schemas.microsoft.com/office/drawing/2014/main" val="4109580586"/>
                    </a:ext>
                  </a:extLst>
                </a:gridCol>
                <a:gridCol w="778090">
                  <a:extLst>
                    <a:ext uri="{9D8B030D-6E8A-4147-A177-3AD203B41FA5}">
                      <a16:colId xmlns:a16="http://schemas.microsoft.com/office/drawing/2014/main" val="2160602801"/>
                    </a:ext>
                  </a:extLst>
                </a:gridCol>
                <a:gridCol w="2151191">
                  <a:extLst>
                    <a:ext uri="{9D8B030D-6E8A-4147-A177-3AD203B41FA5}">
                      <a16:colId xmlns:a16="http://schemas.microsoft.com/office/drawing/2014/main" val="3296944414"/>
                    </a:ext>
                  </a:extLst>
                </a:gridCol>
              </a:tblGrid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　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X1(3,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DengXian"/>
                          <a:cs typeface="新細明體" panose="02020500000000000000" pitchFamily="18" charset="-120"/>
                        </a:rPr>
                        <a:t>4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)&amp;Y(1,2)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14165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　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勝算比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信賴區間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917927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X2=1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0.9951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(0.9822, 1.0083  )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53504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X2=2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1.0208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(0.9971, 1.0450   )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547186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CMH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0.0425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56180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P-value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0.8367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51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B-D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3.4307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92100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P-value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0.064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75948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共同勝算比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1.0012</a:t>
                      </a:r>
                      <a:endParaRPr lang="zh-TW" sz="11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(0.9898, 1.0128   )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07524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邊際勝算比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1.0009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新細明體" panose="02020500000000000000" pitchFamily="18" charset="-120"/>
                        </a:rPr>
                        <a:t>(0.9895, 1.0124)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016607"/>
                  </a:ext>
                </a:extLst>
              </a:tr>
              <a:tr h="2096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辛普森詭論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有</a:t>
                      </a:r>
                      <a:endParaRPr lang="zh-TW" sz="11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新細明體" panose="02020500000000000000" pitchFamily="18" charset="-120"/>
                        </a:rPr>
                        <a:t>　</a:t>
                      </a:r>
                      <a:endParaRPr lang="zh-TW" sz="11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01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0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255" y="624110"/>
            <a:ext cx="9737358" cy="1280890"/>
          </a:xfrm>
        </p:spPr>
        <p:txBody>
          <a:bodyPr>
            <a:normAutofit/>
          </a:bodyPr>
          <a:lstStyle/>
          <a:p>
            <a:r>
              <a:rPr lang="zh-TW" altLang="zh-TW" sz="2800" dirty="0"/>
              <a:t>辛普森詭論</a:t>
            </a:r>
            <a:r>
              <a:rPr lang="zh-TW" altLang="zh-TW" sz="2800" dirty="0" smtClean="0"/>
              <a:t>—</a:t>
            </a:r>
            <a:r>
              <a:rPr lang="en-US" altLang="zh-TW" sz="2800" dirty="0" smtClean="0"/>
              <a:t>X1(3,4) </a:t>
            </a:r>
            <a:r>
              <a:rPr lang="en-US" altLang="zh-TW" sz="2800" dirty="0"/>
              <a:t>* </a:t>
            </a:r>
            <a:r>
              <a:rPr lang="en-US" altLang="zh-TW" sz="2800" dirty="0" smtClean="0"/>
              <a:t>Y(1,2)</a:t>
            </a:r>
            <a:endParaRPr lang="zh-TW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88364"/>
              </p:ext>
            </p:extLst>
          </p:nvPr>
        </p:nvGraphicFramePr>
        <p:xfrm>
          <a:off x="1111960" y="1477839"/>
          <a:ext cx="4594248" cy="3251628"/>
        </p:xfrm>
        <a:graphic>
          <a:graphicData uri="http://schemas.openxmlformats.org/drawingml/2006/table">
            <a:tbl>
              <a:tblPr firstRow="1" firstCol="1" bandRow="1"/>
              <a:tblGrid>
                <a:gridCol w="1287732">
                  <a:extLst>
                    <a:ext uri="{9D8B030D-6E8A-4147-A177-3AD203B41FA5}">
                      <a16:colId xmlns:a16="http://schemas.microsoft.com/office/drawing/2014/main" val="3005404896"/>
                    </a:ext>
                  </a:extLst>
                </a:gridCol>
                <a:gridCol w="1159864">
                  <a:extLst>
                    <a:ext uri="{9D8B030D-6E8A-4147-A177-3AD203B41FA5}">
                      <a16:colId xmlns:a16="http://schemas.microsoft.com/office/drawing/2014/main" val="1427276705"/>
                    </a:ext>
                  </a:extLst>
                </a:gridCol>
                <a:gridCol w="2146652">
                  <a:extLst>
                    <a:ext uri="{9D8B030D-6E8A-4147-A177-3AD203B41FA5}">
                      <a16:colId xmlns:a16="http://schemas.microsoft.com/office/drawing/2014/main" val="2896068086"/>
                    </a:ext>
                  </a:extLst>
                </a:gridCol>
              </a:tblGrid>
              <a:tr h="2223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X1(3,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DengXian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)&amp;Y(1,2)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1954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勝算比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信賴區間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844314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X2=1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0.9951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(0.9822, 1.0083  )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217760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X2=2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1.0208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(0.9971, 1.0450   )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03780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CMH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0.0425</a:t>
                      </a:r>
                      <a:r>
                        <a:rPr lang="zh-CN" sz="18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　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615129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P-value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0.8367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085015"/>
                  </a:ext>
                </a:extLst>
              </a:tr>
              <a:tr h="4066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B-D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3.4307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589597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P-value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FF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0.0640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382715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共同勝算比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1.0012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(0.9898, 1.0128 </a:t>
                      </a: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674657"/>
                  </a:ext>
                </a:extLst>
              </a:tr>
              <a:tr h="2191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邊際勝算比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1.0009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DengXian"/>
                          <a:ea typeface="DengXian"/>
                          <a:cs typeface="Times New Roman" panose="02020603050405020304" pitchFamily="18" charset="0"/>
                        </a:rPr>
                        <a:t>(0.9895, 1.0124)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886387"/>
                  </a:ext>
                </a:extLst>
              </a:tr>
              <a:tr h="27636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Times New Roman" panose="02020603050405020304" pitchFamily="18" charset="0"/>
                        </a:rPr>
                        <a:t>辛普森詭論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8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有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380564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61503" y="1293173"/>
            <a:ext cx="5929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共同勝算比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 smtClean="0"/>
              <a:t>95%C.I(0.9898,1.0128)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，所以沒有顯著差異。</a:t>
            </a:r>
            <a:endParaRPr lang="en-US" altLang="zh-TW" dirty="0" smtClean="0"/>
          </a:p>
          <a:p>
            <a:r>
              <a:rPr lang="zh-TW" altLang="en-US" dirty="0" smtClean="0"/>
              <a:t>條件勝算比：</a:t>
            </a:r>
            <a:endParaRPr lang="en-US" altLang="zh-TW" dirty="0" smtClean="0"/>
          </a:p>
          <a:p>
            <a:r>
              <a:rPr lang="en-US" altLang="zh-TW" dirty="0" smtClean="0"/>
              <a:t>X2=1</a:t>
            </a:r>
            <a:r>
              <a:rPr lang="zh-TW" altLang="en-US" dirty="0" smtClean="0"/>
              <a:t>， 勝算比沒有顯著差異</a:t>
            </a:r>
            <a:endParaRPr lang="en-US" altLang="zh-TW" dirty="0" smtClean="0"/>
          </a:p>
          <a:p>
            <a:r>
              <a:rPr lang="en-US" altLang="zh-TW" dirty="0" smtClean="0"/>
              <a:t>X2=2</a:t>
            </a:r>
            <a:r>
              <a:rPr lang="zh-TW" altLang="en-US" dirty="0" smtClean="0"/>
              <a:t>，勝算比沒有顯著差異</a:t>
            </a:r>
            <a:endParaRPr lang="en-US" altLang="zh-TW" dirty="0" smtClean="0"/>
          </a:p>
          <a:p>
            <a:r>
              <a:rPr lang="zh-TW" altLang="en-US" dirty="0" smtClean="0"/>
              <a:t>邊際勝算比包含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，所以沒有顯著差異，</a:t>
            </a:r>
            <a:endParaRPr lang="en-US" altLang="zh-TW" dirty="0" smtClean="0"/>
          </a:p>
          <a:p>
            <a:r>
              <a:rPr lang="zh-TW" altLang="en-US" dirty="0" smtClean="0"/>
              <a:t>故沒有辛普森詭論。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03" y="3397754"/>
            <a:ext cx="3696897" cy="282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飽和模型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439742" y="2879486"/>
                <a:ext cx="4313864" cy="377762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TW" altLang="zh-TW" dirty="0" smtClean="0"/>
                  <a:t>其中</a:t>
                </a:r>
                <a:r>
                  <a:rPr lang="en-US" altLang="zh-TW" dirty="0" err="1"/>
                  <a:t>i</a:t>
                </a:r>
                <a:r>
                  <a:rPr lang="el-GR" altLang="zh-TW" dirty="0"/>
                  <a:t>=1,2,3,4,5,6,7; j=1,2 k=1,2 </a:t>
                </a:r>
                <a:r>
                  <a:rPr lang="el-GR" altLang="zh-TW" dirty="0" smtClean="0"/>
                  <a:t>l=1,2,3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/>
                      <m:sup/>
                    </m:sSubSup>
                  </m:oMath>
                </a14:m>
                <a:r>
                  <a:rPr lang="zh-TW" altLang="zh-TW" dirty="0"/>
                  <a:t>為常數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TW" altLang="zh-TW" dirty="0"/>
                  <a:t>為年齡因子第</a:t>
                </a:r>
                <a:r>
                  <a:rPr lang="en-US" altLang="zh-TW" dirty="0" err="1"/>
                  <a:t>i</a:t>
                </a:r>
                <a:r>
                  <a:rPr lang="zh-TW" altLang="zh-TW" dirty="0"/>
                  <a:t>個變級主效應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zh-TW" dirty="0"/>
                  <a:t>為性別因子第</a:t>
                </a:r>
                <a:r>
                  <a:rPr lang="en-US" altLang="zh-TW" dirty="0"/>
                  <a:t>j</a:t>
                </a:r>
                <a:r>
                  <a:rPr lang="zh-TW" altLang="zh-TW" dirty="0"/>
                  <a:t>個變級主效應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TW" altLang="zh-TW" dirty="0"/>
                  <a:t>為婚姻狀態因子第</a:t>
                </a:r>
                <a:r>
                  <a:rPr lang="en-US" altLang="zh-TW" dirty="0"/>
                  <a:t>k</a:t>
                </a:r>
                <a:r>
                  <a:rPr lang="zh-TW" altLang="zh-TW" dirty="0"/>
                  <a:t>個變級主效應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為三種商品因子第</a:t>
                </a:r>
                <a:r>
                  <a:rPr lang="en-US" altLang="zh-TW" dirty="0"/>
                  <a:t>l</a:t>
                </a:r>
                <a:r>
                  <a:rPr lang="zh-TW" altLang="zh-TW" dirty="0"/>
                  <a:t>個變級主效應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zh-TW" dirty="0"/>
                  <a:t>為年齡與性別之交互作用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TW" altLang="zh-TW" dirty="0"/>
                  <a:t>為年齡與婚姻狀態之交互作用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為年齡與三種商品之交互作用</a:t>
                </a:r>
              </a:p>
              <a:p>
                <a:endParaRPr lang="zh-TW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39742" y="2879486"/>
                <a:ext cx="4313864" cy="3777622"/>
              </a:xfrm>
              <a:blipFill>
                <a:blip r:embed="rId2"/>
                <a:stretch>
                  <a:fillRect l="-424" t="-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960842" y="2879486"/>
                <a:ext cx="4313864" cy="3777622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TW" altLang="zh-TW" dirty="0"/>
                  <a:t>為性別與婚姻狀態之交互作用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為性別與三種商品之交互作用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為婚姻狀態與三種商品之交互作用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TW" altLang="zh-TW" dirty="0"/>
                  <a:t>為年齡與性別與婚姻狀態之交互作用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為年齡與性別與三種商品之交互作用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𝑗𝑘𝑙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為性別與婚姻狀態與三種商品之交互作用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𝑖𝑘𝑙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為年齡與婚姻狀態與三種商品之交互作用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𝑖𝑗𝑘𝑙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bSup>
                  </m:oMath>
                </a14:m>
                <a:r>
                  <a:rPr lang="zh-TW" altLang="zh-TW" dirty="0"/>
                  <a:t>為年齡與性別與婚姻狀態與三種商品之交互作用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960842" y="2879486"/>
                <a:ext cx="4313864" cy="3777622"/>
              </a:xfrm>
              <a:blipFill>
                <a:blip r:embed="rId3"/>
                <a:stretch>
                  <a:fillRect l="-565" t="-4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543502" y="1619112"/>
            <a:ext cx="8834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Log(u)=</a:t>
            </a:r>
          </a:p>
          <a:p>
            <a:r>
              <a:rPr lang="el-GR" altLang="zh-TW" dirty="0"/>
              <a:t>λ</a:t>
            </a:r>
            <a:r>
              <a:rPr lang="en-US" altLang="zh-TW" dirty="0"/>
              <a:t>+</a:t>
            </a:r>
            <a:r>
              <a:rPr lang="el-GR" altLang="zh-TW" dirty="0"/>
              <a:t> λ</a:t>
            </a:r>
            <a:r>
              <a:rPr lang="el-GR" altLang="zh-TW" baseline="-25000" dirty="0"/>
              <a:t>i</a:t>
            </a:r>
            <a:r>
              <a:rPr lang="el-GR" altLang="zh-TW" baseline="30000" dirty="0"/>
              <a:t>x1</a:t>
            </a:r>
            <a:r>
              <a:rPr lang="el-GR" altLang="zh-TW" dirty="0"/>
              <a:t>+λ</a:t>
            </a:r>
            <a:r>
              <a:rPr lang="el-GR" altLang="zh-TW" baseline="-25000" dirty="0"/>
              <a:t>j</a:t>
            </a:r>
            <a:r>
              <a:rPr lang="el-GR" altLang="zh-TW" baseline="30000" dirty="0"/>
              <a:t>x2</a:t>
            </a:r>
            <a:r>
              <a:rPr lang="el-GR" altLang="zh-TW" dirty="0"/>
              <a:t>+λ</a:t>
            </a:r>
            <a:r>
              <a:rPr lang="el-GR" altLang="zh-TW" baseline="-25000" dirty="0"/>
              <a:t>k</a:t>
            </a:r>
            <a:r>
              <a:rPr lang="el-GR" altLang="zh-TW" baseline="30000" dirty="0"/>
              <a:t>x3</a:t>
            </a:r>
            <a:r>
              <a:rPr lang="el-GR" altLang="zh-TW" dirty="0"/>
              <a:t>+λ</a:t>
            </a:r>
            <a:r>
              <a:rPr lang="el-GR" altLang="zh-TW" baseline="-25000" dirty="0"/>
              <a:t>l</a:t>
            </a:r>
            <a:r>
              <a:rPr lang="el-GR" altLang="zh-TW" baseline="30000" dirty="0"/>
              <a:t>y</a:t>
            </a:r>
            <a:r>
              <a:rPr lang="el-GR" altLang="zh-TW" dirty="0"/>
              <a:t>+λ</a:t>
            </a:r>
            <a:r>
              <a:rPr lang="el-GR" altLang="zh-TW" baseline="-25000" dirty="0"/>
              <a:t>ij</a:t>
            </a:r>
            <a:r>
              <a:rPr lang="el-GR" altLang="zh-TW" baseline="30000" dirty="0"/>
              <a:t>x1x2</a:t>
            </a:r>
            <a:r>
              <a:rPr lang="el-GR" altLang="zh-TW" dirty="0"/>
              <a:t>+λ</a:t>
            </a:r>
            <a:r>
              <a:rPr lang="el-GR" altLang="zh-TW" baseline="-25000" dirty="0"/>
              <a:t>ik</a:t>
            </a:r>
            <a:r>
              <a:rPr lang="el-GR" altLang="zh-TW" baseline="30000" dirty="0"/>
              <a:t>x1x3</a:t>
            </a:r>
            <a:r>
              <a:rPr lang="el-GR" altLang="zh-TW" dirty="0"/>
              <a:t>+λ</a:t>
            </a:r>
            <a:r>
              <a:rPr lang="el-GR" altLang="zh-TW" baseline="-25000" dirty="0"/>
              <a:t>il</a:t>
            </a:r>
            <a:r>
              <a:rPr lang="el-GR" altLang="zh-TW" baseline="30000" dirty="0"/>
              <a:t>x1y</a:t>
            </a:r>
            <a:r>
              <a:rPr lang="el-GR" altLang="zh-TW" dirty="0"/>
              <a:t>+λ</a:t>
            </a:r>
            <a:r>
              <a:rPr lang="el-GR" altLang="zh-TW" baseline="-25000" dirty="0"/>
              <a:t>jk</a:t>
            </a:r>
            <a:r>
              <a:rPr lang="el-GR" altLang="zh-TW" baseline="30000" dirty="0"/>
              <a:t>x1x3</a:t>
            </a:r>
            <a:r>
              <a:rPr lang="el-GR" altLang="zh-TW" dirty="0"/>
              <a:t>λ</a:t>
            </a:r>
            <a:r>
              <a:rPr lang="el-GR" altLang="zh-TW" baseline="-25000" dirty="0"/>
              <a:t>jl</a:t>
            </a:r>
            <a:r>
              <a:rPr lang="el-GR" altLang="zh-TW" baseline="30000" dirty="0"/>
              <a:t>x2y</a:t>
            </a:r>
            <a:r>
              <a:rPr lang="el-GR" altLang="zh-TW" dirty="0"/>
              <a:t>+λ</a:t>
            </a:r>
            <a:r>
              <a:rPr lang="el-GR" altLang="zh-TW" baseline="-25000" dirty="0"/>
              <a:t>ky</a:t>
            </a:r>
            <a:r>
              <a:rPr lang="el-GR" altLang="zh-TW" baseline="30000" dirty="0"/>
              <a:t>x3y</a:t>
            </a:r>
            <a:r>
              <a:rPr lang="el-GR" altLang="zh-TW" dirty="0"/>
              <a:t>+λ</a:t>
            </a:r>
            <a:r>
              <a:rPr lang="el-GR" altLang="zh-TW" baseline="-25000" dirty="0"/>
              <a:t>ijk</a:t>
            </a:r>
            <a:r>
              <a:rPr lang="el-GR" altLang="zh-TW" baseline="30000" dirty="0"/>
              <a:t>x1x2x3</a:t>
            </a:r>
            <a:r>
              <a:rPr lang="el-GR" altLang="zh-TW" dirty="0"/>
              <a:t>λ</a:t>
            </a:r>
            <a:r>
              <a:rPr lang="el-GR" altLang="zh-TW" baseline="-25000" dirty="0"/>
              <a:t>ijl</a:t>
            </a:r>
            <a:r>
              <a:rPr lang="el-GR" altLang="zh-TW" baseline="30000" dirty="0"/>
              <a:t>x1x2y</a:t>
            </a:r>
            <a:r>
              <a:rPr lang="el-GR" altLang="zh-TW" dirty="0"/>
              <a:t>+λ</a:t>
            </a:r>
            <a:r>
              <a:rPr lang="el-GR" altLang="zh-TW" baseline="-25000" dirty="0"/>
              <a:t>ijl</a:t>
            </a:r>
            <a:r>
              <a:rPr lang="el-GR" altLang="zh-TW" baseline="30000" dirty="0"/>
              <a:t>x1x3y</a:t>
            </a:r>
            <a:endParaRPr lang="zh-TW" altLang="zh-TW" dirty="0"/>
          </a:p>
          <a:p>
            <a:r>
              <a:rPr lang="el-GR" altLang="zh-TW" dirty="0"/>
              <a:t>+λ</a:t>
            </a:r>
            <a:r>
              <a:rPr lang="el-GR" altLang="zh-TW" baseline="-25000" dirty="0"/>
              <a:t>jkl</a:t>
            </a:r>
            <a:r>
              <a:rPr lang="el-GR" altLang="zh-TW" baseline="30000" dirty="0"/>
              <a:t>x2x3y</a:t>
            </a:r>
            <a:r>
              <a:rPr lang="el-GR" altLang="zh-TW" dirty="0"/>
              <a:t>+λ</a:t>
            </a:r>
            <a:r>
              <a:rPr lang="el-GR" altLang="zh-TW" baseline="-25000" dirty="0"/>
              <a:t>ijkl</a:t>
            </a:r>
            <a:r>
              <a:rPr lang="el-GR" altLang="zh-TW" baseline="30000" dirty="0"/>
              <a:t>x1x2x3y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601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7298"/>
          </a:xfrm>
        </p:spPr>
        <p:txBody>
          <a:bodyPr/>
          <a:lstStyle/>
          <a:p>
            <a:r>
              <a:rPr lang="zh-TW" altLang="en-US" dirty="0" smtClean="0"/>
              <a:t>模型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49497" y="1508684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zh-TW" dirty="0" smtClean="0"/>
                  <a:t>：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YX1X2X3</a:t>
                </a:r>
                <a:r>
                  <a:rPr lang="zh-TW" altLang="en-US" dirty="0" smtClean="0"/>
                  <a:t>四因子交互作用不存在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YX</m:t>
                    </m:r>
                    <m:r>
                      <m:rPr>
                        <m:nor/>
                      </m:rPr>
                      <a:rPr lang="en-US" altLang="zh-TW" dirty="0"/>
                      <m:t>1</m:t>
                    </m:r>
                    <m:r>
                      <m:rPr>
                        <m:nor/>
                      </m:rPr>
                      <a:rPr lang="en-US" altLang="zh-TW" dirty="0"/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2</m:t>
                    </m:r>
                    <m:r>
                      <m:rPr>
                        <m:nor/>
                      </m:rPr>
                      <a:rPr lang="en-US" altLang="zh-TW" dirty="0"/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3</m:t>
                    </m:r>
                    <m:r>
                      <m:rPr>
                        <m:nor/>
                      </m:rPr>
                      <a:rPr lang="zh-TW" altLang="en-US" dirty="0"/>
                      <m:t>四因子交互作用存在</m:t>
                    </m:r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(1)0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(YX1X2X3)  0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(2)12(YX1X2,YX1X3,YX2X3,X1X2X3)  2968.8527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(3)14(</a:t>
                </a:r>
                <a:r>
                  <a:rPr lang="en-US" altLang="zh-TW" dirty="0"/>
                  <a:t>YX1X3,YX2X3,X1X2X3</a:t>
                </a:r>
                <a:r>
                  <a:rPr lang="en-US" altLang="zh-TW" dirty="0" smtClean="0"/>
                  <a:t>)  4091.2804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(4)18(YX1X2,YX1X3,YX2X3)  5047.1052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(2)-(1):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G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=2968.8527-0=2968.8527</a:t>
                </a:r>
              </a:p>
              <a:p>
                <a:pPr lvl="0"/>
                <a:r>
                  <a:rPr lang="en-US" altLang="zh-TW" dirty="0" smtClean="0"/>
                  <a:t>R.R. X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 &gt;</a:t>
                </a:r>
                <a:r>
                  <a:rPr lang="en-US" altLang="zh-TW" dirty="0"/>
                  <a:t>X</a:t>
                </a:r>
                <a:r>
                  <a:rPr lang="en-US" altLang="zh-TW" baseline="-25000" dirty="0"/>
                  <a:t>12,0.05</a:t>
                </a:r>
                <a:r>
                  <a:rPr lang="en-US" altLang="zh-TW" dirty="0"/>
                  <a:t>=21.026</a:t>
                </a:r>
                <a:endParaRPr lang="zh-TW" altLang="zh-TW" dirty="0" smtClean="0"/>
              </a:p>
              <a:p>
                <a:r>
                  <a:rPr lang="zh-TW" altLang="en-US" dirty="0" smtClean="0"/>
                  <a:t>拒絕</a:t>
                </a:r>
                <a:r>
                  <a:rPr lang="en-US" altLang="zh-TW" dirty="0" smtClean="0"/>
                  <a:t>H0</a:t>
                </a:r>
                <a:r>
                  <a:rPr lang="zh-TW" altLang="en-US" dirty="0" smtClean="0"/>
                  <a:t>，</a:t>
                </a:r>
                <a:r>
                  <a:rPr lang="en-US" altLang="zh-TW" dirty="0" smtClean="0"/>
                  <a:t>4</a:t>
                </a:r>
                <a:r>
                  <a:rPr lang="zh-TW" altLang="en-US" dirty="0" smtClean="0"/>
                  <a:t>因子交互作用存在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497" y="1508684"/>
                <a:ext cx="8915400" cy="3777622"/>
              </a:xfrm>
              <a:blipFill>
                <a:blip r:embed="rId2"/>
                <a:stretch>
                  <a:fillRect l="-547" t="-1613" b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6905111" y="1011115"/>
            <a:ext cx="3584112" cy="4230165"/>
            <a:chOff x="6157764" y="290772"/>
            <a:chExt cx="2520734" cy="3604846"/>
          </a:xfrm>
        </p:grpSpPr>
        <p:grpSp>
          <p:nvGrpSpPr>
            <p:cNvPr id="7" name="群組 6"/>
            <p:cNvGrpSpPr/>
            <p:nvPr/>
          </p:nvGrpSpPr>
          <p:grpSpPr>
            <a:xfrm>
              <a:off x="6695609" y="290772"/>
              <a:ext cx="1922707" cy="3604846"/>
              <a:chOff x="6447570" y="747133"/>
              <a:chExt cx="2817071" cy="4248952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570" y="747133"/>
                <a:ext cx="2817071" cy="4248952"/>
              </a:xfrm>
              <a:prstGeom prst="rect">
                <a:avLst/>
              </a:prstGeom>
            </p:spPr>
          </p:pic>
          <p:sp>
            <p:nvSpPr>
              <p:cNvPr id="6" name="圓角矩形 5"/>
              <p:cNvSpPr/>
              <p:nvPr/>
            </p:nvSpPr>
            <p:spPr>
              <a:xfrm>
                <a:off x="8616461" y="4686507"/>
                <a:ext cx="545123" cy="29147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157764" y="29077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(</a:t>
              </a:r>
              <a:r>
                <a:rPr lang="en-US" altLang="zh-TW" dirty="0"/>
                <a:t>1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93767" y="29348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80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</a:t>
            </a:r>
            <a:r>
              <a:rPr lang="zh-TW" altLang="en-US" dirty="0" smtClean="0"/>
              <a:t>篩選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78748"/>
              </p:ext>
            </p:extLst>
          </p:nvPr>
        </p:nvGraphicFramePr>
        <p:xfrm>
          <a:off x="1905473" y="1672281"/>
          <a:ext cx="9907586" cy="266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5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47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預測元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l-GR" altLang="zh-TW" sz="18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zh-TW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l-GR" altLang="zh-TW" sz="18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zh-TW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P-value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模型比較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差異量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(x1x2x3y)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(x1x2x3,x1x2y,</a:t>
                      </a:r>
                    </a:p>
                    <a:p>
                      <a:r>
                        <a:rPr lang="en-US" altLang="zh-TW" dirty="0" smtClean="0"/>
                        <a:t>x1x3y,x2x3y)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2968.8527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2968.8527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247.4044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(2)-(1)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2968.8527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(YX1X3,YX2X3,X1X2X3)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1122.4277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4091.2804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292.2343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(3)-(2)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1122.4277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(YX1X2,YX1X3,YX2X3)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955.8248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5047.1052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280.3947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(4)-(3)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955.8248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0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Alan </a:t>
            </a:r>
            <a:r>
              <a:rPr lang="en-US" altLang="zh-TW" dirty="0" err="1"/>
              <a:t>Agresti</a:t>
            </a:r>
            <a:r>
              <a:rPr lang="en-US" altLang="zh-TW" dirty="0"/>
              <a:t>(2013)</a:t>
            </a:r>
            <a:r>
              <a:rPr lang="zh-TW" altLang="en-US" dirty="0"/>
              <a:t>。類別資料分析導論。臺北市：華泰</a:t>
            </a:r>
          </a:p>
        </p:txBody>
      </p:sp>
    </p:spTree>
    <p:extLst>
      <p:ext uri="{BB962C8B-B14F-4D97-AF65-F5344CB8AC3E}">
        <p14:creationId xmlns:p14="http://schemas.microsoft.com/office/powerpoint/2010/main" val="194901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研究背景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事實上，從黑色購物節的英語名稱「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Black Friday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」就可以發現，它確實與黑色星期五有所關聯。對於西方國家來說，在他們的文化中，阿拉伯數字「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」就象徵著不幸、不吉利，任何月份的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日若剛好是星期五，就會被視為是充滿厄運、災難的日子。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直到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1960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年代，「黑色星期五」開始與購物產生連結。在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1960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年代中期，美國感恩節（每年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月的第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個星期四）後開業的第一天，店家都會舉辦促銷活動、祭出各項優惠吸引民眾上門搶購，使得店家生意獲得大額進帳，從那之後就被商人炒作，讓黑色星期五不再只是代表厄運，也成了令全球瘋狂的購物日。</a:t>
            </a:r>
          </a:p>
        </p:txBody>
      </p:sp>
    </p:spTree>
    <p:extLst>
      <p:ext uri="{BB962C8B-B14F-4D97-AF65-F5344CB8AC3E}">
        <p14:creationId xmlns:p14="http://schemas.microsoft.com/office/powerpoint/2010/main" val="31228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41044"/>
            <a:ext cx="8911687" cy="1280890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研究目的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50534"/>
            <a:ext cx="8915400" cy="3777622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每逢遇到美國的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blackfriday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黑色星期五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時，各大百貨都會在這一天推出促銷活動，很多人都會選擇在這一天大採購，不同背景的人採買的商品項也會有所不同，我們想知道年齡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(age)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、性別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(Gender)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、婚姻狀態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Marital_Status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與不同商品購買次數的關聯。</a:t>
            </a:r>
          </a:p>
        </p:txBody>
      </p:sp>
    </p:spTree>
    <p:extLst>
      <p:ext uri="{BB962C8B-B14F-4D97-AF65-F5344CB8AC3E}">
        <p14:creationId xmlns:p14="http://schemas.microsoft.com/office/powerpoint/2010/main" val="38793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8258" y="3121777"/>
            <a:ext cx="8911687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資料說明與來源</a:t>
            </a:r>
          </a:p>
        </p:txBody>
      </p:sp>
    </p:spTree>
    <p:extLst>
      <p:ext uri="{BB962C8B-B14F-4D97-AF65-F5344CB8AC3E}">
        <p14:creationId xmlns:p14="http://schemas.microsoft.com/office/powerpoint/2010/main" val="8904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第一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節 原始變數</a:t>
            </a:r>
            <a:b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cap="all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User_ID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Product_ID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Gender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Age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Occupation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City_Category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Stay_In_Current_City_Years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Marital_Status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Product_Category_1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Product_Category_2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Product_Category_3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Purchase</a:t>
            </a:r>
            <a:r>
              <a:rPr lang="zh-TW" altLang="zh-TW" cap="all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第二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節 使用變數及說明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獨立</a:t>
            </a:r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X1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X2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性別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(Gender)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X3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婚姻狀態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Marital_Status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反映變數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Y1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Product_Category_1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Product_Category_2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Product_Category_3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種產品之購買次數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變數說明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X1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年齡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0-17(1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),18-25(2),26-35(3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36-45(4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),46-50(5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),51-55(6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),55+(7)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X2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性別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(Gender)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M(1),F(2)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X3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婚姻狀態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Marital_Status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(0),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Y1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3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種產品之購買次數</a:t>
            </a:r>
          </a:p>
        </p:txBody>
      </p:sp>
    </p:spTree>
    <p:extLst>
      <p:ext uri="{BB962C8B-B14F-4D97-AF65-F5344CB8AC3E}">
        <p14:creationId xmlns:p14="http://schemas.microsoft.com/office/powerpoint/2010/main" val="23832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三節 資料來源及資料更新時間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https://www.kaggle.com/mehdidag/black-friday</a:t>
            </a:r>
            <a:endParaRPr lang="zh-TW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:2018/07/25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4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20391" y="3164110"/>
            <a:ext cx="8911687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分析與討論</a:t>
            </a:r>
          </a:p>
        </p:txBody>
      </p:sp>
    </p:spTree>
    <p:extLst>
      <p:ext uri="{BB962C8B-B14F-4D97-AF65-F5344CB8AC3E}">
        <p14:creationId xmlns:p14="http://schemas.microsoft.com/office/powerpoint/2010/main" val="3343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387</TotalTime>
  <Words>1393</Words>
  <Application>Microsoft Office PowerPoint</Application>
  <PresentationFormat>寬螢幕</PresentationFormat>
  <Paragraphs>465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DengXian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絲縷</vt:lpstr>
      <vt:lpstr>美國居民在Blackfriday的 消費紀錄之研究探討 </vt:lpstr>
      <vt:lpstr>目錄</vt:lpstr>
      <vt:lpstr>研究背景</vt:lpstr>
      <vt:lpstr>研究目的</vt:lpstr>
      <vt:lpstr>資料說明與來源</vt:lpstr>
      <vt:lpstr> 第一節 原始變數 </vt:lpstr>
      <vt:lpstr>第二節 使用變數及說明</vt:lpstr>
      <vt:lpstr>第三節 資料來源及資料更新時間</vt:lpstr>
      <vt:lpstr>分析與討論</vt:lpstr>
      <vt:lpstr> 四維列聯表</vt:lpstr>
      <vt:lpstr>PowerPoint 簡報</vt:lpstr>
      <vt:lpstr>二變數獨立性檢定</vt:lpstr>
      <vt:lpstr>勝算比X1(年齡3、年齡4)*Y(商品1、商品2) </vt:lpstr>
      <vt:lpstr>勝算比X1(年齡5、年齡6)*Y(商品1、商品2) </vt:lpstr>
      <vt:lpstr>三維 x1*y|x2 (總表)</vt:lpstr>
      <vt:lpstr>三維  </vt:lpstr>
      <vt:lpstr>條件勝算比—控制X2=1的情形下，X1(3,4)* Y(1,2) </vt:lpstr>
      <vt:lpstr>三維</vt:lpstr>
      <vt:lpstr>條件勝算比—控制X2=2的情形下，X1(3,4)* Y(1,2) </vt:lpstr>
      <vt:lpstr>CMH和BD檢定——控制X2的情形下，X1(3,4) * Y(1,2) </vt:lpstr>
      <vt:lpstr>共同勝算比——控制X2的情形下，X1(3,4) * Y(1,2) </vt:lpstr>
      <vt:lpstr>辛普森詭論—X1(3,4) * Y(1,2)</vt:lpstr>
      <vt:lpstr>飽和模型</vt:lpstr>
      <vt:lpstr>模型</vt:lpstr>
      <vt:lpstr>模型篩選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美國居民在Blackfriday的 消費紀錄之研究探討</dc:title>
  <dc:creator>張又心</dc:creator>
  <cp:lastModifiedBy>Sandy</cp:lastModifiedBy>
  <cp:revision>64</cp:revision>
  <dcterms:created xsi:type="dcterms:W3CDTF">2019-04-24T05:46:59Z</dcterms:created>
  <dcterms:modified xsi:type="dcterms:W3CDTF">2019-06-20T09:53:36Z</dcterms:modified>
</cp:coreProperties>
</file>