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309" r:id="rId2"/>
    <p:sldId id="263" r:id="rId3"/>
    <p:sldId id="311" r:id="rId4"/>
    <p:sldId id="264" r:id="rId5"/>
    <p:sldId id="300" r:id="rId6"/>
    <p:sldId id="266" r:id="rId7"/>
    <p:sldId id="301" r:id="rId8"/>
    <p:sldId id="262" r:id="rId9"/>
    <p:sldId id="260" r:id="rId10"/>
    <p:sldId id="265" r:id="rId11"/>
    <p:sldId id="299" r:id="rId12"/>
    <p:sldId id="267" r:id="rId13"/>
    <p:sldId id="307" r:id="rId14"/>
    <p:sldId id="312" r:id="rId15"/>
    <p:sldId id="268" r:id="rId16"/>
    <p:sldId id="308" r:id="rId17"/>
    <p:sldId id="269" r:id="rId18"/>
    <p:sldId id="31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63"/>
    <p:restoredTop sz="94574"/>
  </p:normalViewPr>
  <p:slideViewPr>
    <p:cSldViewPr snapToGrid="0">
      <p:cViewPr>
        <p:scale>
          <a:sx n="140" d="100"/>
          <a:sy n="140" d="100"/>
        </p:scale>
        <p:origin x="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F6F929-3289-804C-91E3-67B427F40BA8}" type="datetimeFigureOut">
              <a:rPr lang="en-US" smtClean="0"/>
              <a:t>6/14/24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08E7E-0808-B84A-87CD-5B1A49FC2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42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08E7E-0808-B84A-87CD-5B1A49FC2B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38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49784-960F-8C8E-7264-C6670C8C5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45B24B-2D7E-AC5E-684F-9DF53F15D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D6B59-324C-64CA-C0EF-933F67980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6280-0956-0D4A-9F4F-AEC7C902B0D3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4C660-630B-466D-3D00-801C58CC0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2C883-1DA8-100C-5402-C09A35B6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26FB-DED7-014F-8BEE-0ABD595CF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46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4F9F0-2F5E-8479-5668-5AE2E90F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38F8E-FD6B-F87E-0F91-F172B182F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40AD7-27A7-9D4E-5305-7DE933FD2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6280-0956-0D4A-9F4F-AEC7C902B0D3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65590-E3BA-89BF-4B07-D23953987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AFD13-5554-05E1-CEBC-12FC5ACEE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26FB-DED7-014F-8BEE-0ABD595CF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51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F790C2-DCC2-0F26-D535-D7F59FBA8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5F3109-C842-6D2A-E033-304A55EF9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041C1-53FD-B373-6EB0-4AC424E9E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6280-0956-0D4A-9F4F-AEC7C902B0D3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0DCAE-7F0C-DED7-A7D2-A602207A0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2E27-8E53-85D0-0E42-C779DC1EC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26FB-DED7-014F-8BEE-0ABD595CF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58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755BE-93B5-89E7-99E0-5FA43C071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AB400-C048-48DB-926A-93184D5C1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22DCA-AC71-5F94-AA87-D138DEC32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6280-0956-0D4A-9F4F-AEC7C902B0D3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B8217-A28C-2BEB-7787-358AD915E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D4366-75D0-CEE5-CFD2-BD366FD54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26FB-DED7-014F-8BEE-0ABD595CF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68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3B571-E3CA-81B6-BA70-5AA967143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2ECFE-F6C2-C893-8E8E-457DAB285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DC529-8717-EE80-D556-48D104589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6280-0956-0D4A-9F4F-AEC7C902B0D3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FACCB-A921-6868-2CB8-D3370878E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8182E-3D65-F2D3-77EC-62D9AC171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26FB-DED7-014F-8BEE-0ABD595CF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5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1289C-37F8-710F-87F8-00A931FB3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1A62A-F953-CCFC-62E9-7C73AB685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FDBC12-10B3-F812-D2D1-7AC4E9737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932E6-74C2-38B6-19F4-BF7D45D18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6280-0956-0D4A-9F4F-AEC7C902B0D3}" type="datetimeFigureOut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DD235-9754-FC95-0C40-3D42C269E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4D9A1-BB47-2E7B-E2BB-44D271366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26FB-DED7-014F-8BEE-0ABD595CF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49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C9C15-6036-4DAC-B1E6-817B3C61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67934-1664-F225-33BF-630C6D10D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9653B-7D3A-00A8-26D8-4F6726A96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A946E4-B40C-A482-8749-5E164FBB14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43D426-DC49-4FC8-5A5C-E704659AC1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63EEF4-B96C-FB4F-0BEE-ADDF5605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6280-0956-0D4A-9F4F-AEC7C902B0D3}" type="datetimeFigureOut">
              <a:rPr lang="en-US" smtClean="0"/>
              <a:t>6/14/24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E189BA-B9BE-C4B2-E577-6C65BFFB7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368DD3-062C-15CA-00C4-BA3C37C80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26FB-DED7-014F-8BEE-0ABD595CF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5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5D443-EEDA-5E40-85C2-A9841878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E1963B-5972-FFEB-DF02-06C26E0D7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6280-0956-0D4A-9F4F-AEC7C902B0D3}" type="datetimeFigureOut">
              <a:rPr lang="en-US" smtClean="0"/>
              <a:t>6/14/24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AB151E-9C31-087D-3981-347A1DB10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6E269F-DC9F-BFB0-8140-524AC2E10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26FB-DED7-014F-8BEE-0ABD595CF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7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F54DF4-CECC-2350-72DD-36F155DD9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6280-0956-0D4A-9F4F-AEC7C902B0D3}" type="datetimeFigureOut">
              <a:rPr lang="en-US" smtClean="0"/>
              <a:t>6/14/24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CC661F-5142-E97E-E69D-4FAEBEFFF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D3009-41F6-DD93-1677-D3B827AE2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26FB-DED7-014F-8BEE-0ABD595CF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48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4B6A4-E64E-2780-A0CD-2824AADDC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0CB58-B588-08E9-3BFB-721E95492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C2C39-6C10-8ED8-2F6D-E805B9E5D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1B154-A4BC-CF05-AD84-1087AFD8D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6280-0956-0D4A-9F4F-AEC7C902B0D3}" type="datetimeFigureOut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FE6E8-B195-01BE-5DD2-512590E86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86329-2235-5539-7C46-B86D50E77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26FB-DED7-014F-8BEE-0ABD595CF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85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D321C-8731-232D-A800-73DD01C80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39D01F-2977-9B4F-D012-F2349922E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195F0-8C34-65CA-946B-C6A5E580B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F4C0B-E3B5-FFC1-3D9A-8704F2551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6280-0956-0D4A-9F4F-AEC7C902B0D3}" type="datetimeFigureOut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02AFD-7A0F-626F-CA8E-2C77B22FB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7BF8B4-977C-354B-EBC5-1C3355C7E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26FB-DED7-014F-8BEE-0ABD595CF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98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C68FF1-C4D8-F955-F6A3-F8727BBA0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4FBDD-9EDF-FF47-76BF-6DBD0EC54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8556C-2C6E-8FD1-8F4E-D74DD16CC4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F6280-0956-0D4A-9F4F-AEC7C902B0D3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BCDA3-7DAA-038F-87D5-EEC6BCF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45392-39E5-8B4B-34BA-FFE3AE74B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826FB-DED7-014F-8BEE-0ABD595CF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8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10" Type="http://schemas.openxmlformats.org/officeDocument/2006/relationships/image" Target="../media/image17.jpeg"/><Relationship Id="rId4" Type="http://schemas.openxmlformats.org/officeDocument/2006/relationships/image" Target="../media/image11.jpeg"/><Relationship Id="rId9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AA23-2CD4-05B9-33A7-F78B696B8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35726"/>
            <a:ext cx="9144000" cy="2387600"/>
          </a:xfrm>
        </p:spPr>
        <p:txBody>
          <a:bodyPr>
            <a:normAutofit/>
          </a:bodyPr>
          <a:lstStyle/>
          <a:p>
            <a:r>
              <a:rPr lang="en-CA" sz="2000" i="0" u="none" strike="noStrike" dirty="0">
                <a:solidFill>
                  <a:srgbClr val="000000"/>
                </a:solidFill>
                <a:effectLst/>
                <a:latin typeface="+mn-lt"/>
              </a:rPr>
              <a:t>Species traits and habitat quality drive differences in fish densities between visual survey techniques: implications for coral reef monitoring design</a:t>
            </a:r>
            <a:br>
              <a:rPr lang="en-CA" sz="2000" i="0" u="none" strike="noStrike" dirty="0">
                <a:solidFill>
                  <a:srgbClr val="000000"/>
                </a:solidFill>
                <a:effectLst/>
                <a:latin typeface="+mn-lt"/>
              </a:rPr>
            </a:br>
            <a:br>
              <a:rPr lang="en-CA" sz="2000" i="0" u="none" strike="noStrike" dirty="0">
                <a:solidFill>
                  <a:srgbClr val="000000"/>
                </a:solidFill>
                <a:effectLst/>
                <a:latin typeface="+mn-lt"/>
              </a:rPr>
            </a:br>
            <a:r>
              <a:rPr lang="en-CA" sz="2000" i="0" u="none" strike="noStrike" dirty="0">
                <a:solidFill>
                  <a:srgbClr val="000000"/>
                </a:solidFill>
                <a:effectLst/>
                <a:latin typeface="+mn-lt"/>
              </a:rPr>
              <a:t>George et al. </a:t>
            </a:r>
            <a:endParaRPr lang="en-US" sz="66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A67BE7-9C19-3241-64FF-B94FB7BA0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60801"/>
            <a:ext cx="9144000" cy="1655762"/>
          </a:xfrm>
        </p:spPr>
        <p:txBody>
          <a:bodyPr>
            <a:normAutofit/>
          </a:bodyPr>
          <a:lstStyle/>
          <a:p>
            <a:r>
              <a:rPr lang="en-US" sz="5400" dirty="0"/>
              <a:t>Figures</a:t>
            </a:r>
          </a:p>
        </p:txBody>
      </p:sp>
    </p:spTree>
    <p:extLst>
      <p:ext uri="{BB962C8B-B14F-4D97-AF65-F5344CB8AC3E}">
        <p14:creationId xmlns:p14="http://schemas.microsoft.com/office/powerpoint/2010/main" val="915135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20FFF-1598-1172-6037-6764CF6C2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SVC vs. Belt Habitat Traits Plot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E86ED-9129-AB7B-0449-A89701FDB7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38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showing the percentage of an octocoral&#10;&#10;Description automatically generated">
            <a:extLst>
              <a:ext uri="{FF2B5EF4-FFF2-40B4-BE49-F238E27FC236}">
                <a16:creationId xmlns:a16="http://schemas.microsoft.com/office/drawing/2014/main" id="{8CF39C3B-2A0F-B86C-D05F-34A08DD22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583" y="2661101"/>
            <a:ext cx="3018834" cy="1800000"/>
          </a:xfrm>
          <a:prstGeom prst="rect">
            <a:avLst/>
          </a:prstGeom>
        </p:spPr>
      </p:pic>
      <p:pic>
        <p:nvPicPr>
          <p:cNvPr id="5" name="Picture 4" descr="A graph showing the percentage of coral&#10;&#10;Description automatically generated">
            <a:extLst>
              <a:ext uri="{FF2B5EF4-FFF2-40B4-BE49-F238E27FC236}">
                <a16:creationId xmlns:a16="http://schemas.microsoft.com/office/drawing/2014/main" id="{645F2C93-C0A4-2B02-E2B8-54A883649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583" y="596900"/>
            <a:ext cx="3018834" cy="1800000"/>
          </a:xfrm>
          <a:prstGeom prst="rect">
            <a:avLst/>
          </a:prstGeom>
        </p:spPr>
      </p:pic>
      <p:pic>
        <p:nvPicPr>
          <p:cNvPr id="7" name="Picture 6" descr="A diagram of different types of patchwork&#10;&#10;Description automatically generated">
            <a:extLst>
              <a:ext uri="{FF2B5EF4-FFF2-40B4-BE49-F238E27FC236}">
                <a16:creationId xmlns:a16="http://schemas.microsoft.com/office/drawing/2014/main" id="{B06C86FE-D00A-98EF-7E3D-DD524EFFA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6583" y="4725302"/>
            <a:ext cx="3018834" cy="1800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AB9EECC-84F1-AC8D-D8AB-DC27CEAC1491}"/>
              </a:ext>
            </a:extLst>
          </p:cNvPr>
          <p:cNvSpPr/>
          <p:nvPr/>
        </p:nvSpPr>
        <p:spPr>
          <a:xfrm>
            <a:off x="4586583" y="402956"/>
            <a:ext cx="233390" cy="6276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6D651D-3BDE-6909-BA49-8F5A8909629C}"/>
              </a:ext>
            </a:extLst>
          </p:cNvPr>
          <p:cNvSpPr txBox="1"/>
          <p:nvPr/>
        </p:nvSpPr>
        <p:spPr>
          <a:xfrm rot="16200000">
            <a:off x="1297083" y="3083796"/>
            <a:ext cx="656770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Log Density Difference (individuals/m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4DC9C4-927A-36C7-AE9D-CCE6E1C86E53}"/>
              </a:ext>
            </a:extLst>
          </p:cNvPr>
          <p:cNvSpPr txBox="1"/>
          <p:nvPr/>
        </p:nvSpPr>
        <p:spPr>
          <a:xfrm>
            <a:off x="7411013" y="554500"/>
            <a:ext cx="1656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SVC Density Greater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F3A6E3-8EA6-1269-CC7C-7677534BBBA1}"/>
              </a:ext>
            </a:extLst>
          </p:cNvPr>
          <p:cNvCxnSpPr>
            <a:cxnSpLocks/>
          </p:cNvCxnSpPr>
          <p:nvPr/>
        </p:nvCxnSpPr>
        <p:spPr>
          <a:xfrm flipV="1">
            <a:off x="7738966" y="874737"/>
            <a:ext cx="0" cy="360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785D88B-25C7-209C-B949-29A15E63AB7A}"/>
              </a:ext>
            </a:extLst>
          </p:cNvPr>
          <p:cNvCxnSpPr>
            <a:cxnSpLocks/>
          </p:cNvCxnSpPr>
          <p:nvPr/>
        </p:nvCxnSpPr>
        <p:spPr>
          <a:xfrm>
            <a:off x="7738966" y="1392259"/>
            <a:ext cx="0" cy="360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8046F27-0347-9D04-AD72-8695604AA330}"/>
              </a:ext>
            </a:extLst>
          </p:cNvPr>
          <p:cNvSpPr txBox="1"/>
          <p:nvPr/>
        </p:nvSpPr>
        <p:spPr>
          <a:xfrm>
            <a:off x="7335917" y="1771281"/>
            <a:ext cx="1807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Belt Density Greater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DC988B-63F2-339A-5DC4-34502AC0B973}"/>
              </a:ext>
            </a:extLst>
          </p:cNvPr>
          <p:cNvSpPr txBox="1"/>
          <p:nvPr/>
        </p:nvSpPr>
        <p:spPr>
          <a:xfrm>
            <a:off x="7411013" y="2639901"/>
            <a:ext cx="1656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SVC Density Greater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988E45-7C02-D0B3-A0C6-AFD1727ACB35}"/>
              </a:ext>
            </a:extLst>
          </p:cNvPr>
          <p:cNvCxnSpPr>
            <a:cxnSpLocks/>
          </p:cNvCxnSpPr>
          <p:nvPr/>
        </p:nvCxnSpPr>
        <p:spPr>
          <a:xfrm flipV="1">
            <a:off x="7738966" y="2960138"/>
            <a:ext cx="0" cy="360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78F6C2-81FA-3B1C-1FA9-FBFF954C2737}"/>
              </a:ext>
            </a:extLst>
          </p:cNvPr>
          <p:cNvCxnSpPr>
            <a:cxnSpLocks/>
          </p:cNvCxnSpPr>
          <p:nvPr/>
        </p:nvCxnSpPr>
        <p:spPr>
          <a:xfrm>
            <a:off x="7738966" y="3477660"/>
            <a:ext cx="0" cy="360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5EEEBD4-3FD0-63E0-0239-5D474DC86D56}"/>
              </a:ext>
            </a:extLst>
          </p:cNvPr>
          <p:cNvSpPr txBox="1"/>
          <p:nvPr/>
        </p:nvSpPr>
        <p:spPr>
          <a:xfrm>
            <a:off x="7335917" y="3856682"/>
            <a:ext cx="1807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Belt Density Greater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D22F30-5987-2EB8-6E38-A11173C9794A}"/>
              </a:ext>
            </a:extLst>
          </p:cNvPr>
          <p:cNvSpPr txBox="1"/>
          <p:nvPr/>
        </p:nvSpPr>
        <p:spPr>
          <a:xfrm>
            <a:off x="7411013" y="4679752"/>
            <a:ext cx="1656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SVC Density Greater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6A6175-47CA-8A10-B8D6-FA552987499D}"/>
              </a:ext>
            </a:extLst>
          </p:cNvPr>
          <p:cNvCxnSpPr>
            <a:cxnSpLocks/>
          </p:cNvCxnSpPr>
          <p:nvPr/>
        </p:nvCxnSpPr>
        <p:spPr>
          <a:xfrm flipV="1">
            <a:off x="7738966" y="4999989"/>
            <a:ext cx="0" cy="360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476D7EE-B4E2-7C3D-AE13-079729BC5976}"/>
              </a:ext>
            </a:extLst>
          </p:cNvPr>
          <p:cNvCxnSpPr>
            <a:cxnSpLocks/>
          </p:cNvCxnSpPr>
          <p:nvPr/>
        </p:nvCxnSpPr>
        <p:spPr>
          <a:xfrm>
            <a:off x="7738966" y="5517511"/>
            <a:ext cx="0" cy="360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ED1F829-14B5-FD50-C2AB-34CFC9C872F2}"/>
              </a:ext>
            </a:extLst>
          </p:cNvPr>
          <p:cNvSpPr txBox="1"/>
          <p:nvPr/>
        </p:nvSpPr>
        <p:spPr>
          <a:xfrm>
            <a:off x="7335917" y="5896533"/>
            <a:ext cx="1807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Belt Density Greater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B8FC8B-DD9E-1766-233F-BB38513D9860}"/>
              </a:ext>
            </a:extLst>
          </p:cNvPr>
          <p:cNvSpPr txBox="1"/>
          <p:nvPr/>
        </p:nvSpPr>
        <p:spPr>
          <a:xfrm>
            <a:off x="7833980" y="1001308"/>
            <a:ext cx="1256794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estimate = 0.017  </a:t>
            </a:r>
          </a:p>
          <a:p>
            <a:pPr algn="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z-value = 4.89 </a:t>
            </a:r>
          </a:p>
          <a:p>
            <a:pPr algn="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&lt; 0.01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9ECF8C-CB23-2605-AF5C-B9816EEFF09E}"/>
              </a:ext>
            </a:extLst>
          </p:cNvPr>
          <p:cNvSpPr txBox="1"/>
          <p:nvPr/>
        </p:nvSpPr>
        <p:spPr>
          <a:xfrm>
            <a:off x="7833980" y="3072097"/>
            <a:ext cx="1256793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estimate = 0.009  </a:t>
            </a:r>
          </a:p>
          <a:p>
            <a:pPr algn="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z-value = 5.95 </a:t>
            </a:r>
          </a:p>
          <a:p>
            <a:pPr algn="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&lt; 0.01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A534FC-9028-5776-5313-25E114DB4A66}"/>
              </a:ext>
            </a:extLst>
          </p:cNvPr>
          <p:cNvSpPr txBox="1"/>
          <p:nvPr/>
        </p:nvSpPr>
        <p:spPr>
          <a:xfrm>
            <a:off x="5546968" y="4445026"/>
            <a:ext cx="383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BCA5A4-A9F6-A3EF-4FB1-D7C0243CA9B6}"/>
              </a:ext>
            </a:extLst>
          </p:cNvPr>
          <p:cNvSpPr txBox="1"/>
          <p:nvPr/>
        </p:nvSpPr>
        <p:spPr>
          <a:xfrm>
            <a:off x="6732974" y="4445026"/>
            <a:ext cx="383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D93212-4EDD-116E-8DB0-CEBCFE223EE4}"/>
              </a:ext>
            </a:extLst>
          </p:cNvPr>
          <p:cNvSpPr txBox="1"/>
          <p:nvPr/>
        </p:nvSpPr>
        <p:spPr>
          <a:xfrm>
            <a:off x="4874144" y="242378"/>
            <a:ext cx="455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99BCB2-31DC-FB27-846C-224523563D18}"/>
              </a:ext>
            </a:extLst>
          </p:cNvPr>
          <p:cNvSpPr txBox="1"/>
          <p:nvPr/>
        </p:nvSpPr>
        <p:spPr>
          <a:xfrm>
            <a:off x="4865537" y="2303017"/>
            <a:ext cx="568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634361-AC56-F132-6151-639054E1BA0C}"/>
              </a:ext>
            </a:extLst>
          </p:cNvPr>
          <p:cNvSpPr txBox="1"/>
          <p:nvPr/>
        </p:nvSpPr>
        <p:spPr>
          <a:xfrm>
            <a:off x="4844596" y="4363656"/>
            <a:ext cx="461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C.</a:t>
            </a:r>
          </a:p>
        </p:txBody>
      </p:sp>
    </p:spTree>
    <p:extLst>
      <p:ext uri="{BB962C8B-B14F-4D97-AF65-F5344CB8AC3E}">
        <p14:creationId xmlns:p14="http://schemas.microsoft.com/office/powerpoint/2010/main" val="1332672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FBCAA-23D5-E4D9-C1C3-4A51B4094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SVC vs. Roving Traits Plot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9BC3E-5BCC-0B2E-C568-34541E2773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83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ABA4AAD8-70FF-BC49-E151-697E2EFE5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070" y="2673081"/>
            <a:ext cx="3015648" cy="1620000"/>
          </a:xfrm>
          <a:prstGeom prst="rect">
            <a:avLst/>
          </a:prstGeom>
        </p:spPr>
      </p:pic>
      <p:pic>
        <p:nvPicPr>
          <p:cNvPr id="11" name="Picture 10" descr="A graph of body shapes&#10;&#10;Description automatically generated">
            <a:extLst>
              <a:ext uri="{FF2B5EF4-FFF2-40B4-BE49-F238E27FC236}">
                <a16:creationId xmlns:a16="http://schemas.microsoft.com/office/drawing/2014/main" id="{38474A7C-F139-F191-7C29-3AD54FF51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470" y="4527074"/>
            <a:ext cx="3015648" cy="1620000"/>
          </a:xfrm>
          <a:prstGeom prst="rect">
            <a:avLst/>
          </a:prstGeom>
        </p:spPr>
      </p:pic>
      <p:pic>
        <p:nvPicPr>
          <p:cNvPr id="13" name="Picture 12" descr="A graph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399A2411-987B-5FFD-FE55-F63D06DD14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470" y="679990"/>
            <a:ext cx="3015648" cy="1620000"/>
          </a:xfrm>
          <a:prstGeom prst="rect">
            <a:avLst/>
          </a:prstGeom>
        </p:spPr>
      </p:pic>
      <p:pic>
        <p:nvPicPr>
          <p:cNvPr id="15" name="Picture 14" descr="A diagram of a water column position&#10;&#10;Description automatically generated">
            <a:extLst>
              <a:ext uri="{FF2B5EF4-FFF2-40B4-BE49-F238E27FC236}">
                <a16:creationId xmlns:a16="http://schemas.microsoft.com/office/drawing/2014/main" id="{C6D733DF-FF99-3A14-DA71-6A572E48EF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7196" y="679990"/>
            <a:ext cx="3015648" cy="1620000"/>
          </a:xfrm>
          <a:prstGeom prst="rect">
            <a:avLst/>
          </a:prstGeom>
        </p:spPr>
      </p:pic>
      <p:pic>
        <p:nvPicPr>
          <p:cNvPr id="19" name="Picture 18" descr="A graph of a number of dots&#10;&#10;Description automatically generated with medium confidence">
            <a:extLst>
              <a:ext uri="{FF2B5EF4-FFF2-40B4-BE49-F238E27FC236}">
                <a16:creationId xmlns:a16="http://schemas.microsoft.com/office/drawing/2014/main" id="{4AF2B53A-805E-B64A-E753-93D362E0F5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470" y="2647075"/>
            <a:ext cx="3015648" cy="1620000"/>
          </a:xfrm>
          <a:prstGeom prst="rect">
            <a:avLst/>
          </a:prstGeom>
        </p:spPr>
      </p:pic>
      <p:pic>
        <p:nvPicPr>
          <p:cNvPr id="21" name="Picture 20" descr="A graph showing a survey area difference&#10;&#10;Description automatically generated">
            <a:extLst>
              <a:ext uri="{FF2B5EF4-FFF2-40B4-BE49-F238E27FC236}">
                <a16:creationId xmlns:a16="http://schemas.microsoft.com/office/drawing/2014/main" id="{7ED46574-A216-9858-E021-E814221241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7196" y="4527074"/>
            <a:ext cx="3015648" cy="1620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9BBA05F-B443-A58A-7C22-B03151475E7D}"/>
              </a:ext>
            </a:extLst>
          </p:cNvPr>
          <p:cNvSpPr txBox="1"/>
          <p:nvPr/>
        </p:nvSpPr>
        <p:spPr>
          <a:xfrm rot="16200000">
            <a:off x="-2185905" y="3162690"/>
            <a:ext cx="5497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Log Density Difference (individuals/m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334D6A-ED8E-F584-A5EF-67AA909AC61A}"/>
              </a:ext>
            </a:extLst>
          </p:cNvPr>
          <p:cNvSpPr txBox="1"/>
          <p:nvPr/>
        </p:nvSpPr>
        <p:spPr>
          <a:xfrm>
            <a:off x="5558888" y="605968"/>
            <a:ext cx="383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ACFE64-B614-F054-11FE-16329E572B68}"/>
              </a:ext>
            </a:extLst>
          </p:cNvPr>
          <p:cNvSpPr txBox="1"/>
          <p:nvPr/>
        </p:nvSpPr>
        <p:spPr>
          <a:xfrm>
            <a:off x="6833893" y="446692"/>
            <a:ext cx="383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FF5AB0-D472-76B3-E1B9-73ABF05333D0}"/>
              </a:ext>
            </a:extLst>
          </p:cNvPr>
          <p:cNvSpPr txBox="1"/>
          <p:nvPr/>
        </p:nvSpPr>
        <p:spPr>
          <a:xfrm>
            <a:off x="1657162" y="446692"/>
            <a:ext cx="383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80B66D-7CB9-5DF3-E734-7CCAC7ABEA7E}"/>
              </a:ext>
            </a:extLst>
          </p:cNvPr>
          <p:cNvSpPr txBox="1"/>
          <p:nvPr/>
        </p:nvSpPr>
        <p:spPr>
          <a:xfrm>
            <a:off x="2933657" y="473156"/>
            <a:ext cx="383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C1ADB5-91C5-31DB-808F-D93F75F9D125}"/>
              </a:ext>
            </a:extLst>
          </p:cNvPr>
          <p:cNvSpPr txBox="1"/>
          <p:nvPr/>
        </p:nvSpPr>
        <p:spPr>
          <a:xfrm>
            <a:off x="1657162" y="4396898"/>
            <a:ext cx="383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0C8E84-6263-A491-0F2B-24237DDF5A78}"/>
              </a:ext>
            </a:extLst>
          </p:cNvPr>
          <p:cNvSpPr txBox="1"/>
          <p:nvPr/>
        </p:nvSpPr>
        <p:spPr>
          <a:xfrm>
            <a:off x="2924604" y="4293081"/>
            <a:ext cx="383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74F3FC-6517-650F-76A9-B51289832B32}"/>
              </a:ext>
            </a:extLst>
          </p:cNvPr>
          <p:cNvSpPr txBox="1"/>
          <p:nvPr/>
        </p:nvSpPr>
        <p:spPr>
          <a:xfrm>
            <a:off x="5332678" y="2574649"/>
            <a:ext cx="383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CC1152C-77EA-FDA5-4BD0-26F53404CCA8}"/>
              </a:ext>
            </a:extLst>
          </p:cNvPr>
          <p:cNvSpPr txBox="1"/>
          <p:nvPr/>
        </p:nvSpPr>
        <p:spPr>
          <a:xfrm>
            <a:off x="6201635" y="2415153"/>
            <a:ext cx="383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AF4C9E-3862-5D79-2588-D7C713D0DD84}"/>
              </a:ext>
            </a:extLst>
          </p:cNvPr>
          <p:cNvSpPr txBox="1"/>
          <p:nvPr/>
        </p:nvSpPr>
        <p:spPr>
          <a:xfrm>
            <a:off x="7061834" y="2521613"/>
            <a:ext cx="383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E4742A0-97BF-E292-921B-1A7C9AC379CF}"/>
              </a:ext>
            </a:extLst>
          </p:cNvPr>
          <p:cNvSpPr txBox="1"/>
          <p:nvPr/>
        </p:nvSpPr>
        <p:spPr>
          <a:xfrm>
            <a:off x="1112757" y="2410452"/>
            <a:ext cx="252350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estimate = 0.005  z-value = 4.67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&lt; 0.01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F3B413-2F93-45AE-1DAB-ECF3C7A2FF59}"/>
              </a:ext>
            </a:extLst>
          </p:cNvPr>
          <p:cNvSpPr txBox="1"/>
          <p:nvPr/>
        </p:nvSpPr>
        <p:spPr>
          <a:xfrm>
            <a:off x="3508445" y="549002"/>
            <a:ext cx="1297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SVC Density Greater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6B097BB-28D7-6BA9-2839-C9A3B63DA22D}"/>
              </a:ext>
            </a:extLst>
          </p:cNvPr>
          <p:cNvCxnSpPr>
            <a:cxnSpLocks/>
          </p:cNvCxnSpPr>
          <p:nvPr/>
        </p:nvCxnSpPr>
        <p:spPr>
          <a:xfrm flipV="1">
            <a:off x="4145565" y="978813"/>
            <a:ext cx="0" cy="360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412C8BE-76BE-E499-4D4E-543EDA41B099}"/>
              </a:ext>
            </a:extLst>
          </p:cNvPr>
          <p:cNvCxnSpPr>
            <a:cxnSpLocks/>
          </p:cNvCxnSpPr>
          <p:nvPr/>
        </p:nvCxnSpPr>
        <p:spPr>
          <a:xfrm>
            <a:off x="4145565" y="1496335"/>
            <a:ext cx="0" cy="360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710DED9-F6F0-A57D-4F0B-EE71B9246819}"/>
              </a:ext>
            </a:extLst>
          </p:cNvPr>
          <p:cNvSpPr txBox="1"/>
          <p:nvPr/>
        </p:nvSpPr>
        <p:spPr>
          <a:xfrm>
            <a:off x="3434664" y="1833010"/>
            <a:ext cx="1445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Roving Density Greater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8018D2-3A3D-6AF2-2257-98AE819093BC}"/>
              </a:ext>
            </a:extLst>
          </p:cNvPr>
          <p:cNvSpPr txBox="1"/>
          <p:nvPr/>
        </p:nvSpPr>
        <p:spPr>
          <a:xfrm>
            <a:off x="3508445" y="2510317"/>
            <a:ext cx="1297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SVC Density Greater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A129DDB-86AC-214D-6DAE-ACF099BE0DDA}"/>
              </a:ext>
            </a:extLst>
          </p:cNvPr>
          <p:cNvCxnSpPr>
            <a:cxnSpLocks/>
          </p:cNvCxnSpPr>
          <p:nvPr/>
        </p:nvCxnSpPr>
        <p:spPr>
          <a:xfrm flipV="1">
            <a:off x="4145565" y="2940128"/>
            <a:ext cx="0" cy="360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AB77240-979E-BDAB-A6D0-BB225641164E}"/>
              </a:ext>
            </a:extLst>
          </p:cNvPr>
          <p:cNvCxnSpPr>
            <a:cxnSpLocks/>
          </p:cNvCxnSpPr>
          <p:nvPr/>
        </p:nvCxnSpPr>
        <p:spPr>
          <a:xfrm>
            <a:off x="4145565" y="3457650"/>
            <a:ext cx="0" cy="360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0BF0154-8098-263E-D1BB-6851C05A9B85}"/>
              </a:ext>
            </a:extLst>
          </p:cNvPr>
          <p:cNvSpPr txBox="1"/>
          <p:nvPr/>
        </p:nvSpPr>
        <p:spPr>
          <a:xfrm>
            <a:off x="3434664" y="3794325"/>
            <a:ext cx="1445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Roving Density Greater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F34C1EB-8654-4712-567F-35A22460E963}"/>
              </a:ext>
            </a:extLst>
          </p:cNvPr>
          <p:cNvSpPr txBox="1"/>
          <p:nvPr/>
        </p:nvSpPr>
        <p:spPr>
          <a:xfrm>
            <a:off x="3508445" y="4390910"/>
            <a:ext cx="1297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SVC Density Greater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3A1628F-AFF4-DF00-EE34-2CA5DECF1AA6}"/>
              </a:ext>
            </a:extLst>
          </p:cNvPr>
          <p:cNvCxnSpPr>
            <a:cxnSpLocks/>
          </p:cNvCxnSpPr>
          <p:nvPr/>
        </p:nvCxnSpPr>
        <p:spPr>
          <a:xfrm flipV="1">
            <a:off x="4145565" y="4820721"/>
            <a:ext cx="0" cy="360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AC5978A-3260-5C91-8E03-BEBE6AC0A4F0}"/>
              </a:ext>
            </a:extLst>
          </p:cNvPr>
          <p:cNvCxnSpPr>
            <a:cxnSpLocks/>
          </p:cNvCxnSpPr>
          <p:nvPr/>
        </p:nvCxnSpPr>
        <p:spPr>
          <a:xfrm>
            <a:off x="4145565" y="5338243"/>
            <a:ext cx="0" cy="360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49B1D65-5ACC-708B-99A5-D2F3A1C246A6}"/>
              </a:ext>
            </a:extLst>
          </p:cNvPr>
          <p:cNvSpPr txBox="1"/>
          <p:nvPr/>
        </p:nvSpPr>
        <p:spPr>
          <a:xfrm>
            <a:off x="3434664" y="5674918"/>
            <a:ext cx="1445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Roving Density Greater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F6B3B7E-08E6-9CA5-5C2C-68F024A68025}"/>
              </a:ext>
            </a:extLst>
          </p:cNvPr>
          <p:cNvSpPr txBox="1"/>
          <p:nvPr/>
        </p:nvSpPr>
        <p:spPr>
          <a:xfrm>
            <a:off x="7411284" y="546023"/>
            <a:ext cx="1297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SVC Density Greater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DF8CFBD-2A15-AFCF-D2EA-E29DAF4424BF}"/>
              </a:ext>
            </a:extLst>
          </p:cNvPr>
          <p:cNvCxnSpPr>
            <a:cxnSpLocks/>
          </p:cNvCxnSpPr>
          <p:nvPr/>
        </p:nvCxnSpPr>
        <p:spPr>
          <a:xfrm flipV="1">
            <a:off x="8048404" y="975834"/>
            <a:ext cx="0" cy="360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739DB20-1D21-D8B9-2ADC-DCFC54F31B46}"/>
              </a:ext>
            </a:extLst>
          </p:cNvPr>
          <p:cNvCxnSpPr>
            <a:cxnSpLocks/>
          </p:cNvCxnSpPr>
          <p:nvPr/>
        </p:nvCxnSpPr>
        <p:spPr>
          <a:xfrm>
            <a:off x="8048404" y="1493356"/>
            <a:ext cx="0" cy="360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0D68EBA-C322-F890-36B0-AB08F80F030C}"/>
              </a:ext>
            </a:extLst>
          </p:cNvPr>
          <p:cNvSpPr txBox="1"/>
          <p:nvPr/>
        </p:nvSpPr>
        <p:spPr>
          <a:xfrm>
            <a:off x="7337503" y="1830031"/>
            <a:ext cx="1445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Roving Density Greater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C6BA226-0A2C-EA4E-9CF1-C1E6BBF82424}"/>
              </a:ext>
            </a:extLst>
          </p:cNvPr>
          <p:cNvSpPr txBox="1"/>
          <p:nvPr/>
        </p:nvSpPr>
        <p:spPr>
          <a:xfrm>
            <a:off x="7439175" y="2507736"/>
            <a:ext cx="1297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SVC Density Greater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4949E9D-4CC6-1CC6-B79B-D388C31DC305}"/>
              </a:ext>
            </a:extLst>
          </p:cNvPr>
          <p:cNvCxnSpPr>
            <a:cxnSpLocks/>
          </p:cNvCxnSpPr>
          <p:nvPr/>
        </p:nvCxnSpPr>
        <p:spPr>
          <a:xfrm flipV="1">
            <a:off x="8076295" y="2937547"/>
            <a:ext cx="0" cy="360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A5E8C50-264F-A930-BBEA-CDB8D79CE0C2}"/>
              </a:ext>
            </a:extLst>
          </p:cNvPr>
          <p:cNvCxnSpPr>
            <a:cxnSpLocks/>
          </p:cNvCxnSpPr>
          <p:nvPr/>
        </p:nvCxnSpPr>
        <p:spPr>
          <a:xfrm>
            <a:off x="8076295" y="3455069"/>
            <a:ext cx="0" cy="360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5F1E952-3BD3-74E3-3804-DADB47D4F192}"/>
              </a:ext>
            </a:extLst>
          </p:cNvPr>
          <p:cNvSpPr txBox="1"/>
          <p:nvPr/>
        </p:nvSpPr>
        <p:spPr>
          <a:xfrm>
            <a:off x="7365394" y="3791744"/>
            <a:ext cx="1445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Roving Density Greater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4D83865-3679-FCE5-E469-67F00C7DB39E}"/>
              </a:ext>
            </a:extLst>
          </p:cNvPr>
          <p:cNvSpPr txBox="1"/>
          <p:nvPr/>
        </p:nvSpPr>
        <p:spPr>
          <a:xfrm>
            <a:off x="7485065" y="4399783"/>
            <a:ext cx="1297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SVC Density Greater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F0444B7-82A0-7014-1749-E9C272FDE4AD}"/>
              </a:ext>
            </a:extLst>
          </p:cNvPr>
          <p:cNvCxnSpPr>
            <a:cxnSpLocks/>
          </p:cNvCxnSpPr>
          <p:nvPr/>
        </p:nvCxnSpPr>
        <p:spPr>
          <a:xfrm flipV="1">
            <a:off x="8122185" y="4829594"/>
            <a:ext cx="0" cy="360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31DDF18-054A-67B1-41C2-FA9CE5BAF0FD}"/>
              </a:ext>
            </a:extLst>
          </p:cNvPr>
          <p:cNvCxnSpPr>
            <a:cxnSpLocks/>
          </p:cNvCxnSpPr>
          <p:nvPr/>
        </p:nvCxnSpPr>
        <p:spPr>
          <a:xfrm>
            <a:off x="8122185" y="5347116"/>
            <a:ext cx="0" cy="360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E9F8AB2-A26A-6E6D-698B-7E478A93DDA1}"/>
              </a:ext>
            </a:extLst>
          </p:cNvPr>
          <p:cNvSpPr txBox="1"/>
          <p:nvPr/>
        </p:nvSpPr>
        <p:spPr>
          <a:xfrm>
            <a:off x="7411284" y="5683791"/>
            <a:ext cx="1445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Roving Density Greater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662B991-292F-FB24-26B4-B621D4DC6C5C}"/>
              </a:ext>
            </a:extLst>
          </p:cNvPr>
          <p:cNvSpPr txBox="1"/>
          <p:nvPr/>
        </p:nvSpPr>
        <p:spPr>
          <a:xfrm>
            <a:off x="5018622" y="4326506"/>
            <a:ext cx="252350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estimate &lt; 0.001  z-value = 4.64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&lt; 0.01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7CA7C99-080E-3DED-5B82-238956C4DFBB}"/>
              </a:ext>
            </a:extLst>
          </p:cNvPr>
          <p:cNvSpPr txBox="1"/>
          <p:nvPr/>
        </p:nvSpPr>
        <p:spPr>
          <a:xfrm>
            <a:off x="669279" y="387151"/>
            <a:ext cx="455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32194D7-7065-EB39-14FB-CCE20E4052A5}"/>
              </a:ext>
            </a:extLst>
          </p:cNvPr>
          <p:cNvSpPr txBox="1"/>
          <p:nvPr/>
        </p:nvSpPr>
        <p:spPr>
          <a:xfrm>
            <a:off x="669279" y="2338458"/>
            <a:ext cx="455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8F72314-B968-848C-7742-2ADA0469ABB3}"/>
              </a:ext>
            </a:extLst>
          </p:cNvPr>
          <p:cNvSpPr txBox="1"/>
          <p:nvPr/>
        </p:nvSpPr>
        <p:spPr>
          <a:xfrm>
            <a:off x="4608783" y="357938"/>
            <a:ext cx="455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8D05AA4-BEEA-8992-BE4B-CE1D16556622}"/>
              </a:ext>
            </a:extLst>
          </p:cNvPr>
          <p:cNvSpPr txBox="1"/>
          <p:nvPr/>
        </p:nvSpPr>
        <p:spPr>
          <a:xfrm>
            <a:off x="4610253" y="2328299"/>
            <a:ext cx="455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752719C-76D8-FF14-EA22-8FF71CF6011D}"/>
              </a:ext>
            </a:extLst>
          </p:cNvPr>
          <p:cNvSpPr txBox="1"/>
          <p:nvPr/>
        </p:nvSpPr>
        <p:spPr>
          <a:xfrm>
            <a:off x="671895" y="4193240"/>
            <a:ext cx="455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BACBD7-C090-4898-3416-1ABB4416511E}"/>
              </a:ext>
            </a:extLst>
          </p:cNvPr>
          <p:cNvSpPr txBox="1"/>
          <p:nvPr/>
        </p:nvSpPr>
        <p:spPr>
          <a:xfrm>
            <a:off x="4630108" y="4202525"/>
            <a:ext cx="455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F.</a:t>
            </a:r>
          </a:p>
        </p:txBody>
      </p:sp>
    </p:spTree>
    <p:extLst>
      <p:ext uri="{BB962C8B-B14F-4D97-AF65-F5344CB8AC3E}">
        <p14:creationId xmlns:p14="http://schemas.microsoft.com/office/powerpoint/2010/main" val="2314028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showing a survey area difference&#10;&#10;Description automatically generated">
            <a:extLst>
              <a:ext uri="{FF2B5EF4-FFF2-40B4-BE49-F238E27FC236}">
                <a16:creationId xmlns:a16="http://schemas.microsoft.com/office/drawing/2014/main" id="{07539C26-629F-FD7A-8DF6-DE80CEA44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943" y="3520440"/>
            <a:ext cx="4891707" cy="2538787"/>
          </a:xfrm>
          <a:prstGeom prst="rect">
            <a:avLst/>
          </a:prstGeom>
        </p:spPr>
      </p:pic>
      <p:pic>
        <p:nvPicPr>
          <p:cNvPr id="5" name="Picture 4" descr="A diagram of different colors&#10;&#10;Description automatically generated">
            <a:extLst>
              <a:ext uri="{FF2B5EF4-FFF2-40B4-BE49-F238E27FC236}">
                <a16:creationId xmlns:a16="http://schemas.microsoft.com/office/drawing/2014/main" id="{77A8B236-40E9-EDE6-4ED7-4659628BB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943" y="890213"/>
            <a:ext cx="4891707" cy="25387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A1C1E1-E003-DB7C-59CA-0FE2E4A7496C}"/>
              </a:ext>
            </a:extLst>
          </p:cNvPr>
          <p:cNvSpPr txBox="1"/>
          <p:nvPr/>
        </p:nvSpPr>
        <p:spPr>
          <a:xfrm>
            <a:off x="6602746" y="1202144"/>
            <a:ext cx="1297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SVC Density Greater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8724043-29C2-9F62-EED3-C2FF1FEEBB7D}"/>
              </a:ext>
            </a:extLst>
          </p:cNvPr>
          <p:cNvCxnSpPr>
            <a:cxnSpLocks/>
          </p:cNvCxnSpPr>
          <p:nvPr/>
        </p:nvCxnSpPr>
        <p:spPr>
          <a:xfrm flipV="1">
            <a:off x="7239866" y="1631955"/>
            <a:ext cx="0" cy="360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60950FD-E4DA-2460-573E-A7D0D677BB1E}"/>
              </a:ext>
            </a:extLst>
          </p:cNvPr>
          <p:cNvCxnSpPr>
            <a:cxnSpLocks/>
          </p:cNvCxnSpPr>
          <p:nvPr/>
        </p:nvCxnSpPr>
        <p:spPr>
          <a:xfrm>
            <a:off x="7239866" y="2149477"/>
            <a:ext cx="0" cy="360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4177323-2A3D-1325-1FFD-D672A02A1F86}"/>
              </a:ext>
            </a:extLst>
          </p:cNvPr>
          <p:cNvSpPr txBox="1"/>
          <p:nvPr/>
        </p:nvSpPr>
        <p:spPr>
          <a:xfrm>
            <a:off x="6528965" y="2486152"/>
            <a:ext cx="1445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Roving Density Greater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DE6C0A-6B86-B81F-FCC2-3F0600CD6CF1}"/>
              </a:ext>
            </a:extLst>
          </p:cNvPr>
          <p:cNvSpPr txBox="1"/>
          <p:nvPr/>
        </p:nvSpPr>
        <p:spPr>
          <a:xfrm>
            <a:off x="6608842" y="3814280"/>
            <a:ext cx="1297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SVC Density Greater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3C474B-4710-CE25-4B37-124ED60BD692}"/>
              </a:ext>
            </a:extLst>
          </p:cNvPr>
          <p:cNvCxnSpPr>
            <a:cxnSpLocks/>
          </p:cNvCxnSpPr>
          <p:nvPr/>
        </p:nvCxnSpPr>
        <p:spPr>
          <a:xfrm flipV="1">
            <a:off x="7245962" y="4244091"/>
            <a:ext cx="0" cy="360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2CA0F2-CFE8-F612-E3A3-D01B09C28B96}"/>
              </a:ext>
            </a:extLst>
          </p:cNvPr>
          <p:cNvCxnSpPr>
            <a:cxnSpLocks/>
          </p:cNvCxnSpPr>
          <p:nvPr/>
        </p:nvCxnSpPr>
        <p:spPr>
          <a:xfrm>
            <a:off x="7245962" y="4761613"/>
            <a:ext cx="0" cy="360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38A857A-5BCA-60AC-CC7B-04126B8C999A}"/>
              </a:ext>
            </a:extLst>
          </p:cNvPr>
          <p:cNvSpPr txBox="1"/>
          <p:nvPr/>
        </p:nvSpPr>
        <p:spPr>
          <a:xfrm>
            <a:off x="6535061" y="5098288"/>
            <a:ext cx="1445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Roving Density Greater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D400FD-CB0D-CA0E-A295-D031EECCC772}"/>
              </a:ext>
            </a:extLst>
          </p:cNvPr>
          <p:cNvSpPr txBox="1"/>
          <p:nvPr/>
        </p:nvSpPr>
        <p:spPr>
          <a:xfrm>
            <a:off x="2944369" y="4941613"/>
            <a:ext cx="1347634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estimate &lt; 0.001  </a:t>
            </a:r>
          </a:p>
          <a:p>
            <a:pPr algn="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z-value = 4.703 </a:t>
            </a:r>
          </a:p>
          <a:p>
            <a:pPr algn="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&lt; 0.01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043B39-8525-B1F6-123F-D752BF11E637}"/>
              </a:ext>
            </a:extLst>
          </p:cNvPr>
          <p:cNvSpPr txBox="1"/>
          <p:nvPr/>
        </p:nvSpPr>
        <p:spPr>
          <a:xfrm>
            <a:off x="3043719" y="908501"/>
            <a:ext cx="383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12B318-0558-F4FB-B43F-A8EFE31E3351}"/>
              </a:ext>
            </a:extLst>
          </p:cNvPr>
          <p:cNvSpPr txBox="1"/>
          <p:nvPr/>
        </p:nvSpPr>
        <p:spPr>
          <a:xfrm>
            <a:off x="5913415" y="1060298"/>
            <a:ext cx="383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438DBC-DD73-0EE3-62D4-F735D3777854}"/>
              </a:ext>
            </a:extLst>
          </p:cNvPr>
          <p:cNvSpPr txBox="1"/>
          <p:nvPr/>
        </p:nvSpPr>
        <p:spPr>
          <a:xfrm>
            <a:off x="4469423" y="625744"/>
            <a:ext cx="383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128C1C-560D-9085-FDAB-A90347D79539}"/>
              </a:ext>
            </a:extLst>
          </p:cNvPr>
          <p:cNvSpPr txBox="1"/>
          <p:nvPr/>
        </p:nvSpPr>
        <p:spPr>
          <a:xfrm rot="16200000">
            <a:off x="-892974" y="3189722"/>
            <a:ext cx="5497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Log Density Difference (individuals/m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53A926-7F2F-A61C-6D9B-837997B84795}"/>
              </a:ext>
            </a:extLst>
          </p:cNvPr>
          <p:cNvSpPr txBox="1"/>
          <p:nvPr/>
        </p:nvSpPr>
        <p:spPr>
          <a:xfrm>
            <a:off x="2048943" y="572399"/>
            <a:ext cx="455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979AF3-30C2-64E9-6114-28844E2B7E3F}"/>
              </a:ext>
            </a:extLst>
          </p:cNvPr>
          <p:cNvSpPr txBox="1"/>
          <p:nvPr/>
        </p:nvSpPr>
        <p:spPr>
          <a:xfrm>
            <a:off x="2040336" y="3209110"/>
            <a:ext cx="568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B.</a:t>
            </a:r>
          </a:p>
        </p:txBody>
      </p:sp>
    </p:spTree>
    <p:extLst>
      <p:ext uri="{BB962C8B-B14F-4D97-AF65-F5344CB8AC3E}">
        <p14:creationId xmlns:p14="http://schemas.microsoft.com/office/powerpoint/2010/main" val="1392933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5645C-CFC4-DAE6-D958-7DFEF9FE8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SVC vs. Belt Diagnostic Plots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266B0-71F2-1D97-102D-707FB01736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67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showing a number of dots&#10;&#10;Description automatically generated">
            <a:extLst>
              <a:ext uri="{FF2B5EF4-FFF2-40B4-BE49-F238E27FC236}">
                <a16:creationId xmlns:a16="http://schemas.microsoft.com/office/drawing/2014/main" id="{BFB0012A-D401-C3E4-CF10-63B9F06FB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361" y="3052537"/>
            <a:ext cx="5055667" cy="2846359"/>
          </a:xfrm>
          <a:prstGeom prst="rect">
            <a:avLst/>
          </a:prstGeom>
        </p:spPr>
      </p:pic>
      <p:pic>
        <p:nvPicPr>
          <p:cNvPr id="5" name="Picture 4" descr="A graph showing a line&#10;&#10;Description automatically generated">
            <a:extLst>
              <a:ext uri="{FF2B5EF4-FFF2-40B4-BE49-F238E27FC236}">
                <a16:creationId xmlns:a16="http://schemas.microsoft.com/office/drawing/2014/main" id="{4F6CD2A9-9528-1A3D-F5DD-DC2FB47DD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361" y="310248"/>
            <a:ext cx="5055667" cy="28463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8C1981-3656-D210-7ACD-1EFBDED6A051}"/>
              </a:ext>
            </a:extLst>
          </p:cNvPr>
          <p:cNvSpPr txBox="1"/>
          <p:nvPr/>
        </p:nvSpPr>
        <p:spPr>
          <a:xfrm>
            <a:off x="3100361" y="215260"/>
            <a:ext cx="455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E9F293-2B12-CC99-F042-103785F4D0F9}"/>
              </a:ext>
            </a:extLst>
          </p:cNvPr>
          <p:cNvSpPr txBox="1"/>
          <p:nvPr/>
        </p:nvSpPr>
        <p:spPr>
          <a:xfrm>
            <a:off x="3100361" y="2969332"/>
            <a:ext cx="568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B.</a:t>
            </a:r>
          </a:p>
        </p:txBody>
      </p:sp>
    </p:spTree>
    <p:extLst>
      <p:ext uri="{BB962C8B-B14F-4D97-AF65-F5344CB8AC3E}">
        <p14:creationId xmlns:p14="http://schemas.microsoft.com/office/powerpoint/2010/main" val="1425338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51E1E-BD3E-F832-14F0-955DE53E0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SVC vs. Roving Diagnostic Plots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7B33C-8BA7-B888-8946-B223E3E272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44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normal q-q plot&#10;&#10;Description automatically generated">
            <a:extLst>
              <a:ext uri="{FF2B5EF4-FFF2-40B4-BE49-F238E27FC236}">
                <a16:creationId xmlns:a16="http://schemas.microsoft.com/office/drawing/2014/main" id="{E8C4D3B6-7D28-036D-0F04-17D690D25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945" y="358296"/>
            <a:ext cx="4768583" cy="2844000"/>
          </a:xfrm>
          <a:prstGeom prst="rect">
            <a:avLst/>
          </a:prstGeom>
        </p:spPr>
      </p:pic>
      <p:pic>
        <p:nvPicPr>
          <p:cNvPr id="5" name="Picture 4" descr="A graph of dots and numbers&#10;&#10;Description automatically generated">
            <a:extLst>
              <a:ext uri="{FF2B5EF4-FFF2-40B4-BE49-F238E27FC236}">
                <a16:creationId xmlns:a16="http://schemas.microsoft.com/office/drawing/2014/main" id="{09CB61DC-F94D-7E53-C4C9-42D627578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944" y="3202296"/>
            <a:ext cx="4768583" cy="2844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1166D7-294D-5CF7-7FBA-35B4682193CA}"/>
              </a:ext>
            </a:extLst>
          </p:cNvPr>
          <p:cNvSpPr txBox="1"/>
          <p:nvPr/>
        </p:nvSpPr>
        <p:spPr>
          <a:xfrm>
            <a:off x="2467943" y="274818"/>
            <a:ext cx="455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FB2544-13CB-332F-B529-A26D65627BD4}"/>
              </a:ext>
            </a:extLst>
          </p:cNvPr>
          <p:cNvSpPr txBox="1"/>
          <p:nvPr/>
        </p:nvSpPr>
        <p:spPr>
          <a:xfrm>
            <a:off x="2467943" y="3129474"/>
            <a:ext cx="568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B.</a:t>
            </a:r>
          </a:p>
        </p:txBody>
      </p:sp>
    </p:spTree>
    <p:extLst>
      <p:ext uri="{BB962C8B-B14F-4D97-AF65-F5344CB8AC3E}">
        <p14:creationId xmlns:p14="http://schemas.microsoft.com/office/powerpoint/2010/main" val="729095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2EDB7-765A-9DBD-95CB-7B77C29EB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Plot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A9685-6A55-8503-C690-6D78E587CB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82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281389B3-C74C-2361-55B1-9FDD8FB97011}"/>
              </a:ext>
            </a:extLst>
          </p:cNvPr>
          <p:cNvSpPr txBox="1"/>
          <p:nvPr/>
        </p:nvSpPr>
        <p:spPr>
          <a:xfrm>
            <a:off x="2446265" y="4613531"/>
            <a:ext cx="118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Coloration</a:t>
            </a:r>
          </a:p>
          <a:p>
            <a:pPr algn="ctr"/>
            <a:r>
              <a:rPr lang="en-US" sz="900" i="1" dirty="0">
                <a:latin typeface="Arial" panose="020B0604020202020204" pitchFamily="34" charset="0"/>
                <a:cs typeface="Arial" panose="020B0604020202020204" pitchFamily="34" charset="0"/>
              </a:rPr>
              <a:t>camouflage</a:t>
            </a:r>
          </a:p>
        </p:txBody>
      </p:sp>
      <p:pic>
        <p:nvPicPr>
          <p:cNvPr id="5" name="Picture 4" descr="A graph with dots and lines&#10;&#10;Description automatically generated">
            <a:extLst>
              <a:ext uri="{FF2B5EF4-FFF2-40B4-BE49-F238E27FC236}">
                <a16:creationId xmlns:a16="http://schemas.microsoft.com/office/drawing/2014/main" id="{EAF1EC01-A312-8E61-0A35-5D2981E3D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075" y="436968"/>
            <a:ext cx="7772400" cy="3833860"/>
          </a:xfrm>
          <a:prstGeom prst="rect">
            <a:avLst/>
          </a:prstGeom>
        </p:spPr>
      </p:pic>
      <p:sp>
        <p:nvSpPr>
          <p:cNvPr id="8" name="Left Bracket 7">
            <a:extLst>
              <a:ext uri="{FF2B5EF4-FFF2-40B4-BE49-F238E27FC236}">
                <a16:creationId xmlns:a16="http://schemas.microsoft.com/office/drawing/2014/main" id="{196B56A5-B1AD-DEA9-C129-02E44B1EBE2E}"/>
              </a:ext>
            </a:extLst>
          </p:cNvPr>
          <p:cNvSpPr/>
          <p:nvPr/>
        </p:nvSpPr>
        <p:spPr>
          <a:xfrm>
            <a:off x="2533730" y="526385"/>
            <a:ext cx="151074" cy="2964164"/>
          </a:xfrm>
          <a:prstGeom prst="leftBracket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E77CC-3855-B6E7-46C8-F61B10B83AE1}"/>
              </a:ext>
            </a:extLst>
          </p:cNvPr>
          <p:cNvSpPr txBox="1"/>
          <p:nvPr/>
        </p:nvSpPr>
        <p:spPr>
          <a:xfrm>
            <a:off x="1716941" y="1758163"/>
            <a:ext cx="796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Species Traits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C13E6E-D2C9-E359-5BDB-7ED44F7B9358}"/>
              </a:ext>
            </a:extLst>
          </p:cNvPr>
          <p:cNvSpPr txBox="1"/>
          <p:nvPr/>
        </p:nvSpPr>
        <p:spPr>
          <a:xfrm>
            <a:off x="1732535" y="3523985"/>
            <a:ext cx="770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Habitat Traits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30CE19-43AC-B578-576D-3FE531F30903}"/>
              </a:ext>
            </a:extLst>
          </p:cNvPr>
          <p:cNvSpPr txBox="1"/>
          <p:nvPr/>
        </p:nvSpPr>
        <p:spPr>
          <a:xfrm>
            <a:off x="2452528" y="668089"/>
            <a:ext cx="118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Aggregation</a:t>
            </a:r>
          </a:p>
          <a:p>
            <a:pPr algn="ctr"/>
            <a:r>
              <a:rPr lang="en-US" sz="900" i="1" dirty="0">
                <a:latin typeface="Arial" panose="020B0604020202020204" pitchFamily="34" charset="0"/>
                <a:cs typeface="Arial" panose="020B0604020202020204" pitchFamily="34" charset="0"/>
              </a:rPr>
              <a:t>schooling</a:t>
            </a:r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A42E1690-CA36-E299-D3FF-C6652DF4A172}"/>
              </a:ext>
            </a:extLst>
          </p:cNvPr>
          <p:cNvSpPr/>
          <p:nvPr/>
        </p:nvSpPr>
        <p:spPr>
          <a:xfrm>
            <a:off x="3434839" y="726510"/>
            <a:ext cx="78713" cy="252491"/>
          </a:xfrm>
          <a:prstGeom prst="leftBracket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DD2DE18B-DCB2-3E81-7623-CB11C228BDFB}"/>
              </a:ext>
            </a:extLst>
          </p:cNvPr>
          <p:cNvSpPr/>
          <p:nvPr/>
        </p:nvSpPr>
        <p:spPr>
          <a:xfrm>
            <a:off x="3425595" y="1542790"/>
            <a:ext cx="94220" cy="448848"/>
          </a:xfrm>
          <a:prstGeom prst="leftBracket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44C7FF32-7B9B-2F82-B7F1-FE4567C26178}"/>
              </a:ext>
            </a:extLst>
          </p:cNvPr>
          <p:cNvSpPr/>
          <p:nvPr/>
        </p:nvSpPr>
        <p:spPr>
          <a:xfrm>
            <a:off x="3427684" y="2559486"/>
            <a:ext cx="94220" cy="448848"/>
          </a:xfrm>
          <a:prstGeom prst="leftBracket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Left Bracket 15">
            <a:extLst>
              <a:ext uri="{FF2B5EF4-FFF2-40B4-BE49-F238E27FC236}">
                <a16:creationId xmlns:a16="http://schemas.microsoft.com/office/drawing/2014/main" id="{676D7566-659E-3531-698C-45DE2CF18E7A}"/>
              </a:ext>
            </a:extLst>
          </p:cNvPr>
          <p:cNvSpPr/>
          <p:nvPr/>
        </p:nvSpPr>
        <p:spPr>
          <a:xfrm>
            <a:off x="3411967" y="4671952"/>
            <a:ext cx="78713" cy="252491"/>
          </a:xfrm>
          <a:prstGeom prst="leftBracket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99D66C-C458-9E06-7166-214669D6ABCA}"/>
              </a:ext>
            </a:extLst>
          </p:cNvPr>
          <p:cNvSpPr txBox="1"/>
          <p:nvPr/>
        </p:nvSpPr>
        <p:spPr>
          <a:xfrm>
            <a:off x="2379883" y="1588506"/>
            <a:ext cx="118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Shape</a:t>
            </a:r>
          </a:p>
          <a:p>
            <a:pPr algn="ctr"/>
            <a:r>
              <a:rPr lang="en-US" sz="900" i="1" dirty="0" err="1">
                <a:latin typeface="Arial" panose="020B0604020202020204" pitchFamily="34" charset="0"/>
                <a:cs typeface="Arial" panose="020B0604020202020204" pitchFamily="34" charset="0"/>
              </a:rPr>
              <a:t>compressiform</a:t>
            </a:r>
            <a:endParaRPr lang="en-US" sz="9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00A068-ECF9-F411-C829-6E8FB51F5F79}"/>
              </a:ext>
            </a:extLst>
          </p:cNvPr>
          <p:cNvSpPr txBox="1"/>
          <p:nvPr/>
        </p:nvSpPr>
        <p:spPr>
          <a:xfrm>
            <a:off x="2452528" y="2597235"/>
            <a:ext cx="118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Coloration</a:t>
            </a:r>
          </a:p>
          <a:p>
            <a:pPr algn="ctr"/>
            <a:r>
              <a:rPr lang="en-US" sz="900" i="1" dirty="0">
                <a:latin typeface="Arial" panose="020B0604020202020204" pitchFamily="34" charset="0"/>
                <a:cs typeface="Arial" panose="020B0604020202020204" pitchFamily="34" charset="0"/>
              </a:rPr>
              <a:t>camouflage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53319B-41E1-F10E-33E5-D2AC73403B5D}"/>
              </a:ext>
            </a:extLst>
          </p:cNvPr>
          <p:cNvSpPr txBox="1"/>
          <p:nvPr/>
        </p:nvSpPr>
        <p:spPr>
          <a:xfrm>
            <a:off x="2734709" y="1140600"/>
            <a:ext cx="11898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>
                <a:latin typeface="Arial" panose="020B0604020202020204" pitchFamily="34" charset="0"/>
                <a:cs typeface="Arial" panose="020B0604020202020204" pitchFamily="34" charset="0"/>
              </a:rPr>
              <a:t>benthic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52E3314-C6CE-DDCE-2ECB-C609A7104FA4}"/>
              </a:ext>
            </a:extLst>
          </p:cNvPr>
          <p:cNvCxnSpPr/>
          <p:nvPr/>
        </p:nvCxnSpPr>
        <p:spPr>
          <a:xfrm flipH="1">
            <a:off x="3588509" y="1268542"/>
            <a:ext cx="4386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E6393A3-9DF4-4BE7-8AC6-24A6DBA07112}"/>
              </a:ext>
            </a:extLst>
          </p:cNvPr>
          <p:cNvSpPr txBox="1"/>
          <p:nvPr/>
        </p:nvSpPr>
        <p:spPr>
          <a:xfrm>
            <a:off x="2659553" y="3490548"/>
            <a:ext cx="11898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>
                <a:latin typeface="Arial" panose="020B0604020202020204" pitchFamily="34" charset="0"/>
                <a:cs typeface="Arial" panose="020B0604020202020204" pitchFamily="34" charset="0"/>
              </a:rPr>
              <a:t>continuous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3B9BA41-E842-55D5-7892-CE4208985BBB}"/>
              </a:ext>
            </a:extLst>
          </p:cNvPr>
          <p:cNvCxnSpPr>
            <a:cxnSpLocks/>
          </p:cNvCxnSpPr>
          <p:nvPr/>
        </p:nvCxnSpPr>
        <p:spPr>
          <a:xfrm flipH="1">
            <a:off x="3619824" y="3618490"/>
            <a:ext cx="58892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7250DDA-72E9-C7A1-6033-1793089490C5}"/>
              </a:ext>
            </a:extLst>
          </p:cNvPr>
          <p:cNvSpPr txBox="1"/>
          <p:nvPr/>
        </p:nvSpPr>
        <p:spPr>
          <a:xfrm>
            <a:off x="2631792" y="4408692"/>
            <a:ext cx="11898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>
                <a:latin typeface="Arial" panose="020B0604020202020204" pitchFamily="34" charset="0"/>
                <a:cs typeface="Arial" panose="020B0604020202020204" pitchFamily="34" charset="0"/>
              </a:rPr>
              <a:t>anguilliform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4F4A014-F75B-BCD6-0669-62D4FF17A536}"/>
              </a:ext>
            </a:extLst>
          </p:cNvPr>
          <p:cNvCxnSpPr>
            <a:cxnSpLocks/>
          </p:cNvCxnSpPr>
          <p:nvPr/>
        </p:nvCxnSpPr>
        <p:spPr>
          <a:xfrm flipH="1">
            <a:off x="3604589" y="4536634"/>
            <a:ext cx="4386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Left Bracket 34">
            <a:extLst>
              <a:ext uri="{FF2B5EF4-FFF2-40B4-BE49-F238E27FC236}">
                <a16:creationId xmlns:a16="http://schemas.microsoft.com/office/drawing/2014/main" id="{6EB4FCA4-9374-AB70-3A5D-677F9A10390F}"/>
              </a:ext>
            </a:extLst>
          </p:cNvPr>
          <p:cNvSpPr/>
          <p:nvPr/>
        </p:nvSpPr>
        <p:spPr>
          <a:xfrm>
            <a:off x="2530363" y="3528298"/>
            <a:ext cx="151074" cy="444465"/>
          </a:xfrm>
          <a:prstGeom prst="leftBracket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Left Bracket 35">
            <a:extLst>
              <a:ext uri="{FF2B5EF4-FFF2-40B4-BE49-F238E27FC236}">
                <a16:creationId xmlns:a16="http://schemas.microsoft.com/office/drawing/2014/main" id="{29BE27E4-F522-45A2-E1A6-1D8B7461D7CF}"/>
              </a:ext>
            </a:extLst>
          </p:cNvPr>
          <p:cNvSpPr/>
          <p:nvPr/>
        </p:nvSpPr>
        <p:spPr>
          <a:xfrm>
            <a:off x="2530363" y="4299165"/>
            <a:ext cx="151074" cy="683696"/>
          </a:xfrm>
          <a:prstGeom prst="leftBracket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72C10C0-3FEA-31E1-943B-F346F77C9D10}"/>
              </a:ext>
            </a:extLst>
          </p:cNvPr>
          <p:cNvSpPr txBox="1"/>
          <p:nvPr/>
        </p:nvSpPr>
        <p:spPr>
          <a:xfrm>
            <a:off x="1724053" y="4382698"/>
            <a:ext cx="796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Species Traits</a:t>
            </a:r>
          </a:p>
        </p:txBody>
      </p:sp>
      <p:sp>
        <p:nvSpPr>
          <p:cNvPr id="38" name="Left Bracket 37">
            <a:extLst>
              <a:ext uri="{FF2B5EF4-FFF2-40B4-BE49-F238E27FC236}">
                <a16:creationId xmlns:a16="http://schemas.microsoft.com/office/drawing/2014/main" id="{AC1F03CB-CB43-BEC8-EFFC-49D6734B746B}"/>
              </a:ext>
            </a:extLst>
          </p:cNvPr>
          <p:cNvSpPr/>
          <p:nvPr/>
        </p:nvSpPr>
        <p:spPr>
          <a:xfrm>
            <a:off x="2530363" y="5021702"/>
            <a:ext cx="151074" cy="115811"/>
          </a:xfrm>
          <a:prstGeom prst="leftBracket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0E1561-8035-2978-38EA-FA10192C02A5}"/>
              </a:ext>
            </a:extLst>
          </p:cNvPr>
          <p:cNvSpPr txBox="1"/>
          <p:nvPr/>
        </p:nvSpPr>
        <p:spPr>
          <a:xfrm>
            <a:off x="1728975" y="4844363"/>
            <a:ext cx="770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Habitat Traits</a:t>
            </a:r>
          </a:p>
        </p:txBody>
      </p:sp>
      <p:pic>
        <p:nvPicPr>
          <p:cNvPr id="21" name="Picture 20" descr="A line with dots and lines&#10;&#10;Description automatically generated with medium confidence">
            <a:extLst>
              <a:ext uri="{FF2B5EF4-FFF2-40B4-BE49-F238E27FC236}">
                <a16:creationId xmlns:a16="http://schemas.microsoft.com/office/drawing/2014/main" id="{D2D23E6C-0373-944B-4C57-8689F8D263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9270" y="4187424"/>
            <a:ext cx="7290895" cy="147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234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954A0-B116-7D8F-A419-E8F60450B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SVC vs. Belt Fish Trait Plot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E89BC-9CF0-3B22-E99E-F68B032888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50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diagram of a body shape&#10;&#10;Description automatically generated">
            <a:extLst>
              <a:ext uri="{FF2B5EF4-FFF2-40B4-BE49-F238E27FC236}">
                <a16:creationId xmlns:a16="http://schemas.microsoft.com/office/drawing/2014/main" id="{4B02DE78-F04B-0FFC-53E6-A458B9A45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865" y="791249"/>
            <a:ext cx="4700989" cy="2520000"/>
          </a:xfrm>
          <a:prstGeom prst="rect">
            <a:avLst/>
          </a:prstGeom>
        </p:spPr>
      </p:pic>
      <p:pic>
        <p:nvPicPr>
          <p:cNvPr id="13" name="Picture 12" descr="A diagram of different colors and sizes&#10;&#10;Description automatically generated">
            <a:extLst>
              <a:ext uri="{FF2B5EF4-FFF2-40B4-BE49-F238E27FC236}">
                <a16:creationId xmlns:a16="http://schemas.microsoft.com/office/drawing/2014/main" id="{9ED213F6-6B1A-CB9B-836F-194F443EB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864" y="3429000"/>
            <a:ext cx="4700989" cy="2520000"/>
          </a:xfrm>
          <a:prstGeom prst="rect">
            <a:avLst/>
          </a:prstGeom>
        </p:spPr>
      </p:pic>
      <p:pic>
        <p:nvPicPr>
          <p:cNvPr id="15" name="Picture 14" descr="A diagram of a group of objects&#10;&#10;Description automatically generated">
            <a:extLst>
              <a:ext uri="{FF2B5EF4-FFF2-40B4-BE49-F238E27FC236}">
                <a16:creationId xmlns:a16="http://schemas.microsoft.com/office/drawing/2014/main" id="{876220CB-1A48-7001-6E5C-361C73E4B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413" y="3429000"/>
            <a:ext cx="4700989" cy="2520000"/>
          </a:xfrm>
          <a:prstGeom prst="rect">
            <a:avLst/>
          </a:prstGeom>
        </p:spPr>
      </p:pic>
      <p:pic>
        <p:nvPicPr>
          <p:cNvPr id="17" name="Picture 16" descr="A graph showing the maximum length of a number&#10;&#10;Description automatically generated">
            <a:extLst>
              <a:ext uri="{FF2B5EF4-FFF2-40B4-BE49-F238E27FC236}">
                <a16:creationId xmlns:a16="http://schemas.microsoft.com/office/drawing/2014/main" id="{034874B5-315A-BA0D-D160-CC1683EA2C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8414" y="791249"/>
            <a:ext cx="4700989" cy="25200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6811817-A46D-3A5B-9346-1FF6387966B3}"/>
              </a:ext>
            </a:extLst>
          </p:cNvPr>
          <p:cNvCxnSpPr>
            <a:cxnSpLocks/>
          </p:cNvCxnSpPr>
          <p:nvPr/>
        </p:nvCxnSpPr>
        <p:spPr>
          <a:xfrm flipV="1">
            <a:off x="5985322" y="1384175"/>
            <a:ext cx="0" cy="360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5A85EF-8C43-E1B2-81A2-16930C1D754E}"/>
              </a:ext>
            </a:extLst>
          </p:cNvPr>
          <p:cNvCxnSpPr>
            <a:cxnSpLocks/>
          </p:cNvCxnSpPr>
          <p:nvPr/>
        </p:nvCxnSpPr>
        <p:spPr>
          <a:xfrm>
            <a:off x="5985322" y="1901697"/>
            <a:ext cx="0" cy="360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E3E44AB9-78B8-73FC-470A-AA50C4197B10}"/>
              </a:ext>
            </a:extLst>
          </p:cNvPr>
          <p:cNvSpPr/>
          <p:nvPr/>
        </p:nvSpPr>
        <p:spPr>
          <a:xfrm>
            <a:off x="1298413" y="692999"/>
            <a:ext cx="317445" cy="55700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142248-461D-2390-078C-576929EB6FB2}"/>
              </a:ext>
            </a:extLst>
          </p:cNvPr>
          <p:cNvSpPr/>
          <p:nvPr/>
        </p:nvSpPr>
        <p:spPr>
          <a:xfrm>
            <a:off x="6344702" y="643992"/>
            <a:ext cx="317445" cy="55700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FD7E5B-9B10-182E-5A5B-0328E04A5CD1}"/>
              </a:ext>
            </a:extLst>
          </p:cNvPr>
          <p:cNvSpPr txBox="1"/>
          <p:nvPr/>
        </p:nvSpPr>
        <p:spPr>
          <a:xfrm rot="16200000">
            <a:off x="-1015461" y="2921915"/>
            <a:ext cx="470132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Log Density Difference (individuals/m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42ECF3-33D9-5FB2-4D77-E404CD2B4D3B}"/>
              </a:ext>
            </a:extLst>
          </p:cNvPr>
          <p:cNvSpPr txBox="1"/>
          <p:nvPr/>
        </p:nvSpPr>
        <p:spPr>
          <a:xfrm>
            <a:off x="5300651" y="2261697"/>
            <a:ext cx="1419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Belt Density Greater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81C194-0CE3-A07C-F653-3C783A6D5564}"/>
              </a:ext>
            </a:extLst>
          </p:cNvPr>
          <p:cNvSpPr txBox="1"/>
          <p:nvPr/>
        </p:nvSpPr>
        <p:spPr>
          <a:xfrm>
            <a:off x="5270114" y="938900"/>
            <a:ext cx="1419836" cy="463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SVC Density Greater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3CE94C-AE96-0A7F-AA2E-E84DDDF39F5E}"/>
              </a:ext>
            </a:extLst>
          </p:cNvPr>
          <p:cNvSpPr txBox="1"/>
          <p:nvPr/>
        </p:nvSpPr>
        <p:spPr>
          <a:xfrm>
            <a:off x="4043857" y="649585"/>
            <a:ext cx="1256794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estimate = 0.008  </a:t>
            </a:r>
          </a:p>
          <a:p>
            <a:pPr algn="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z-value = 4.07 </a:t>
            </a:r>
          </a:p>
          <a:p>
            <a:pPr algn="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&lt; 0.01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4559824-E024-2773-56AE-BD3FDA010384}"/>
              </a:ext>
            </a:extLst>
          </p:cNvPr>
          <p:cNvCxnSpPr>
            <a:cxnSpLocks/>
          </p:cNvCxnSpPr>
          <p:nvPr/>
        </p:nvCxnSpPr>
        <p:spPr>
          <a:xfrm flipV="1">
            <a:off x="5985322" y="4041465"/>
            <a:ext cx="0" cy="360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25B9FCF-514C-121E-42B0-1B50CACA4FAC}"/>
              </a:ext>
            </a:extLst>
          </p:cNvPr>
          <p:cNvCxnSpPr>
            <a:cxnSpLocks/>
          </p:cNvCxnSpPr>
          <p:nvPr/>
        </p:nvCxnSpPr>
        <p:spPr>
          <a:xfrm>
            <a:off x="5985322" y="4558987"/>
            <a:ext cx="0" cy="360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17A13B9-4A5A-DBE0-64DC-D36DC1A65DA6}"/>
              </a:ext>
            </a:extLst>
          </p:cNvPr>
          <p:cNvSpPr txBox="1"/>
          <p:nvPr/>
        </p:nvSpPr>
        <p:spPr>
          <a:xfrm>
            <a:off x="5300651" y="4918987"/>
            <a:ext cx="1419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Belt Density Greater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E97AE3-58B3-1A7F-4460-A53316808E7D}"/>
              </a:ext>
            </a:extLst>
          </p:cNvPr>
          <p:cNvSpPr txBox="1"/>
          <p:nvPr/>
        </p:nvSpPr>
        <p:spPr>
          <a:xfrm>
            <a:off x="5270114" y="3596190"/>
            <a:ext cx="1419836" cy="463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SVC Density Greater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4F0E7EF-37B7-25D9-6446-0F0B24B394D5}"/>
              </a:ext>
            </a:extLst>
          </p:cNvPr>
          <p:cNvCxnSpPr>
            <a:cxnSpLocks/>
          </p:cNvCxnSpPr>
          <p:nvPr/>
        </p:nvCxnSpPr>
        <p:spPr>
          <a:xfrm flipV="1">
            <a:off x="11094901" y="1384175"/>
            <a:ext cx="0" cy="360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62B9134-4607-83BD-B83C-138D13EAEEA8}"/>
              </a:ext>
            </a:extLst>
          </p:cNvPr>
          <p:cNvCxnSpPr>
            <a:cxnSpLocks/>
          </p:cNvCxnSpPr>
          <p:nvPr/>
        </p:nvCxnSpPr>
        <p:spPr>
          <a:xfrm>
            <a:off x="11094901" y="1901697"/>
            <a:ext cx="0" cy="360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06EC45A-2ED9-C3F7-B7BD-30C4ADC53B26}"/>
              </a:ext>
            </a:extLst>
          </p:cNvPr>
          <p:cNvSpPr txBox="1"/>
          <p:nvPr/>
        </p:nvSpPr>
        <p:spPr>
          <a:xfrm>
            <a:off x="10410230" y="2261697"/>
            <a:ext cx="1419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Belt Density Greater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33ADF3C-4FA4-0871-0545-8060A179EBBF}"/>
              </a:ext>
            </a:extLst>
          </p:cNvPr>
          <p:cNvSpPr txBox="1"/>
          <p:nvPr/>
        </p:nvSpPr>
        <p:spPr>
          <a:xfrm>
            <a:off x="10379693" y="938900"/>
            <a:ext cx="1419836" cy="463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SVC Density Greater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DA2EFC1-32A8-3B85-0FD2-DDF8526F25FC}"/>
              </a:ext>
            </a:extLst>
          </p:cNvPr>
          <p:cNvCxnSpPr>
            <a:cxnSpLocks/>
          </p:cNvCxnSpPr>
          <p:nvPr/>
        </p:nvCxnSpPr>
        <p:spPr>
          <a:xfrm flipV="1">
            <a:off x="11094901" y="4037671"/>
            <a:ext cx="0" cy="360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36989CC-BDA2-7F97-4A89-A0B318BE9CFE}"/>
              </a:ext>
            </a:extLst>
          </p:cNvPr>
          <p:cNvCxnSpPr>
            <a:cxnSpLocks/>
          </p:cNvCxnSpPr>
          <p:nvPr/>
        </p:nvCxnSpPr>
        <p:spPr>
          <a:xfrm>
            <a:off x="11094901" y="4555193"/>
            <a:ext cx="0" cy="360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9824066-2674-3B98-0D8F-07BDB257E187}"/>
              </a:ext>
            </a:extLst>
          </p:cNvPr>
          <p:cNvSpPr txBox="1"/>
          <p:nvPr/>
        </p:nvSpPr>
        <p:spPr>
          <a:xfrm>
            <a:off x="10410230" y="4915193"/>
            <a:ext cx="1419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Belt Density Greater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78B70E-57E1-D5CA-833F-D79A1F8C0ED5}"/>
              </a:ext>
            </a:extLst>
          </p:cNvPr>
          <p:cNvSpPr txBox="1"/>
          <p:nvPr/>
        </p:nvSpPr>
        <p:spPr>
          <a:xfrm>
            <a:off x="10379693" y="3592396"/>
            <a:ext cx="1419836" cy="463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SVC Density Greater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2157CD-C700-2A92-FE5C-8BC97D187F34}"/>
              </a:ext>
            </a:extLst>
          </p:cNvPr>
          <p:cNvSpPr txBox="1"/>
          <p:nvPr/>
        </p:nvSpPr>
        <p:spPr>
          <a:xfrm>
            <a:off x="7350543" y="3228944"/>
            <a:ext cx="383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10F1907-8DD4-4D1C-0724-10325E45704D}"/>
              </a:ext>
            </a:extLst>
          </p:cNvPr>
          <p:cNvSpPr txBox="1"/>
          <p:nvPr/>
        </p:nvSpPr>
        <p:spPr>
          <a:xfrm>
            <a:off x="8321071" y="3228944"/>
            <a:ext cx="383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BD7C281-B73C-63A5-EB8B-980C97DCF3C0}"/>
              </a:ext>
            </a:extLst>
          </p:cNvPr>
          <p:cNvSpPr txBox="1"/>
          <p:nvPr/>
        </p:nvSpPr>
        <p:spPr>
          <a:xfrm>
            <a:off x="9305687" y="3228944"/>
            <a:ext cx="383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296FFD6-C990-1A56-4825-38E52D3851F0}"/>
              </a:ext>
            </a:extLst>
          </p:cNvPr>
          <p:cNvSpPr txBox="1"/>
          <p:nvPr/>
        </p:nvSpPr>
        <p:spPr>
          <a:xfrm>
            <a:off x="10282183" y="3187794"/>
            <a:ext cx="383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BB018F0-36C0-0D3F-ADFC-5996DCF7C856}"/>
              </a:ext>
            </a:extLst>
          </p:cNvPr>
          <p:cNvSpPr txBox="1"/>
          <p:nvPr/>
        </p:nvSpPr>
        <p:spPr>
          <a:xfrm>
            <a:off x="7350543" y="549557"/>
            <a:ext cx="383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B646F91-D472-175C-B22D-5D9CD9345179}"/>
              </a:ext>
            </a:extLst>
          </p:cNvPr>
          <p:cNvSpPr txBox="1"/>
          <p:nvPr/>
        </p:nvSpPr>
        <p:spPr>
          <a:xfrm>
            <a:off x="8329191" y="555746"/>
            <a:ext cx="383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CEA9E4D-188A-E7F7-528F-E7159C571D4C}"/>
              </a:ext>
            </a:extLst>
          </p:cNvPr>
          <p:cNvSpPr txBox="1"/>
          <p:nvPr/>
        </p:nvSpPr>
        <p:spPr>
          <a:xfrm>
            <a:off x="9305687" y="549557"/>
            <a:ext cx="383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05AF2C-1A60-135D-FE1F-9486E32C63E8}"/>
              </a:ext>
            </a:extLst>
          </p:cNvPr>
          <p:cNvSpPr txBox="1"/>
          <p:nvPr/>
        </p:nvSpPr>
        <p:spPr>
          <a:xfrm>
            <a:off x="10239617" y="571252"/>
            <a:ext cx="383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7062D02-AEE6-451D-C951-DAE8262FA0EC}"/>
              </a:ext>
            </a:extLst>
          </p:cNvPr>
          <p:cNvSpPr txBox="1"/>
          <p:nvPr/>
        </p:nvSpPr>
        <p:spPr>
          <a:xfrm>
            <a:off x="2468180" y="3206151"/>
            <a:ext cx="383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F40A07C-0DFB-8E56-3709-52CCB655779E}"/>
              </a:ext>
            </a:extLst>
          </p:cNvPr>
          <p:cNvSpPr txBox="1"/>
          <p:nvPr/>
        </p:nvSpPr>
        <p:spPr>
          <a:xfrm>
            <a:off x="3746075" y="3204546"/>
            <a:ext cx="383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71FD62C-B585-3E94-ADDD-8F0222A6A669}"/>
              </a:ext>
            </a:extLst>
          </p:cNvPr>
          <p:cNvSpPr txBox="1"/>
          <p:nvPr/>
        </p:nvSpPr>
        <p:spPr>
          <a:xfrm>
            <a:off x="5023970" y="3205874"/>
            <a:ext cx="383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5E9CDE-DC4F-FCD9-4B19-E836D80F91FE}"/>
              </a:ext>
            </a:extLst>
          </p:cNvPr>
          <p:cNvSpPr txBox="1"/>
          <p:nvPr/>
        </p:nvSpPr>
        <p:spPr>
          <a:xfrm>
            <a:off x="1956110" y="532319"/>
            <a:ext cx="455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1531811-628B-7B24-EAAA-202905FA8FDF}"/>
              </a:ext>
            </a:extLst>
          </p:cNvPr>
          <p:cNvSpPr txBox="1"/>
          <p:nvPr/>
        </p:nvSpPr>
        <p:spPr>
          <a:xfrm>
            <a:off x="6976949" y="532319"/>
            <a:ext cx="568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A263AE-6481-BE42-F847-7F291ECBE7DE}"/>
              </a:ext>
            </a:extLst>
          </p:cNvPr>
          <p:cNvSpPr txBox="1"/>
          <p:nvPr/>
        </p:nvSpPr>
        <p:spPr>
          <a:xfrm>
            <a:off x="1949995" y="3206151"/>
            <a:ext cx="461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45C54CC-74E9-3B7A-8B65-078F03EE11E5}"/>
              </a:ext>
            </a:extLst>
          </p:cNvPr>
          <p:cNvSpPr txBox="1"/>
          <p:nvPr/>
        </p:nvSpPr>
        <p:spPr>
          <a:xfrm>
            <a:off x="6971167" y="3206151"/>
            <a:ext cx="568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D.</a:t>
            </a:r>
          </a:p>
        </p:txBody>
      </p:sp>
    </p:spTree>
    <p:extLst>
      <p:ext uri="{BB962C8B-B14F-4D97-AF65-F5344CB8AC3E}">
        <p14:creationId xmlns:p14="http://schemas.microsoft.com/office/powerpoint/2010/main" val="718616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C4D9-4862-3AD7-CBF7-9E299F0BE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SVC vs. Belt Interactions Plot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11A1A-009C-3B88-57A6-2DE816F171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93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different colored bars&#10;&#10;Description automatically generated">
            <a:extLst>
              <a:ext uri="{FF2B5EF4-FFF2-40B4-BE49-F238E27FC236}">
                <a16:creationId xmlns:a16="http://schemas.microsoft.com/office/drawing/2014/main" id="{4A3BDEA1-054C-3D12-CF6F-0FC18ED55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055" y="3647102"/>
            <a:ext cx="5765890" cy="2880000"/>
          </a:xfrm>
          <a:prstGeom prst="rect">
            <a:avLst/>
          </a:prstGeom>
        </p:spPr>
      </p:pic>
      <p:pic>
        <p:nvPicPr>
          <p:cNvPr id="9" name="Picture 8" descr="A diagram of different colored bars&#10;&#10;Description automatically generated">
            <a:extLst>
              <a:ext uri="{FF2B5EF4-FFF2-40B4-BE49-F238E27FC236}">
                <a16:creationId xmlns:a16="http://schemas.microsoft.com/office/drawing/2014/main" id="{1CE6D62B-702D-D9FC-61BE-7BAFF23C5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055" y="468921"/>
            <a:ext cx="5765890" cy="2880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8560EC-2214-32CB-F19C-DEE8C138FC55}"/>
              </a:ext>
            </a:extLst>
          </p:cNvPr>
          <p:cNvSpPr/>
          <p:nvPr/>
        </p:nvSpPr>
        <p:spPr>
          <a:xfrm>
            <a:off x="3213055" y="270456"/>
            <a:ext cx="380151" cy="63879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553126-343C-EC1D-578B-99ACA5C57DA2}"/>
              </a:ext>
            </a:extLst>
          </p:cNvPr>
          <p:cNvSpPr/>
          <p:nvPr/>
        </p:nvSpPr>
        <p:spPr>
          <a:xfrm>
            <a:off x="7808666" y="470079"/>
            <a:ext cx="1210838" cy="63879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diagram of different colored bars&#10;&#10;Description automatically generated">
            <a:extLst>
              <a:ext uri="{FF2B5EF4-FFF2-40B4-BE49-F238E27FC236}">
                <a16:creationId xmlns:a16="http://schemas.microsoft.com/office/drawing/2014/main" id="{961CEE86-F69A-935F-198F-0060122DAF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000"/>
          <a:stretch/>
        </p:blipFill>
        <p:spPr>
          <a:xfrm>
            <a:off x="8015531" y="1948568"/>
            <a:ext cx="1249703" cy="2972439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172BD2-16FF-CDC2-B982-91051D2D02AF}"/>
              </a:ext>
            </a:extLst>
          </p:cNvPr>
          <p:cNvCxnSpPr>
            <a:cxnSpLocks/>
          </p:cNvCxnSpPr>
          <p:nvPr/>
        </p:nvCxnSpPr>
        <p:spPr>
          <a:xfrm flipV="1">
            <a:off x="8067031" y="1183141"/>
            <a:ext cx="0" cy="360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A38CD8-C78F-D82A-D290-55FAD9EFEAAA}"/>
              </a:ext>
            </a:extLst>
          </p:cNvPr>
          <p:cNvCxnSpPr>
            <a:cxnSpLocks/>
          </p:cNvCxnSpPr>
          <p:nvPr/>
        </p:nvCxnSpPr>
        <p:spPr>
          <a:xfrm>
            <a:off x="8067031" y="1700663"/>
            <a:ext cx="0" cy="360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403B1E3-A90C-0E51-C32D-058274F140A7}"/>
              </a:ext>
            </a:extLst>
          </p:cNvPr>
          <p:cNvSpPr txBox="1"/>
          <p:nvPr/>
        </p:nvSpPr>
        <p:spPr>
          <a:xfrm rot="16200000">
            <a:off x="986949" y="3010843"/>
            <a:ext cx="470132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Log Density Difference (individuals/m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ECC17A-B3B8-7513-9663-99ADDC54D8C0}"/>
              </a:ext>
            </a:extLst>
          </p:cNvPr>
          <p:cNvSpPr txBox="1"/>
          <p:nvPr/>
        </p:nvSpPr>
        <p:spPr>
          <a:xfrm>
            <a:off x="7382360" y="2060663"/>
            <a:ext cx="1419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Belt Density Greater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13AACC-7E7F-17E3-14DD-E040EFE01576}"/>
              </a:ext>
            </a:extLst>
          </p:cNvPr>
          <p:cNvSpPr txBox="1"/>
          <p:nvPr/>
        </p:nvSpPr>
        <p:spPr>
          <a:xfrm>
            <a:off x="7351823" y="737866"/>
            <a:ext cx="1419836" cy="463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SVC Density Greater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3E7D54-DFE1-CF14-1204-94573DA57CFD}"/>
              </a:ext>
            </a:extLst>
          </p:cNvPr>
          <p:cNvSpPr txBox="1"/>
          <p:nvPr/>
        </p:nvSpPr>
        <p:spPr>
          <a:xfrm>
            <a:off x="3856886" y="383054"/>
            <a:ext cx="455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96D268-EFD2-E978-C6DC-DBD3F1C21BC3}"/>
              </a:ext>
            </a:extLst>
          </p:cNvPr>
          <p:cNvSpPr txBox="1"/>
          <p:nvPr/>
        </p:nvSpPr>
        <p:spPr>
          <a:xfrm>
            <a:off x="3856886" y="3547386"/>
            <a:ext cx="568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B.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1C1E6C-2DCD-7005-FE16-36ECDF78067F}"/>
              </a:ext>
            </a:extLst>
          </p:cNvPr>
          <p:cNvCxnSpPr>
            <a:cxnSpLocks/>
          </p:cNvCxnSpPr>
          <p:nvPr/>
        </p:nvCxnSpPr>
        <p:spPr>
          <a:xfrm flipV="1">
            <a:off x="8067031" y="4461133"/>
            <a:ext cx="0" cy="360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EC811DA-3D23-9CBC-BD39-D61A09C1C472}"/>
              </a:ext>
            </a:extLst>
          </p:cNvPr>
          <p:cNvCxnSpPr>
            <a:cxnSpLocks/>
          </p:cNvCxnSpPr>
          <p:nvPr/>
        </p:nvCxnSpPr>
        <p:spPr>
          <a:xfrm>
            <a:off x="8067031" y="4978655"/>
            <a:ext cx="0" cy="360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0BCEABD-85ED-E88E-4881-AAA0C7ADA69D}"/>
              </a:ext>
            </a:extLst>
          </p:cNvPr>
          <p:cNvSpPr txBox="1"/>
          <p:nvPr/>
        </p:nvSpPr>
        <p:spPr>
          <a:xfrm>
            <a:off x="7382360" y="5338655"/>
            <a:ext cx="1419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Belt Density Greater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428752-218C-E8D7-91C1-C7D28A48AFDF}"/>
              </a:ext>
            </a:extLst>
          </p:cNvPr>
          <p:cNvSpPr txBox="1"/>
          <p:nvPr/>
        </p:nvSpPr>
        <p:spPr>
          <a:xfrm>
            <a:off x="7351823" y="4015858"/>
            <a:ext cx="1419836" cy="463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SVC Density Greater</a:t>
            </a:r>
          </a:p>
        </p:txBody>
      </p:sp>
    </p:spTree>
    <p:extLst>
      <p:ext uri="{BB962C8B-B14F-4D97-AF65-F5344CB8AC3E}">
        <p14:creationId xmlns:p14="http://schemas.microsoft.com/office/powerpoint/2010/main" val="1026007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59FBE-9972-3112-B928-6975EDE0C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Plot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4C808-9AEE-ABCB-4048-83AFAE3100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76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2BDC91E-7272-0FC2-3CF3-411580F14AA0}"/>
              </a:ext>
            </a:extLst>
          </p:cNvPr>
          <p:cNvSpPr txBox="1"/>
          <p:nvPr/>
        </p:nvSpPr>
        <p:spPr>
          <a:xfrm>
            <a:off x="9070832" y="1678548"/>
            <a:ext cx="1463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Belt Density Greater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C75ACE-A48D-4133-6D3A-ECE6659A9C68}"/>
              </a:ext>
            </a:extLst>
          </p:cNvPr>
          <p:cNvSpPr txBox="1"/>
          <p:nvPr/>
        </p:nvSpPr>
        <p:spPr>
          <a:xfrm>
            <a:off x="2644647" y="420767"/>
            <a:ext cx="929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Neutral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C1CEA6-5776-F978-2051-A58F8F0C3A2D}"/>
              </a:ext>
            </a:extLst>
          </p:cNvPr>
          <p:cNvSpPr txBox="1"/>
          <p:nvPr/>
        </p:nvSpPr>
        <p:spPr>
          <a:xfrm>
            <a:off x="4373890" y="5976676"/>
            <a:ext cx="2143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Fish Size (cm)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DFA267-E94E-021C-8866-6EF2AEC39BC4}"/>
              </a:ext>
            </a:extLst>
          </p:cNvPr>
          <p:cNvSpPr txBox="1"/>
          <p:nvPr/>
        </p:nvSpPr>
        <p:spPr>
          <a:xfrm rot="16200000">
            <a:off x="-533106" y="3045531"/>
            <a:ext cx="3322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Stony Coral Cover (%)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33ED34-05B7-7965-A6D4-DEF72E88A160}"/>
              </a:ext>
            </a:extLst>
          </p:cNvPr>
          <p:cNvSpPr txBox="1"/>
          <p:nvPr/>
        </p:nvSpPr>
        <p:spPr>
          <a:xfrm>
            <a:off x="4967307" y="416759"/>
            <a:ext cx="98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Silvering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07E6C2-EADA-3D39-42F8-ECADAB16FEFD}"/>
              </a:ext>
            </a:extLst>
          </p:cNvPr>
          <p:cNvSpPr txBox="1"/>
          <p:nvPr/>
        </p:nvSpPr>
        <p:spPr>
          <a:xfrm>
            <a:off x="7313323" y="415813"/>
            <a:ext cx="929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Colorful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50F94D-4725-AAF0-192F-DBB5F99FB84E}"/>
              </a:ext>
            </a:extLst>
          </p:cNvPr>
          <p:cNvSpPr txBox="1"/>
          <p:nvPr/>
        </p:nvSpPr>
        <p:spPr>
          <a:xfrm rot="5400000">
            <a:off x="7882723" y="3266497"/>
            <a:ext cx="5875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Log Density Difference (individuals/m</a:t>
            </a:r>
            <a:r>
              <a:rPr lang="en-US" sz="2800" baseline="30000" dirty="0"/>
              <a:t>2</a:t>
            </a:r>
            <a:r>
              <a:rPr lang="en-US" sz="2800" dirty="0"/>
              <a:t>)</a:t>
            </a:r>
          </a:p>
        </p:txBody>
      </p:sp>
      <p:pic>
        <p:nvPicPr>
          <p:cNvPr id="26" name="Picture 25" descr="A colorful gradient with numbers&#10;&#10;Description automatically generated with medium confidence">
            <a:extLst>
              <a:ext uri="{FF2B5EF4-FFF2-40B4-BE49-F238E27FC236}">
                <a16:creationId xmlns:a16="http://schemas.microsoft.com/office/drawing/2014/main" id="{6EB9556C-2D7C-2FE2-90CF-D4DAC111D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023" y="930682"/>
            <a:ext cx="2817962" cy="1800000"/>
          </a:xfrm>
          <a:prstGeom prst="rect">
            <a:avLst/>
          </a:prstGeom>
        </p:spPr>
      </p:pic>
      <p:pic>
        <p:nvPicPr>
          <p:cNvPr id="32" name="Picture 31" descr="A rainbow colored graph with numbers&#10;&#10;Description automatically generated with medium confidence">
            <a:extLst>
              <a:ext uri="{FF2B5EF4-FFF2-40B4-BE49-F238E27FC236}">
                <a16:creationId xmlns:a16="http://schemas.microsoft.com/office/drawing/2014/main" id="{DBC5ADFC-8F72-56E7-345E-2372D2154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984" y="2615817"/>
            <a:ext cx="2817962" cy="1800000"/>
          </a:xfrm>
          <a:prstGeom prst="rect">
            <a:avLst/>
          </a:prstGeom>
        </p:spPr>
      </p:pic>
      <p:pic>
        <p:nvPicPr>
          <p:cNvPr id="35" name="Picture 34" descr="A colorful graph with numbers&#10;&#10;Description automatically generated with medium confidence">
            <a:extLst>
              <a:ext uri="{FF2B5EF4-FFF2-40B4-BE49-F238E27FC236}">
                <a16:creationId xmlns:a16="http://schemas.microsoft.com/office/drawing/2014/main" id="{49079FE0-A90C-F5D4-2ED0-3CD53EAD6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7945" y="4291541"/>
            <a:ext cx="2817962" cy="1800000"/>
          </a:xfrm>
          <a:prstGeom prst="rect">
            <a:avLst/>
          </a:prstGeom>
        </p:spPr>
      </p:pic>
      <p:pic>
        <p:nvPicPr>
          <p:cNvPr id="37" name="Picture 36" descr="A colorful gradient with black lines&#10;&#10;Description automatically generated with medium confidence">
            <a:extLst>
              <a:ext uri="{FF2B5EF4-FFF2-40B4-BE49-F238E27FC236}">
                <a16:creationId xmlns:a16="http://schemas.microsoft.com/office/drawing/2014/main" id="{81ECECD3-4535-09D4-C556-71DF091E12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6855" y="921538"/>
            <a:ext cx="2817962" cy="1800000"/>
          </a:xfrm>
          <a:prstGeom prst="rect">
            <a:avLst/>
          </a:prstGeom>
        </p:spPr>
      </p:pic>
      <p:pic>
        <p:nvPicPr>
          <p:cNvPr id="39" name="Picture 38" descr="A colorful gradient with black lines&#10;&#10;Description automatically generated with medium confidence">
            <a:extLst>
              <a:ext uri="{FF2B5EF4-FFF2-40B4-BE49-F238E27FC236}">
                <a16:creationId xmlns:a16="http://schemas.microsoft.com/office/drawing/2014/main" id="{F3A5B831-20A1-5438-D618-1F82CA6EC8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2067" y="2607162"/>
            <a:ext cx="2817962" cy="1800000"/>
          </a:xfrm>
          <a:prstGeom prst="rect">
            <a:avLst/>
          </a:prstGeom>
        </p:spPr>
      </p:pic>
      <p:pic>
        <p:nvPicPr>
          <p:cNvPr id="41" name="Picture 40" descr="A colorful gradient with numbers&#10;&#10;Description automatically generated with medium confidence">
            <a:extLst>
              <a:ext uri="{FF2B5EF4-FFF2-40B4-BE49-F238E27FC236}">
                <a16:creationId xmlns:a16="http://schemas.microsoft.com/office/drawing/2014/main" id="{FE516292-67A7-AD0E-EAEB-41D652969C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2281" y="4287777"/>
            <a:ext cx="2817962" cy="1800000"/>
          </a:xfrm>
          <a:prstGeom prst="rect">
            <a:avLst/>
          </a:prstGeom>
        </p:spPr>
      </p:pic>
      <p:pic>
        <p:nvPicPr>
          <p:cNvPr id="20" name="Picture 19" descr="A colorful gradient with numbers&#10;&#10;Description automatically generated with medium confidence">
            <a:extLst>
              <a:ext uri="{FF2B5EF4-FFF2-40B4-BE49-F238E27FC236}">
                <a16:creationId xmlns:a16="http://schemas.microsoft.com/office/drawing/2014/main" id="{3046D928-18B4-091D-40BB-4DFF4EC44F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79176" y="926216"/>
            <a:ext cx="2817962" cy="1800000"/>
          </a:xfrm>
          <a:prstGeom prst="rect">
            <a:avLst/>
          </a:prstGeom>
        </p:spPr>
      </p:pic>
      <p:pic>
        <p:nvPicPr>
          <p:cNvPr id="16" name="Picture 15" descr="A rainbow colored chart with numbers&#10;&#10;Description automatically generated">
            <a:extLst>
              <a:ext uri="{FF2B5EF4-FFF2-40B4-BE49-F238E27FC236}">
                <a16:creationId xmlns:a16="http://schemas.microsoft.com/office/drawing/2014/main" id="{3CF1E23B-131C-D949-7F6C-B060957C13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73687" y="2604956"/>
            <a:ext cx="2817962" cy="1800000"/>
          </a:xfrm>
          <a:prstGeom prst="rect">
            <a:avLst/>
          </a:prstGeom>
        </p:spPr>
      </p:pic>
      <p:pic>
        <p:nvPicPr>
          <p:cNvPr id="24" name="Picture 23" descr="A colorful gradient with numbers&#10;&#10;Description automatically generated with low confidence">
            <a:extLst>
              <a:ext uri="{FF2B5EF4-FFF2-40B4-BE49-F238E27FC236}">
                <a16:creationId xmlns:a16="http://schemas.microsoft.com/office/drawing/2014/main" id="{4F88C094-389A-DB4D-EE42-4E0BFEA696F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79176" y="4271715"/>
            <a:ext cx="2817962" cy="180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2ADDB9-9CF7-F5DC-3510-57B5DE7994F4}"/>
              </a:ext>
            </a:extLst>
          </p:cNvPr>
          <p:cNvSpPr txBox="1"/>
          <p:nvPr/>
        </p:nvSpPr>
        <p:spPr>
          <a:xfrm rot="16200000">
            <a:off x="1242923" y="3122475"/>
            <a:ext cx="1008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Fusiform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60170A-05F4-DD90-ADCD-25DC9909A5B0}"/>
              </a:ext>
            </a:extLst>
          </p:cNvPr>
          <p:cNvSpPr txBox="1"/>
          <p:nvPr/>
        </p:nvSpPr>
        <p:spPr>
          <a:xfrm rot="16200000">
            <a:off x="1191248" y="1524975"/>
            <a:ext cx="111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Elongated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6CE019-52AD-E1AC-D38F-8347BA28AF3A}"/>
              </a:ext>
            </a:extLst>
          </p:cNvPr>
          <p:cNvSpPr txBox="1"/>
          <p:nvPr/>
        </p:nvSpPr>
        <p:spPr>
          <a:xfrm rot="16200000">
            <a:off x="1151758" y="4825172"/>
            <a:ext cx="1183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Globiform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9795FC3-AB87-78CA-19C8-27EA13010B3C}"/>
              </a:ext>
            </a:extLst>
          </p:cNvPr>
          <p:cNvSpPr txBox="1"/>
          <p:nvPr/>
        </p:nvSpPr>
        <p:spPr>
          <a:xfrm>
            <a:off x="2147780" y="766606"/>
            <a:ext cx="42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529534D-B274-A1C2-6AF1-AE92650BD1A9}"/>
              </a:ext>
            </a:extLst>
          </p:cNvPr>
          <p:cNvSpPr txBox="1"/>
          <p:nvPr/>
        </p:nvSpPr>
        <p:spPr>
          <a:xfrm>
            <a:off x="4450495" y="736872"/>
            <a:ext cx="42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BF53E75-DD7B-A885-DB27-C3E75C25C64C}"/>
              </a:ext>
            </a:extLst>
          </p:cNvPr>
          <p:cNvSpPr txBox="1"/>
          <p:nvPr/>
        </p:nvSpPr>
        <p:spPr>
          <a:xfrm>
            <a:off x="6819017" y="746016"/>
            <a:ext cx="42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7A86E57-1A15-7331-B365-177438D400FD}"/>
              </a:ext>
            </a:extLst>
          </p:cNvPr>
          <p:cNvSpPr txBox="1"/>
          <p:nvPr/>
        </p:nvSpPr>
        <p:spPr>
          <a:xfrm>
            <a:off x="2147780" y="2462912"/>
            <a:ext cx="42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E0394F2-DB28-594D-DAA0-BF2F77DFB202}"/>
              </a:ext>
            </a:extLst>
          </p:cNvPr>
          <p:cNvSpPr txBox="1"/>
          <p:nvPr/>
        </p:nvSpPr>
        <p:spPr>
          <a:xfrm>
            <a:off x="4450495" y="2433178"/>
            <a:ext cx="42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D6D901F-BF07-C5EA-E04E-DE7ED26BE030}"/>
              </a:ext>
            </a:extLst>
          </p:cNvPr>
          <p:cNvSpPr txBox="1"/>
          <p:nvPr/>
        </p:nvSpPr>
        <p:spPr>
          <a:xfrm>
            <a:off x="6819017" y="2442322"/>
            <a:ext cx="42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E0C91D2-0963-F320-9AB6-64FB19790165}"/>
              </a:ext>
            </a:extLst>
          </p:cNvPr>
          <p:cNvSpPr txBox="1"/>
          <p:nvPr/>
        </p:nvSpPr>
        <p:spPr>
          <a:xfrm>
            <a:off x="2143487" y="4141569"/>
            <a:ext cx="42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E70FBC-288A-57BD-1EA0-869A8A5D77BF}"/>
              </a:ext>
            </a:extLst>
          </p:cNvPr>
          <p:cNvSpPr txBox="1"/>
          <p:nvPr/>
        </p:nvSpPr>
        <p:spPr>
          <a:xfrm>
            <a:off x="4446202" y="4111835"/>
            <a:ext cx="42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03F2BED-9BE0-2013-3096-DC4039A893D7}"/>
              </a:ext>
            </a:extLst>
          </p:cNvPr>
          <p:cNvSpPr txBox="1"/>
          <p:nvPr/>
        </p:nvSpPr>
        <p:spPr>
          <a:xfrm>
            <a:off x="6814724" y="4120979"/>
            <a:ext cx="42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7A60F6-7DC5-DBA7-BF47-3E27496DA73A}"/>
              </a:ext>
            </a:extLst>
          </p:cNvPr>
          <p:cNvSpPr txBox="1"/>
          <p:nvPr/>
        </p:nvSpPr>
        <p:spPr>
          <a:xfrm>
            <a:off x="9131629" y="1158598"/>
            <a:ext cx="1341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SVC Density Greater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0C1822-02CD-90A6-463D-BCF0FB7ABC17}"/>
              </a:ext>
            </a:extLst>
          </p:cNvPr>
          <p:cNvCxnSpPr>
            <a:cxnSpLocks/>
          </p:cNvCxnSpPr>
          <p:nvPr/>
        </p:nvCxnSpPr>
        <p:spPr>
          <a:xfrm flipV="1">
            <a:off x="9269339" y="1106204"/>
            <a:ext cx="0" cy="4518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255566B-A880-05C5-CCA7-12EE76291751}"/>
              </a:ext>
            </a:extLst>
          </p:cNvPr>
          <p:cNvCxnSpPr>
            <a:cxnSpLocks/>
          </p:cNvCxnSpPr>
          <p:nvPr/>
        </p:nvCxnSpPr>
        <p:spPr>
          <a:xfrm>
            <a:off x="9269339" y="1715616"/>
            <a:ext cx="0" cy="450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C9737A9-06B1-6013-633D-7E6AE0C07744}"/>
              </a:ext>
            </a:extLst>
          </p:cNvPr>
          <p:cNvSpPr txBox="1"/>
          <p:nvPr/>
        </p:nvSpPr>
        <p:spPr>
          <a:xfrm>
            <a:off x="9070832" y="3357288"/>
            <a:ext cx="1463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Belt Density Greater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D9CA7C-A0CF-5207-19C3-182D39021709}"/>
              </a:ext>
            </a:extLst>
          </p:cNvPr>
          <p:cNvSpPr txBox="1"/>
          <p:nvPr/>
        </p:nvSpPr>
        <p:spPr>
          <a:xfrm>
            <a:off x="9131629" y="2837338"/>
            <a:ext cx="1341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SVC Density Greater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1EE9038-8E15-EAAC-97C5-46CCD13A73F6}"/>
              </a:ext>
            </a:extLst>
          </p:cNvPr>
          <p:cNvCxnSpPr>
            <a:cxnSpLocks/>
          </p:cNvCxnSpPr>
          <p:nvPr/>
        </p:nvCxnSpPr>
        <p:spPr>
          <a:xfrm flipV="1">
            <a:off x="9269339" y="2784944"/>
            <a:ext cx="0" cy="4518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F7C173A-3975-7E54-56A8-8AF080C39BE9}"/>
              </a:ext>
            </a:extLst>
          </p:cNvPr>
          <p:cNvCxnSpPr>
            <a:cxnSpLocks/>
          </p:cNvCxnSpPr>
          <p:nvPr/>
        </p:nvCxnSpPr>
        <p:spPr>
          <a:xfrm>
            <a:off x="9269339" y="3394356"/>
            <a:ext cx="0" cy="450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319697B-329D-5256-1759-6E7988E31012}"/>
              </a:ext>
            </a:extLst>
          </p:cNvPr>
          <p:cNvSpPr txBox="1"/>
          <p:nvPr/>
        </p:nvSpPr>
        <p:spPr>
          <a:xfrm>
            <a:off x="9070832" y="5017909"/>
            <a:ext cx="1463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Belt Density Greater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E2A308-1BB0-736C-0215-765ACA551E8B}"/>
              </a:ext>
            </a:extLst>
          </p:cNvPr>
          <p:cNvSpPr txBox="1"/>
          <p:nvPr/>
        </p:nvSpPr>
        <p:spPr>
          <a:xfrm>
            <a:off x="9131629" y="4497959"/>
            <a:ext cx="1341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SVC Density Greater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5E31C11-B061-B033-A99A-5B6E930294E5}"/>
              </a:ext>
            </a:extLst>
          </p:cNvPr>
          <p:cNvCxnSpPr>
            <a:cxnSpLocks/>
          </p:cNvCxnSpPr>
          <p:nvPr/>
        </p:nvCxnSpPr>
        <p:spPr>
          <a:xfrm flipV="1">
            <a:off x="9269339" y="4445565"/>
            <a:ext cx="0" cy="4518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9E48793-1EF8-752E-F704-84A52CD13985}"/>
              </a:ext>
            </a:extLst>
          </p:cNvPr>
          <p:cNvCxnSpPr>
            <a:cxnSpLocks/>
          </p:cNvCxnSpPr>
          <p:nvPr/>
        </p:nvCxnSpPr>
        <p:spPr>
          <a:xfrm>
            <a:off x="9269339" y="5054977"/>
            <a:ext cx="0" cy="450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806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412</Words>
  <Application>Microsoft Macintosh PowerPoint</Application>
  <PresentationFormat>Widescreen</PresentationFormat>
  <Paragraphs>149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Arial</vt:lpstr>
      <vt:lpstr>Calibri</vt:lpstr>
      <vt:lpstr>Calibri Light</vt:lpstr>
      <vt:lpstr>Office Theme</vt:lpstr>
      <vt:lpstr>Species traits and habitat quality drive differences in fish densities between visual survey techniques: implications for coral reef monitoring design  George et al. </vt:lpstr>
      <vt:lpstr>Model Plot</vt:lpstr>
      <vt:lpstr>PowerPoint Presentation</vt:lpstr>
      <vt:lpstr>SVC vs. Belt Fish Trait Plot</vt:lpstr>
      <vt:lpstr>PowerPoint Presentation</vt:lpstr>
      <vt:lpstr>SVC vs. Belt Interactions Plot</vt:lpstr>
      <vt:lpstr>PowerPoint Presentation</vt:lpstr>
      <vt:lpstr>Heat Plot</vt:lpstr>
      <vt:lpstr>PowerPoint Presentation</vt:lpstr>
      <vt:lpstr>SVC vs. Belt Habitat Traits Plot</vt:lpstr>
      <vt:lpstr>PowerPoint Presentation</vt:lpstr>
      <vt:lpstr>SVC vs. Roving Traits Plot</vt:lpstr>
      <vt:lpstr>PowerPoint Presentation</vt:lpstr>
      <vt:lpstr>PowerPoint Presentation</vt:lpstr>
      <vt:lpstr>SVC vs. Belt Diagnostic Plots</vt:lpstr>
      <vt:lpstr>PowerPoint Presentation</vt:lpstr>
      <vt:lpstr>SVC vs. Roving Diagnostic Plots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Iris George</dc:creator>
  <cp:lastModifiedBy>Iris George</cp:lastModifiedBy>
  <cp:revision>9</cp:revision>
  <dcterms:created xsi:type="dcterms:W3CDTF">2023-09-29T14:43:13Z</dcterms:created>
  <dcterms:modified xsi:type="dcterms:W3CDTF">2024-06-14T15:17:12Z</dcterms:modified>
</cp:coreProperties>
</file>