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6"/>
    <p:restoredTop sz="94558"/>
  </p:normalViewPr>
  <p:slideViewPr>
    <p:cSldViewPr snapToGrid="0">
      <p:cViewPr>
        <p:scale>
          <a:sx n="90" d="100"/>
          <a:sy n="90" d="100"/>
        </p:scale>
        <p:origin x="1712" y="-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27AE7-0A5D-B94D-B638-F42A6E668559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FDDA8-4284-5841-BA69-003454D5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FDDA8-4284-5841-BA69-003454D527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4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5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0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1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7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7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3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4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4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8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526CD-C00A-094D-8031-75A621122F64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4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FD0C5-2396-073F-CAC5-1A2AF519202B}"/>
              </a:ext>
            </a:extLst>
          </p:cNvPr>
          <p:cNvSpPr txBox="1"/>
          <p:nvPr/>
        </p:nvSpPr>
        <p:spPr>
          <a:xfrm>
            <a:off x="1320800" y="165623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Prey life stage estimation decision tree: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EEB67-F482-A896-17B8-CD7CFEBFF2C1}"/>
              </a:ext>
            </a:extLst>
          </p:cNvPr>
          <p:cNvSpPr txBox="1"/>
          <p:nvPr/>
        </p:nvSpPr>
        <p:spPr>
          <a:xfrm>
            <a:off x="2305050" y="736884"/>
            <a:ext cx="251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Prey life stage reported?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E602E-0111-DDA2-6800-707247AC4C6D}"/>
              </a:ext>
            </a:extLst>
          </p:cNvPr>
          <p:cNvSpPr txBox="1"/>
          <p:nvPr/>
        </p:nvSpPr>
        <p:spPr>
          <a:xfrm>
            <a:off x="1327150" y="1106216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(29% data)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7F914-2609-87CC-ED2D-2FA98AC06716}"/>
              </a:ext>
            </a:extLst>
          </p:cNvPr>
          <p:cNvSpPr txBox="1"/>
          <p:nvPr/>
        </p:nvSpPr>
        <p:spPr>
          <a:xfrm>
            <a:off x="3968752" y="1106216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(71% data)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3D7FD-5AC4-0AD7-F551-D2FD4EA8B2A5}"/>
              </a:ext>
            </a:extLst>
          </p:cNvPr>
          <p:cNvSpPr txBox="1"/>
          <p:nvPr/>
        </p:nvSpPr>
        <p:spPr>
          <a:xfrm>
            <a:off x="2305050" y="2120747"/>
            <a:ext cx="33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Prey size measured &amp; reported?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49E00-97D2-80BF-BC64-DFB321B077DC}"/>
              </a:ext>
            </a:extLst>
          </p:cNvPr>
          <p:cNvSpPr txBox="1"/>
          <p:nvPr/>
        </p:nvSpPr>
        <p:spPr>
          <a:xfrm>
            <a:off x="1327150" y="2690709"/>
            <a:ext cx="210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(4.8% data)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8C2830-8F55-E71C-EC71-240BE851C53D}"/>
              </a:ext>
            </a:extLst>
          </p:cNvPr>
          <p:cNvSpPr txBox="1"/>
          <p:nvPr/>
        </p:nvSpPr>
        <p:spPr>
          <a:xfrm>
            <a:off x="3968752" y="2659054"/>
            <a:ext cx="188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(67.2% data)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A83EB-3E13-DAA9-EC9B-0DD3D2830BF8}"/>
              </a:ext>
            </a:extLst>
          </p:cNvPr>
          <p:cNvSpPr txBox="1"/>
          <p:nvPr/>
        </p:nvSpPr>
        <p:spPr>
          <a:xfrm>
            <a:off x="3176752" y="4098229"/>
            <a:ext cx="365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Predator size measured &amp; reported?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8A30F-1D5D-F55A-E462-A12A0BD0DA2A}"/>
              </a:ext>
            </a:extLst>
          </p:cNvPr>
          <p:cNvSpPr txBox="1"/>
          <p:nvPr/>
        </p:nvSpPr>
        <p:spPr>
          <a:xfrm>
            <a:off x="1327150" y="4752331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</a:t>
            </a:r>
            <a:r>
              <a:rPr lang="en-US" dirty="0">
                <a:sym typeface="Wingdings" pitchFamily="2" charset="2"/>
              </a:rPr>
              <a:t>(16 studies)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BCF0D-F3FF-8050-2C37-1459E1B6060D}"/>
              </a:ext>
            </a:extLst>
          </p:cNvPr>
          <p:cNvSpPr txBox="1"/>
          <p:nvPr/>
        </p:nvSpPr>
        <p:spPr>
          <a:xfrm>
            <a:off x="3948391" y="4752331"/>
            <a:ext cx="202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(10 studies)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00A09E-0BA8-1422-657D-407666FBB461}"/>
              </a:ext>
            </a:extLst>
          </p:cNvPr>
          <p:cNvSpPr txBox="1"/>
          <p:nvPr/>
        </p:nvSpPr>
        <p:spPr>
          <a:xfrm>
            <a:off x="3200402" y="5749077"/>
            <a:ext cx="3657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study metadata to infer range in albacore body size (min, max and mean FL) from regional catch data</a:t>
            </a:r>
          </a:p>
          <a:p>
            <a:pPr algn="ctr"/>
            <a:r>
              <a:rPr lang="en-US" dirty="0"/>
              <a:t>*9 of the studies that provided min / max FL, did not provide means, these were also estimated at this step.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F9654-99A4-CDFA-D7DB-347630B01F22}"/>
              </a:ext>
            </a:extLst>
          </p:cNvPr>
          <p:cNvSpPr txBox="1"/>
          <p:nvPr/>
        </p:nvSpPr>
        <p:spPr>
          <a:xfrm>
            <a:off x="414338" y="8131764"/>
            <a:ext cx="5900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Estimate albacore gape width and length (~6.4–11.5 cm) limit from measured or estimated albacore body size (37–119 min–max FL, and mean FL ranged from 47–101 cm)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36E3EA-5BB9-8FFF-C215-8FD5012FD6EC}"/>
              </a:ext>
            </a:extLst>
          </p:cNvPr>
          <p:cNvSpPr txBox="1"/>
          <p:nvPr/>
        </p:nvSpPr>
        <p:spPr>
          <a:xfrm>
            <a:off x="871537" y="9855491"/>
            <a:ext cx="5329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Infer prey size consumed and life stage from estimated gape limit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0A2EEE-7459-6981-8797-34314C702BA7}"/>
              </a:ext>
            </a:extLst>
          </p:cNvPr>
          <p:cNvSpPr txBox="1"/>
          <p:nvPr/>
        </p:nvSpPr>
        <p:spPr>
          <a:xfrm>
            <a:off x="190500" y="5785892"/>
            <a:ext cx="292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itchFamily="2" charset="2"/>
              </a:rPr>
              <a:t>Use measured predator body size (albacore min, max and mean FL)*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3ACA6B-F155-0923-610F-9D0A66D528E7}"/>
              </a:ext>
            </a:extLst>
          </p:cNvPr>
          <p:cNvSpPr txBox="1"/>
          <p:nvPr/>
        </p:nvSpPr>
        <p:spPr>
          <a:xfrm>
            <a:off x="1921864" y="11318328"/>
            <a:ext cx="352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5 larval life stages</a:t>
            </a:r>
            <a:r>
              <a:rPr lang="en-CA" dirty="0"/>
              <a:t>, </a:t>
            </a:r>
            <a:r>
              <a:rPr lang="en-CA" b="1" dirty="0"/>
              <a:t>210 juveniles,</a:t>
            </a:r>
            <a:r>
              <a:rPr lang="en-CA" dirty="0"/>
              <a:t> and </a:t>
            </a:r>
            <a:r>
              <a:rPr lang="en-CA" b="1" dirty="0"/>
              <a:t>93 adult</a:t>
            </a:r>
            <a:r>
              <a:rPr lang="en-CA" dirty="0"/>
              <a:t> prey consumed.</a:t>
            </a:r>
          </a:p>
          <a:p>
            <a:pPr algn="ctr"/>
            <a:br>
              <a:rPr lang="en-CA" dirty="0"/>
            </a:br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E52C4F20-A7CD-3A6F-C566-694FD3EDE23F}"/>
              </a:ext>
            </a:extLst>
          </p:cNvPr>
          <p:cNvSpPr/>
          <p:nvPr/>
        </p:nvSpPr>
        <p:spPr>
          <a:xfrm>
            <a:off x="4551639" y="1475548"/>
            <a:ext cx="370926" cy="61525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61BC56-6B6A-BE17-480E-CC37DD9A058F}"/>
              </a:ext>
            </a:extLst>
          </p:cNvPr>
          <p:cNvSpPr txBox="1"/>
          <p:nvPr/>
        </p:nvSpPr>
        <p:spPr>
          <a:xfrm>
            <a:off x="190500" y="3784786"/>
            <a:ext cx="2316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itchFamily="2" charset="2"/>
              </a:rPr>
              <a:t>Use to estimate prey life stage</a:t>
            </a:r>
            <a:endParaRPr lang="en-US" dirty="0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4B6BE81D-7D1C-5D4A-5EF1-A366A5508782}"/>
              </a:ext>
            </a:extLst>
          </p:cNvPr>
          <p:cNvSpPr/>
          <p:nvPr/>
        </p:nvSpPr>
        <p:spPr>
          <a:xfrm>
            <a:off x="4551639" y="3075632"/>
            <a:ext cx="370926" cy="90840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B4DDFEBB-FFF3-5413-0B8E-23452ABED1DB}"/>
              </a:ext>
            </a:extLst>
          </p:cNvPr>
          <p:cNvSpPr/>
          <p:nvPr/>
        </p:nvSpPr>
        <p:spPr>
          <a:xfrm rot="1730549">
            <a:off x="1509988" y="3166686"/>
            <a:ext cx="370926" cy="61525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EFFE1995-082C-087E-48F5-83FB1B7348BE}"/>
              </a:ext>
            </a:extLst>
          </p:cNvPr>
          <p:cNvSpPr/>
          <p:nvPr/>
        </p:nvSpPr>
        <p:spPr>
          <a:xfrm>
            <a:off x="4551639" y="5226036"/>
            <a:ext cx="370926" cy="61525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85CCAA2-D2B2-9DA7-358E-39296794B072}"/>
              </a:ext>
            </a:extLst>
          </p:cNvPr>
          <p:cNvSpPr/>
          <p:nvPr/>
        </p:nvSpPr>
        <p:spPr>
          <a:xfrm rot="1730549">
            <a:off x="1521296" y="5198086"/>
            <a:ext cx="370926" cy="61525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9D071992-A6BF-4591-5FBF-5BE08A6F78E4}"/>
              </a:ext>
            </a:extLst>
          </p:cNvPr>
          <p:cNvSpPr/>
          <p:nvPr/>
        </p:nvSpPr>
        <p:spPr>
          <a:xfrm rot="16200000">
            <a:off x="2714690" y="6268939"/>
            <a:ext cx="149098" cy="82232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BB32F46E-455E-AF43-8BEA-9C9CBEDAA05C}"/>
              </a:ext>
            </a:extLst>
          </p:cNvPr>
          <p:cNvSpPr/>
          <p:nvPr/>
        </p:nvSpPr>
        <p:spPr>
          <a:xfrm rot="19894670">
            <a:off x="1786661" y="6767709"/>
            <a:ext cx="410550" cy="14045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AA08F890-FD44-3036-863F-E0FE7F2FBE88}"/>
              </a:ext>
            </a:extLst>
          </p:cNvPr>
          <p:cNvSpPr/>
          <p:nvPr/>
        </p:nvSpPr>
        <p:spPr>
          <a:xfrm>
            <a:off x="4551639" y="7479725"/>
            <a:ext cx="370926" cy="61525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C137D196-3663-72E7-09C4-334DAF62BF89}"/>
              </a:ext>
            </a:extLst>
          </p:cNvPr>
          <p:cNvSpPr/>
          <p:nvPr/>
        </p:nvSpPr>
        <p:spPr>
          <a:xfrm>
            <a:off x="3294337" y="9144446"/>
            <a:ext cx="370926" cy="61525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7E69DFD7-52A7-A373-8831-A68901C68051}"/>
              </a:ext>
            </a:extLst>
          </p:cNvPr>
          <p:cNvSpPr/>
          <p:nvPr/>
        </p:nvSpPr>
        <p:spPr>
          <a:xfrm>
            <a:off x="3377106" y="10607283"/>
            <a:ext cx="370926" cy="61525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185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4</cp:revision>
  <dcterms:created xsi:type="dcterms:W3CDTF">2022-07-20T16:36:42Z</dcterms:created>
  <dcterms:modified xsi:type="dcterms:W3CDTF">2022-07-26T14:47:56Z</dcterms:modified>
</cp:coreProperties>
</file>