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/>
    <p:restoredTop sz="96197"/>
  </p:normalViewPr>
  <p:slideViewPr>
    <p:cSldViewPr snapToGrid="0">
      <p:cViewPr varScale="1">
        <p:scale>
          <a:sx n="90" d="100"/>
          <a:sy n="90" d="100"/>
        </p:scale>
        <p:origin x="29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31818"/>
            <a:ext cx="5829300" cy="32586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16115"/>
            <a:ext cx="5143500" cy="225980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98328"/>
            <a:ext cx="1478756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98328"/>
            <a:ext cx="4350544" cy="79320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33478"/>
            <a:ext cx="5915025" cy="389345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263769"/>
            <a:ext cx="5915025" cy="204747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91640"/>
            <a:ext cx="2914650" cy="593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91640"/>
            <a:ext cx="2914650" cy="593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8330"/>
            <a:ext cx="5915025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94476"/>
            <a:ext cx="2901255" cy="11244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18964"/>
            <a:ext cx="2901255" cy="5028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94476"/>
            <a:ext cx="2915543" cy="11244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18964"/>
            <a:ext cx="2915543" cy="5028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3993"/>
            <a:ext cx="2211884" cy="21839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47654"/>
            <a:ext cx="3471863" cy="665159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07970"/>
            <a:ext cx="2211884" cy="52021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3993"/>
            <a:ext cx="2211884" cy="21839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47654"/>
            <a:ext cx="3471863" cy="6651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07970"/>
            <a:ext cx="2211884" cy="52021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98330"/>
            <a:ext cx="5915025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91640"/>
            <a:ext cx="5915025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675243"/>
            <a:ext cx="154305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F8BB1-0595-1D44-A7B2-7C684E778DA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675243"/>
            <a:ext cx="2314575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675243"/>
            <a:ext cx="154305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7B7A-9045-1944-8D52-C7F67A41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C8901-A8E6-F193-4CB2-4B3B38406329}"/>
              </a:ext>
            </a:extLst>
          </p:cNvPr>
          <p:cNvSpPr txBox="1"/>
          <p:nvPr/>
        </p:nvSpPr>
        <p:spPr>
          <a:xfrm>
            <a:off x="139232" y="782840"/>
            <a:ext cx="6630393" cy="369332"/>
          </a:xfrm>
          <a:prstGeom prst="rect">
            <a:avLst/>
          </a:prstGeom>
          <a:solidFill>
            <a:srgbClr val="009193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1. Report on taxonomic and trait diversity in albacore diets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AC5D1-0408-48AE-FE82-CE2536A2B3A4}"/>
              </a:ext>
            </a:extLst>
          </p:cNvPr>
          <p:cNvSpPr txBox="1"/>
          <p:nvPr/>
        </p:nvSpPr>
        <p:spPr>
          <a:xfrm>
            <a:off x="149251" y="1262055"/>
            <a:ext cx="6631640" cy="1200329"/>
          </a:xfrm>
          <a:prstGeom prst="rect">
            <a:avLst/>
          </a:prstGeom>
          <a:solidFill>
            <a:srgbClr val="009193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species accumulation curves in relation to ocean basin sampled for all </a:t>
            </a:r>
            <a:r>
              <a:rPr lang="en-US" b="1" dirty="0"/>
              <a:t>308 species</a:t>
            </a:r>
            <a:r>
              <a:rPr lang="en-US" dirty="0"/>
              <a:t> identified in albacore diets from </a:t>
            </a:r>
            <a:r>
              <a:rPr lang="en-US" b="1" dirty="0"/>
              <a:t>69</a:t>
            </a:r>
            <a:r>
              <a:rPr lang="en-US" dirty="0"/>
              <a:t> independent diet observations (by season, year and location sampled) reported within </a:t>
            </a:r>
            <a:r>
              <a:rPr lang="en-US" b="1" dirty="0"/>
              <a:t>26</a:t>
            </a:r>
            <a:r>
              <a:rPr lang="en-US" dirty="0"/>
              <a:t> studies.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CB53E-5D67-BB63-54DC-904FB30E3090}"/>
              </a:ext>
            </a:extLst>
          </p:cNvPr>
          <p:cNvSpPr txBox="1"/>
          <p:nvPr/>
        </p:nvSpPr>
        <p:spPr>
          <a:xfrm>
            <a:off x="137987" y="317957"/>
            <a:ext cx="6639151" cy="37837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Trait-based analyses of historical albacore diets (section 2.4)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B682E-7C31-5EA8-9654-E3D54C3D63F8}"/>
              </a:ext>
            </a:extLst>
          </p:cNvPr>
          <p:cNvSpPr txBox="1"/>
          <p:nvPr/>
        </p:nvSpPr>
        <p:spPr>
          <a:xfrm>
            <a:off x="145498" y="3238187"/>
            <a:ext cx="6624127" cy="369332"/>
          </a:xfrm>
          <a:prstGeom prst="rect">
            <a:avLst/>
          </a:prstGeom>
          <a:solidFill>
            <a:srgbClr val="009193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2. Quantitative classification of albacore prey into trait-based guilds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9625D-2303-50B9-12B6-930C98DCD333}"/>
              </a:ext>
            </a:extLst>
          </p:cNvPr>
          <p:cNvSpPr txBox="1"/>
          <p:nvPr/>
        </p:nvSpPr>
        <p:spPr>
          <a:xfrm>
            <a:off x="153010" y="7144235"/>
            <a:ext cx="6639151" cy="646331"/>
          </a:xfrm>
          <a:prstGeom prst="rect">
            <a:avLst/>
          </a:prstGeom>
          <a:solidFill>
            <a:srgbClr val="009193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3. Statistically compare trait-based vs. taxonomic information in explaining variation in diet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C42CE-0611-3F00-7351-E0FC0BF88C2A}"/>
              </a:ext>
            </a:extLst>
          </p:cNvPr>
          <p:cNvSpPr txBox="1"/>
          <p:nvPr/>
        </p:nvSpPr>
        <p:spPr>
          <a:xfrm>
            <a:off x="153008" y="3696449"/>
            <a:ext cx="6624128" cy="923330"/>
          </a:xfrm>
          <a:prstGeom prst="rect">
            <a:avLst/>
          </a:prstGeom>
          <a:solidFill>
            <a:srgbClr val="009193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divisive hierarchical clustering technique to classify </a:t>
            </a:r>
            <a:r>
              <a:rPr lang="en-US" b="1" dirty="0"/>
              <a:t>292 species</a:t>
            </a:r>
            <a:r>
              <a:rPr lang="en-US" dirty="0"/>
              <a:t> with complete trait information from all </a:t>
            </a:r>
            <a:r>
              <a:rPr lang="en-US" b="1" dirty="0"/>
              <a:t>69 </a:t>
            </a:r>
            <a:r>
              <a:rPr lang="en-US" dirty="0"/>
              <a:t>observations and all </a:t>
            </a:r>
            <a:r>
              <a:rPr lang="en-US" b="1" dirty="0"/>
              <a:t>26 </a:t>
            </a:r>
            <a:r>
              <a:rPr lang="en-US" dirty="0"/>
              <a:t>studies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B4C8C-35EA-3308-B9EC-9CFDD5C3D4DE}"/>
              </a:ext>
            </a:extLst>
          </p:cNvPr>
          <p:cNvSpPr txBox="1"/>
          <p:nvPr/>
        </p:nvSpPr>
        <p:spPr>
          <a:xfrm>
            <a:off x="153008" y="5237873"/>
            <a:ext cx="6624126" cy="1200329"/>
          </a:xfrm>
          <a:prstGeom prst="rect">
            <a:avLst/>
          </a:prstGeom>
          <a:solidFill>
            <a:srgbClr val="009193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a normalized frequency of occurrence-based index of contribution to diets for each prey trait guild to illustrate variation in historical trait-based diet composition for </a:t>
            </a:r>
            <a:r>
              <a:rPr lang="en-US" b="1" dirty="0"/>
              <a:t>60 </a:t>
            </a:r>
            <a:r>
              <a:rPr lang="en-US" dirty="0"/>
              <a:t>observations and </a:t>
            </a:r>
            <a:r>
              <a:rPr lang="en-US" b="1" dirty="0"/>
              <a:t>23 </a:t>
            </a:r>
            <a:r>
              <a:rPr lang="en-US" dirty="0"/>
              <a:t>studies with reported %FO data.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07414-8CE0-C476-93DD-04882B84286E}"/>
              </a:ext>
            </a:extLst>
          </p:cNvPr>
          <p:cNvSpPr txBox="1"/>
          <p:nvPr/>
        </p:nvSpPr>
        <p:spPr>
          <a:xfrm>
            <a:off x="153009" y="7921182"/>
            <a:ext cx="6639150" cy="1200329"/>
          </a:xfrm>
          <a:prstGeom prst="rect">
            <a:avLst/>
          </a:prstGeom>
          <a:solidFill>
            <a:srgbClr val="009193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Due to low replication of some species and in some ocean basins, trait-based multivariate generalized linear models were developed for </a:t>
            </a:r>
            <a:r>
              <a:rPr lang="en-US" b="1" dirty="0"/>
              <a:t>98 </a:t>
            </a:r>
            <a:r>
              <a:rPr lang="en-US" dirty="0"/>
              <a:t>species with &gt; 3 occurrences in the dataset and involved</a:t>
            </a:r>
            <a:r>
              <a:rPr lang="en-US" b="1" dirty="0"/>
              <a:t> 57 </a:t>
            </a:r>
            <a:r>
              <a:rPr lang="en-US" dirty="0"/>
              <a:t>diet composition observations </a:t>
            </a:r>
            <a:r>
              <a:rPr lang="en-US"/>
              <a:t>from </a:t>
            </a:r>
            <a:r>
              <a:rPr lang="en-US" b="1"/>
              <a:t>22 </a:t>
            </a:r>
            <a:r>
              <a:rPr lang="en-US" dirty="0"/>
              <a:t>studies.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64FF56E-DF58-E306-0378-096802921D08}"/>
              </a:ext>
            </a:extLst>
          </p:cNvPr>
          <p:cNvSpPr/>
          <p:nvPr/>
        </p:nvSpPr>
        <p:spPr>
          <a:xfrm>
            <a:off x="3243537" y="2619481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1636F9-FB37-86E9-2AAA-2A9A790BE931}"/>
              </a:ext>
            </a:extLst>
          </p:cNvPr>
          <p:cNvSpPr txBox="1"/>
          <p:nvPr/>
        </p:nvSpPr>
        <p:spPr>
          <a:xfrm>
            <a:off x="144699" y="4730749"/>
            <a:ext cx="6624128" cy="369332"/>
          </a:xfrm>
          <a:prstGeom prst="rect">
            <a:avLst/>
          </a:prstGeom>
          <a:solidFill>
            <a:srgbClr val="009193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 </a:t>
            </a:r>
            <a:r>
              <a:rPr lang="en-US"/>
              <a:t>optimal clustering and </a:t>
            </a:r>
            <a:r>
              <a:rPr lang="en-US" dirty="0"/>
              <a:t>classification of prey trait guilds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453AC428-62B9-A06C-618D-823F0893ABF2}"/>
              </a:ext>
            </a:extLst>
          </p:cNvPr>
          <p:cNvSpPr/>
          <p:nvPr/>
        </p:nvSpPr>
        <p:spPr>
          <a:xfrm>
            <a:off x="3311542" y="6533024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8579</TotalTime>
  <Words>189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8</cp:revision>
  <dcterms:created xsi:type="dcterms:W3CDTF">2023-05-07T19:29:14Z</dcterms:created>
  <dcterms:modified xsi:type="dcterms:W3CDTF">2023-06-12T07:11:07Z</dcterms:modified>
</cp:coreProperties>
</file>