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6"/>
  </p:notesMasterIdLst>
  <p:sldIdLst>
    <p:sldId id="259" r:id="rId2"/>
    <p:sldId id="256" r:id="rId3"/>
    <p:sldId id="257" r:id="rId4"/>
    <p:sldId id="258" r:id="rId5"/>
  </p:sldIdLst>
  <p:sldSz cx="12192000" cy="6858000"/>
  <p:notesSz cx="6858000" cy="9144000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Helvetica Neue" panose="02000503000000020004" pitchFamily="2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5" roundtripDataSignature="AMtx7mjkqRRnulKP6R/VTqMqjzmVO72Bh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38"/>
    <p:restoredTop sz="94680"/>
  </p:normalViewPr>
  <p:slideViewPr>
    <p:cSldViewPr snapToGrid="0" snapToObjects="1">
      <p:cViewPr varScale="1">
        <p:scale>
          <a:sx n="117" d="100"/>
          <a:sy n="117" d="100"/>
        </p:scale>
        <p:origin x="176" y="6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customschemas.google.com/relationships/presentationmetadata" Target="metadata"/><Relationship Id="rId10" Type="http://schemas.openxmlformats.org/officeDocument/2006/relationships/font" Target="fonts/font4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d33cc45fa0_1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d33cc45fa0_1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>
                <a:solidFill>
                  <a:schemeClr val="dk1"/>
                </a:solidFill>
              </a:rPr>
              <a:t>USE!!! PROBABLE TRAITS, k = 8, DIVISIVE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ADULT TRAITS, k = 9, old version</a:t>
            </a: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PROBABLE TRAITS, k = 8, old version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d33cc45fa0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PROBABLE TRAITS, k = 8, AGGLOMERATIVE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206" name="Google Shape;206;gd33cc45fa0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4.png"/><Relationship Id="rId7" Type="http://schemas.openxmlformats.org/officeDocument/2006/relationships/image" Target="../media/image11.png"/><Relationship Id="rId12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7.png"/><Relationship Id="rId5" Type="http://schemas.openxmlformats.org/officeDocument/2006/relationships/image" Target="../media/image9.png"/><Relationship Id="rId10" Type="http://schemas.openxmlformats.org/officeDocument/2006/relationships/image" Target="../media/image16.png"/><Relationship Id="rId4" Type="http://schemas.openxmlformats.org/officeDocument/2006/relationships/image" Target="../media/image4.png"/><Relationship Id="rId9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9.png"/><Relationship Id="rId7" Type="http://schemas.openxmlformats.org/officeDocument/2006/relationships/image" Target="../media/image9.png"/><Relationship Id="rId12" Type="http://schemas.microsoft.com/office/2007/relationships/hdphoto" Target="../media/hdphoto1.wd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0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0.png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2" name="Google Shape;282;gd33cc45fa0_1_1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9400" y="152400"/>
            <a:ext cx="6553201" cy="65532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" name="Google Shape;230;gd33cc45fa0_1_0">
            <a:extLst>
              <a:ext uri="{FF2B5EF4-FFF2-40B4-BE49-F238E27FC236}">
                <a16:creationId xmlns:a16="http://schemas.microsoft.com/office/drawing/2014/main" id="{26F720B3-DFB3-AC45-B0DB-2B03BE595F8E}"/>
              </a:ext>
            </a:extLst>
          </p:cNvPr>
          <p:cNvGrpSpPr/>
          <p:nvPr/>
        </p:nvGrpSpPr>
        <p:grpSpPr>
          <a:xfrm>
            <a:off x="5547520" y="2251062"/>
            <a:ext cx="255548" cy="369300"/>
            <a:chOff x="5760024" y="1839219"/>
            <a:chExt cx="255548" cy="369300"/>
          </a:xfrm>
        </p:grpSpPr>
        <p:sp>
          <p:nvSpPr>
            <p:cNvPr id="4" name="Google Shape;231;gd33cc45fa0_1_0">
              <a:extLst>
                <a:ext uri="{FF2B5EF4-FFF2-40B4-BE49-F238E27FC236}">
                  <a16:creationId xmlns:a16="http://schemas.microsoft.com/office/drawing/2014/main" id="{6E83587C-9510-E447-9D89-E20C7B9B50CC}"/>
                </a:ext>
              </a:extLst>
            </p:cNvPr>
            <p:cNvSpPr/>
            <p:nvPr/>
          </p:nvSpPr>
          <p:spPr>
            <a:xfrm>
              <a:off x="5773472" y="1906224"/>
              <a:ext cx="242100" cy="235200"/>
            </a:xfrm>
            <a:prstGeom prst="ellipse">
              <a:avLst/>
            </a:prstGeom>
            <a:solidFill>
              <a:srgbClr val="A81501"/>
            </a:solidFill>
            <a:ln w="12700" cap="flat" cmpd="sng">
              <a:solidFill>
                <a:srgbClr val="A8150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" name="Google Shape;232;gd33cc45fa0_1_0">
              <a:extLst>
                <a:ext uri="{FF2B5EF4-FFF2-40B4-BE49-F238E27FC236}">
                  <a16:creationId xmlns:a16="http://schemas.microsoft.com/office/drawing/2014/main" id="{0D36B8BA-F280-2149-BB2D-A03224A93241}"/>
                </a:ext>
              </a:extLst>
            </p:cNvPr>
            <p:cNvSpPr txBox="1"/>
            <p:nvPr/>
          </p:nvSpPr>
          <p:spPr>
            <a:xfrm>
              <a:off x="5760024" y="1839219"/>
              <a:ext cx="1614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8</a:t>
              </a:r>
              <a:endParaRPr dirty="0"/>
            </a:p>
          </p:txBody>
        </p:sp>
      </p:grpSp>
      <p:grpSp>
        <p:nvGrpSpPr>
          <p:cNvPr id="6" name="Google Shape;233;gd33cc45fa0_1_0">
            <a:extLst>
              <a:ext uri="{FF2B5EF4-FFF2-40B4-BE49-F238E27FC236}">
                <a16:creationId xmlns:a16="http://schemas.microsoft.com/office/drawing/2014/main" id="{316C3A1A-EACD-8F41-83EC-0205434A365A}"/>
              </a:ext>
            </a:extLst>
          </p:cNvPr>
          <p:cNvGrpSpPr/>
          <p:nvPr/>
        </p:nvGrpSpPr>
        <p:grpSpPr>
          <a:xfrm>
            <a:off x="4584069" y="382481"/>
            <a:ext cx="1724700" cy="814948"/>
            <a:chOff x="5072357" y="240744"/>
            <a:chExt cx="1724700" cy="814948"/>
          </a:xfrm>
        </p:grpSpPr>
        <p:sp>
          <p:nvSpPr>
            <p:cNvPr id="7" name="Google Shape;234;gd33cc45fa0_1_0">
              <a:extLst>
                <a:ext uri="{FF2B5EF4-FFF2-40B4-BE49-F238E27FC236}">
                  <a16:creationId xmlns:a16="http://schemas.microsoft.com/office/drawing/2014/main" id="{E53A951C-D22C-EF4A-9DA6-E71121D94371}"/>
                </a:ext>
              </a:extLst>
            </p:cNvPr>
            <p:cNvSpPr/>
            <p:nvPr/>
          </p:nvSpPr>
          <p:spPr>
            <a:xfrm>
              <a:off x="5072357" y="240744"/>
              <a:ext cx="1724700" cy="814948"/>
            </a:xfrm>
            <a:prstGeom prst="ellipse">
              <a:avLst/>
            </a:prstGeom>
            <a:solidFill>
              <a:srgbClr val="A8150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235;gd33cc45fa0_1_0">
              <a:extLst>
                <a:ext uri="{FF2B5EF4-FFF2-40B4-BE49-F238E27FC236}">
                  <a16:creationId xmlns:a16="http://schemas.microsoft.com/office/drawing/2014/main" id="{2BA259EB-F4BA-F44D-AAF8-88F159CC41DE}"/>
                </a:ext>
              </a:extLst>
            </p:cNvPr>
            <p:cNvSpPr txBox="1"/>
            <p:nvPr/>
          </p:nvSpPr>
          <p:spPr>
            <a:xfrm>
              <a:off x="5172857" y="430261"/>
              <a:ext cx="1624200" cy="4616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lvl="0" algn="ctr"/>
              <a:r>
                <a:rPr lang="en-US" sz="12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Juvenile, seasonal shelf &amp; </a:t>
              </a:r>
              <a:r>
                <a:rPr lang="en-US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coastal spp.</a:t>
              </a:r>
              <a:endParaRPr dirty="0"/>
            </a:p>
          </p:txBody>
        </p:sp>
      </p:grpSp>
      <p:grpSp>
        <p:nvGrpSpPr>
          <p:cNvPr id="10" name="Google Shape;227;gd33cc45fa0_1_0">
            <a:extLst>
              <a:ext uri="{FF2B5EF4-FFF2-40B4-BE49-F238E27FC236}">
                <a16:creationId xmlns:a16="http://schemas.microsoft.com/office/drawing/2014/main" id="{ADCE0B90-9AC3-6346-8D60-396E0CD53F27}"/>
              </a:ext>
            </a:extLst>
          </p:cNvPr>
          <p:cNvGrpSpPr/>
          <p:nvPr/>
        </p:nvGrpSpPr>
        <p:grpSpPr>
          <a:xfrm>
            <a:off x="5134810" y="2620362"/>
            <a:ext cx="255548" cy="369300"/>
            <a:chOff x="5355277" y="1411738"/>
            <a:chExt cx="255548" cy="369300"/>
          </a:xfrm>
        </p:grpSpPr>
        <p:sp>
          <p:nvSpPr>
            <p:cNvPr id="11" name="Google Shape;228;gd33cc45fa0_1_0">
              <a:extLst>
                <a:ext uri="{FF2B5EF4-FFF2-40B4-BE49-F238E27FC236}">
                  <a16:creationId xmlns:a16="http://schemas.microsoft.com/office/drawing/2014/main" id="{832894DB-2E9C-B74E-A452-7844E36EB417}"/>
                </a:ext>
              </a:extLst>
            </p:cNvPr>
            <p:cNvSpPr/>
            <p:nvPr/>
          </p:nvSpPr>
          <p:spPr>
            <a:xfrm>
              <a:off x="5368725" y="1478743"/>
              <a:ext cx="242100" cy="235200"/>
            </a:xfrm>
            <a:prstGeom prst="ellipse">
              <a:avLst/>
            </a:prstGeom>
            <a:solidFill>
              <a:srgbClr val="C76829"/>
            </a:solidFill>
            <a:ln w="12700" cap="flat" cmpd="sng">
              <a:solidFill>
                <a:srgbClr val="C76829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229;gd33cc45fa0_1_0">
              <a:extLst>
                <a:ext uri="{FF2B5EF4-FFF2-40B4-BE49-F238E27FC236}">
                  <a16:creationId xmlns:a16="http://schemas.microsoft.com/office/drawing/2014/main" id="{3E14B973-30E4-A34F-9D23-99F5649CE2EA}"/>
                </a:ext>
              </a:extLst>
            </p:cNvPr>
            <p:cNvSpPr txBox="1"/>
            <p:nvPr/>
          </p:nvSpPr>
          <p:spPr>
            <a:xfrm>
              <a:off x="5355277" y="1411738"/>
              <a:ext cx="1614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  <a:endParaRPr/>
            </a:p>
          </p:txBody>
        </p:sp>
      </p:grpSp>
      <p:grpSp>
        <p:nvGrpSpPr>
          <p:cNvPr id="13" name="Google Shape;247;gd33cc45fa0_1_0">
            <a:extLst>
              <a:ext uri="{FF2B5EF4-FFF2-40B4-BE49-F238E27FC236}">
                <a16:creationId xmlns:a16="http://schemas.microsoft.com/office/drawing/2014/main" id="{71C2EB41-EB1C-0A48-AD24-1BF7859CB136}"/>
              </a:ext>
            </a:extLst>
          </p:cNvPr>
          <p:cNvGrpSpPr/>
          <p:nvPr/>
        </p:nvGrpSpPr>
        <p:grpSpPr>
          <a:xfrm>
            <a:off x="2620368" y="1665513"/>
            <a:ext cx="1592525" cy="776929"/>
            <a:chOff x="3773309" y="784074"/>
            <a:chExt cx="1592525" cy="776929"/>
          </a:xfrm>
        </p:grpSpPr>
        <p:sp>
          <p:nvSpPr>
            <p:cNvPr id="14" name="Google Shape;248;gd33cc45fa0_1_0">
              <a:extLst>
                <a:ext uri="{FF2B5EF4-FFF2-40B4-BE49-F238E27FC236}">
                  <a16:creationId xmlns:a16="http://schemas.microsoft.com/office/drawing/2014/main" id="{D40A08E8-74F4-CE49-B8B2-13C133952390}"/>
                </a:ext>
              </a:extLst>
            </p:cNvPr>
            <p:cNvSpPr/>
            <p:nvPr/>
          </p:nvSpPr>
          <p:spPr>
            <a:xfrm>
              <a:off x="3773309" y="784074"/>
              <a:ext cx="1592525" cy="776929"/>
            </a:xfrm>
            <a:prstGeom prst="ellipse">
              <a:avLst/>
            </a:prstGeom>
            <a:solidFill>
              <a:srgbClr val="C7682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249;gd33cc45fa0_1_0">
              <a:extLst>
                <a:ext uri="{FF2B5EF4-FFF2-40B4-BE49-F238E27FC236}">
                  <a16:creationId xmlns:a16="http://schemas.microsoft.com/office/drawing/2014/main" id="{9C0A6D27-56E8-904B-B09F-7E92EAF6B256}"/>
                </a:ext>
              </a:extLst>
            </p:cNvPr>
            <p:cNvSpPr txBox="1"/>
            <p:nvPr/>
          </p:nvSpPr>
          <p:spPr>
            <a:xfrm>
              <a:off x="3863979" y="907967"/>
              <a:ext cx="1418400" cy="6462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Adult, schooling, seasonal &amp; shelf spp.</a:t>
              </a:r>
              <a:endParaRPr dirty="0"/>
            </a:p>
          </p:txBody>
        </p:sp>
      </p:grpSp>
      <p:grpSp>
        <p:nvGrpSpPr>
          <p:cNvPr id="17" name="Google Shape;224;gd33cc45fa0_1_0">
            <a:extLst>
              <a:ext uri="{FF2B5EF4-FFF2-40B4-BE49-F238E27FC236}">
                <a16:creationId xmlns:a16="http://schemas.microsoft.com/office/drawing/2014/main" id="{447ECB72-5D16-CA42-A65D-24A9C65CEB31}"/>
              </a:ext>
            </a:extLst>
          </p:cNvPr>
          <p:cNvGrpSpPr/>
          <p:nvPr/>
        </p:nvGrpSpPr>
        <p:grpSpPr>
          <a:xfrm>
            <a:off x="5040662" y="2989572"/>
            <a:ext cx="255548" cy="369291"/>
            <a:chOff x="4996008" y="2401294"/>
            <a:chExt cx="255548" cy="369291"/>
          </a:xfrm>
        </p:grpSpPr>
        <p:sp>
          <p:nvSpPr>
            <p:cNvPr id="18" name="Google Shape;225;gd33cc45fa0_1_0">
              <a:extLst>
                <a:ext uri="{FF2B5EF4-FFF2-40B4-BE49-F238E27FC236}">
                  <a16:creationId xmlns:a16="http://schemas.microsoft.com/office/drawing/2014/main" id="{6F619641-538F-674B-B3D9-441C38525B0B}"/>
                </a:ext>
              </a:extLst>
            </p:cNvPr>
            <p:cNvSpPr/>
            <p:nvPr/>
          </p:nvSpPr>
          <p:spPr>
            <a:xfrm>
              <a:off x="5009456" y="2468299"/>
              <a:ext cx="242100" cy="235200"/>
            </a:xfrm>
            <a:prstGeom prst="ellipse">
              <a:avLst/>
            </a:prstGeom>
            <a:solidFill>
              <a:srgbClr val="D09047"/>
            </a:solidFill>
            <a:ln w="12700" cap="flat" cmpd="sng">
              <a:solidFill>
                <a:srgbClr val="D0904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226;gd33cc45fa0_1_0">
              <a:extLst>
                <a:ext uri="{FF2B5EF4-FFF2-40B4-BE49-F238E27FC236}">
                  <a16:creationId xmlns:a16="http://schemas.microsoft.com/office/drawing/2014/main" id="{CD392576-61AE-634D-95B2-FF4E66E40B5E}"/>
                </a:ext>
              </a:extLst>
            </p:cNvPr>
            <p:cNvSpPr txBox="1"/>
            <p:nvPr/>
          </p:nvSpPr>
          <p:spPr>
            <a:xfrm>
              <a:off x="4996008" y="2401294"/>
              <a:ext cx="161400" cy="3692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2</a:t>
              </a:r>
              <a:endParaRPr dirty="0"/>
            </a:p>
          </p:txBody>
        </p:sp>
      </p:grpSp>
      <p:sp>
        <p:nvSpPr>
          <p:cNvPr id="20" name="Google Shape;252;gd33cc45fa0_1_0">
            <a:extLst>
              <a:ext uri="{FF2B5EF4-FFF2-40B4-BE49-F238E27FC236}">
                <a16:creationId xmlns:a16="http://schemas.microsoft.com/office/drawing/2014/main" id="{AA9351A9-A282-7643-898F-C4544B7D671F}"/>
              </a:ext>
            </a:extLst>
          </p:cNvPr>
          <p:cNvSpPr/>
          <p:nvPr/>
        </p:nvSpPr>
        <p:spPr>
          <a:xfrm>
            <a:off x="1826511" y="2567605"/>
            <a:ext cx="2088000" cy="709924"/>
          </a:xfrm>
          <a:prstGeom prst="ellipse">
            <a:avLst/>
          </a:prstGeom>
          <a:solidFill>
            <a:srgbClr val="D0904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53;gd33cc45fa0_1_0">
            <a:extLst>
              <a:ext uri="{FF2B5EF4-FFF2-40B4-BE49-F238E27FC236}">
                <a16:creationId xmlns:a16="http://schemas.microsoft.com/office/drawing/2014/main" id="{D25C363D-3D38-0D42-9952-490DFE62C297}"/>
              </a:ext>
            </a:extLst>
          </p:cNvPr>
          <p:cNvSpPr txBox="1"/>
          <p:nvPr/>
        </p:nvSpPr>
        <p:spPr>
          <a:xfrm>
            <a:off x="1826511" y="2722153"/>
            <a:ext cx="2185050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Adult, solitary, resident &amp; benthic spp.</a:t>
            </a:r>
            <a:endParaRPr dirty="0"/>
          </a:p>
        </p:txBody>
      </p:sp>
      <p:grpSp>
        <p:nvGrpSpPr>
          <p:cNvPr id="22" name="Google Shape;221;gd33cc45fa0_1_0">
            <a:extLst>
              <a:ext uri="{FF2B5EF4-FFF2-40B4-BE49-F238E27FC236}">
                <a16:creationId xmlns:a16="http://schemas.microsoft.com/office/drawing/2014/main" id="{2C985839-B01A-4843-AB6F-94A6F40740BE}"/>
              </a:ext>
            </a:extLst>
          </p:cNvPr>
          <p:cNvGrpSpPr/>
          <p:nvPr/>
        </p:nvGrpSpPr>
        <p:grpSpPr>
          <a:xfrm>
            <a:off x="4765905" y="3174217"/>
            <a:ext cx="255548" cy="369291"/>
            <a:chOff x="4816862" y="3587618"/>
            <a:chExt cx="255548" cy="369291"/>
          </a:xfrm>
        </p:grpSpPr>
        <p:sp>
          <p:nvSpPr>
            <p:cNvPr id="23" name="Google Shape;222;gd33cc45fa0_1_0">
              <a:extLst>
                <a:ext uri="{FF2B5EF4-FFF2-40B4-BE49-F238E27FC236}">
                  <a16:creationId xmlns:a16="http://schemas.microsoft.com/office/drawing/2014/main" id="{4BAA4487-CE49-CD48-B84C-61430859D790}"/>
                </a:ext>
              </a:extLst>
            </p:cNvPr>
            <p:cNvSpPr/>
            <p:nvPr/>
          </p:nvSpPr>
          <p:spPr>
            <a:xfrm>
              <a:off x="4830310" y="3654623"/>
              <a:ext cx="242100" cy="235200"/>
            </a:xfrm>
            <a:prstGeom prst="ellipse">
              <a:avLst/>
            </a:prstGeom>
            <a:solidFill>
              <a:srgbClr val="D6A104"/>
            </a:solidFill>
            <a:ln w="12700" cap="flat" cmpd="sng">
              <a:solidFill>
                <a:srgbClr val="D6A104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23;gd33cc45fa0_1_0">
              <a:extLst>
                <a:ext uri="{FF2B5EF4-FFF2-40B4-BE49-F238E27FC236}">
                  <a16:creationId xmlns:a16="http://schemas.microsoft.com/office/drawing/2014/main" id="{2F255B8E-7234-2040-B0EE-184D6AA191F3}"/>
                </a:ext>
              </a:extLst>
            </p:cNvPr>
            <p:cNvSpPr txBox="1"/>
            <p:nvPr/>
          </p:nvSpPr>
          <p:spPr>
            <a:xfrm>
              <a:off x="4816862" y="3587618"/>
              <a:ext cx="161400" cy="3692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8</a:t>
              </a:r>
              <a:endParaRPr dirty="0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4423DA3B-3584-E649-B022-38C257545D3F}"/>
              </a:ext>
            </a:extLst>
          </p:cNvPr>
          <p:cNvGrpSpPr/>
          <p:nvPr/>
        </p:nvGrpSpPr>
        <p:grpSpPr>
          <a:xfrm>
            <a:off x="1690420" y="3351599"/>
            <a:ext cx="2102473" cy="814948"/>
            <a:chOff x="5792057" y="5867400"/>
            <a:chExt cx="2102473" cy="814948"/>
          </a:xfrm>
        </p:grpSpPr>
        <p:sp>
          <p:nvSpPr>
            <p:cNvPr id="25" name="Google Shape;266;gd33cc45fa0_1_0">
              <a:extLst>
                <a:ext uri="{FF2B5EF4-FFF2-40B4-BE49-F238E27FC236}">
                  <a16:creationId xmlns:a16="http://schemas.microsoft.com/office/drawing/2014/main" id="{915A0538-3DB8-1142-A677-3E332FA7E9C9}"/>
                </a:ext>
              </a:extLst>
            </p:cNvPr>
            <p:cNvSpPr/>
            <p:nvPr/>
          </p:nvSpPr>
          <p:spPr>
            <a:xfrm>
              <a:off x="5798130" y="5867400"/>
              <a:ext cx="2096400" cy="814948"/>
            </a:xfrm>
            <a:prstGeom prst="ellipse">
              <a:avLst/>
            </a:prstGeom>
            <a:solidFill>
              <a:srgbClr val="D6A10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73;gd33cc45fa0_1_0">
              <a:extLst>
                <a:ext uri="{FF2B5EF4-FFF2-40B4-BE49-F238E27FC236}">
                  <a16:creationId xmlns:a16="http://schemas.microsoft.com/office/drawing/2014/main" id="{5072D4B4-F80D-3C4A-9A06-3E8EDF32EE35}"/>
                </a:ext>
              </a:extLst>
            </p:cNvPr>
            <p:cNvSpPr txBox="1"/>
            <p:nvPr/>
          </p:nvSpPr>
          <p:spPr>
            <a:xfrm>
              <a:off x="5792057" y="6075463"/>
              <a:ext cx="2053500" cy="4616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Juvenile, seasonal, schooling &amp; coastal epipelagic spp.</a:t>
              </a:r>
              <a:endParaRPr dirty="0"/>
            </a:p>
          </p:txBody>
        </p:sp>
      </p:grpSp>
      <p:grpSp>
        <p:nvGrpSpPr>
          <p:cNvPr id="28" name="Google Shape;218;gd33cc45fa0_1_0">
            <a:extLst>
              <a:ext uri="{FF2B5EF4-FFF2-40B4-BE49-F238E27FC236}">
                <a16:creationId xmlns:a16="http://schemas.microsoft.com/office/drawing/2014/main" id="{3E08693A-8E01-014F-87DE-17DAFA5C637D}"/>
              </a:ext>
            </a:extLst>
          </p:cNvPr>
          <p:cNvGrpSpPr/>
          <p:nvPr/>
        </p:nvGrpSpPr>
        <p:grpSpPr>
          <a:xfrm>
            <a:off x="5312970" y="3651986"/>
            <a:ext cx="266897" cy="369291"/>
            <a:chOff x="6760247" y="3994247"/>
            <a:chExt cx="266897" cy="369291"/>
          </a:xfrm>
        </p:grpSpPr>
        <p:sp>
          <p:nvSpPr>
            <p:cNvPr id="29" name="Google Shape;219;gd33cc45fa0_1_0">
              <a:extLst>
                <a:ext uri="{FF2B5EF4-FFF2-40B4-BE49-F238E27FC236}">
                  <a16:creationId xmlns:a16="http://schemas.microsoft.com/office/drawing/2014/main" id="{9824B3B8-63DA-DD49-8F54-5947AFD22BC7}"/>
                </a:ext>
              </a:extLst>
            </p:cNvPr>
            <p:cNvSpPr/>
            <p:nvPr/>
          </p:nvSpPr>
          <p:spPr>
            <a:xfrm>
              <a:off x="6785044" y="4074493"/>
              <a:ext cx="242100" cy="235200"/>
            </a:xfrm>
            <a:prstGeom prst="ellipse">
              <a:avLst/>
            </a:prstGeom>
            <a:solidFill>
              <a:srgbClr val="88A251"/>
            </a:solidFill>
            <a:ln w="12700" cap="flat" cmpd="sng">
              <a:solidFill>
                <a:srgbClr val="88A25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220;gd33cc45fa0_1_0">
              <a:extLst>
                <a:ext uri="{FF2B5EF4-FFF2-40B4-BE49-F238E27FC236}">
                  <a16:creationId xmlns:a16="http://schemas.microsoft.com/office/drawing/2014/main" id="{730A66A9-CFAB-1F4D-9C4E-C13E09DF41CD}"/>
                </a:ext>
              </a:extLst>
            </p:cNvPr>
            <p:cNvSpPr txBox="1"/>
            <p:nvPr/>
          </p:nvSpPr>
          <p:spPr>
            <a:xfrm>
              <a:off x="6760247" y="3994247"/>
              <a:ext cx="253200" cy="3692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3</a:t>
              </a:r>
              <a:endParaRPr dirty="0"/>
            </a:p>
          </p:txBody>
        </p:sp>
      </p:grpSp>
      <p:sp>
        <p:nvSpPr>
          <p:cNvPr id="31" name="Google Shape;242;gd33cc45fa0_1_0">
            <a:extLst>
              <a:ext uri="{FF2B5EF4-FFF2-40B4-BE49-F238E27FC236}">
                <a16:creationId xmlns:a16="http://schemas.microsoft.com/office/drawing/2014/main" id="{1BAF96B2-7E8A-0E4B-9D61-6274AC7FCF12}"/>
              </a:ext>
            </a:extLst>
          </p:cNvPr>
          <p:cNvSpPr/>
          <p:nvPr/>
        </p:nvSpPr>
        <p:spPr>
          <a:xfrm>
            <a:off x="2684505" y="4837525"/>
            <a:ext cx="2081400" cy="709924"/>
          </a:xfrm>
          <a:prstGeom prst="ellipse">
            <a:avLst/>
          </a:prstGeom>
          <a:solidFill>
            <a:srgbClr val="88A25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243;gd33cc45fa0_1_0">
            <a:extLst>
              <a:ext uri="{FF2B5EF4-FFF2-40B4-BE49-F238E27FC236}">
                <a16:creationId xmlns:a16="http://schemas.microsoft.com/office/drawing/2014/main" id="{F0A7CC92-F540-A04F-B7D4-6392B6D87621}"/>
              </a:ext>
            </a:extLst>
          </p:cNvPr>
          <p:cNvSpPr txBox="1"/>
          <p:nvPr/>
        </p:nvSpPr>
        <p:spPr>
          <a:xfrm>
            <a:off x="2660908" y="4983629"/>
            <a:ext cx="2133300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Shelf &amp; coastal, schooling, seasonal, diel migrant spp.</a:t>
            </a:r>
            <a:endParaRPr sz="1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3" name="Google Shape;215;gd33cc45fa0_1_0">
            <a:extLst>
              <a:ext uri="{FF2B5EF4-FFF2-40B4-BE49-F238E27FC236}">
                <a16:creationId xmlns:a16="http://schemas.microsoft.com/office/drawing/2014/main" id="{DABA7A74-EB30-1D43-AB44-15F2E9EC5B12}"/>
              </a:ext>
            </a:extLst>
          </p:cNvPr>
          <p:cNvGrpSpPr/>
          <p:nvPr/>
        </p:nvGrpSpPr>
        <p:grpSpPr>
          <a:xfrm>
            <a:off x="6278226" y="3882490"/>
            <a:ext cx="255548" cy="369291"/>
            <a:chOff x="7162109" y="3579562"/>
            <a:chExt cx="255548" cy="369291"/>
          </a:xfrm>
        </p:grpSpPr>
        <p:sp>
          <p:nvSpPr>
            <p:cNvPr id="34" name="Google Shape;216;gd33cc45fa0_1_0">
              <a:extLst>
                <a:ext uri="{FF2B5EF4-FFF2-40B4-BE49-F238E27FC236}">
                  <a16:creationId xmlns:a16="http://schemas.microsoft.com/office/drawing/2014/main" id="{3D655690-CB4D-9D4F-99AB-DD2694062FEC}"/>
                </a:ext>
              </a:extLst>
            </p:cNvPr>
            <p:cNvSpPr/>
            <p:nvPr/>
          </p:nvSpPr>
          <p:spPr>
            <a:xfrm>
              <a:off x="7175557" y="3646567"/>
              <a:ext cx="242100" cy="235200"/>
            </a:xfrm>
            <a:prstGeom prst="ellipse">
              <a:avLst/>
            </a:prstGeom>
            <a:solidFill>
              <a:srgbClr val="4781A2"/>
            </a:solidFill>
            <a:ln w="12700" cap="flat" cmpd="sng">
              <a:solidFill>
                <a:srgbClr val="4781A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217;gd33cc45fa0_1_0">
              <a:extLst>
                <a:ext uri="{FF2B5EF4-FFF2-40B4-BE49-F238E27FC236}">
                  <a16:creationId xmlns:a16="http://schemas.microsoft.com/office/drawing/2014/main" id="{FD7C311D-AE87-F443-813D-FA8740A5EFF7}"/>
                </a:ext>
              </a:extLst>
            </p:cNvPr>
            <p:cNvSpPr txBox="1"/>
            <p:nvPr/>
          </p:nvSpPr>
          <p:spPr>
            <a:xfrm>
              <a:off x="7162109" y="3579562"/>
              <a:ext cx="161400" cy="3692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5</a:t>
              </a:r>
              <a:endParaRPr dirty="0"/>
            </a:p>
          </p:txBody>
        </p:sp>
      </p:grpSp>
      <p:sp>
        <p:nvSpPr>
          <p:cNvPr id="36" name="Google Shape;262;gd33cc45fa0_1_0">
            <a:extLst>
              <a:ext uri="{FF2B5EF4-FFF2-40B4-BE49-F238E27FC236}">
                <a16:creationId xmlns:a16="http://schemas.microsoft.com/office/drawing/2014/main" id="{8251F3BC-1AF3-0843-9F6C-A7E9C3CC8CFA}"/>
              </a:ext>
            </a:extLst>
          </p:cNvPr>
          <p:cNvSpPr/>
          <p:nvPr/>
        </p:nvSpPr>
        <p:spPr>
          <a:xfrm>
            <a:off x="6643585" y="5358749"/>
            <a:ext cx="2101500" cy="709924"/>
          </a:xfrm>
          <a:prstGeom prst="ellipse">
            <a:avLst/>
          </a:prstGeom>
          <a:solidFill>
            <a:srgbClr val="4781A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263;gd33cc45fa0_1_0">
            <a:extLst>
              <a:ext uri="{FF2B5EF4-FFF2-40B4-BE49-F238E27FC236}">
                <a16:creationId xmlns:a16="http://schemas.microsoft.com/office/drawing/2014/main" id="{1E07B596-8578-054B-83AC-E82F1AB90CEC}"/>
              </a:ext>
            </a:extLst>
          </p:cNvPr>
          <p:cNvSpPr txBox="1"/>
          <p:nvPr/>
        </p:nvSpPr>
        <p:spPr>
          <a:xfrm>
            <a:off x="6784585" y="5482899"/>
            <a:ext cx="1819500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Oceanic, mesopelagic, diel migrant spp.</a:t>
            </a:r>
            <a:endParaRPr sz="1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8" name="Google Shape;209;gd33cc45fa0_1_0">
            <a:extLst>
              <a:ext uri="{FF2B5EF4-FFF2-40B4-BE49-F238E27FC236}">
                <a16:creationId xmlns:a16="http://schemas.microsoft.com/office/drawing/2014/main" id="{28EB7388-B6DF-B040-8F2B-65C04A6EA2BD}"/>
              </a:ext>
            </a:extLst>
          </p:cNvPr>
          <p:cNvGrpSpPr/>
          <p:nvPr/>
        </p:nvGrpSpPr>
        <p:grpSpPr>
          <a:xfrm>
            <a:off x="6959004" y="3174208"/>
            <a:ext cx="255548" cy="369291"/>
            <a:chOff x="7135001" y="3136816"/>
            <a:chExt cx="255548" cy="369291"/>
          </a:xfrm>
        </p:grpSpPr>
        <p:sp>
          <p:nvSpPr>
            <p:cNvPr id="39" name="Google Shape;210;gd33cc45fa0_1_0">
              <a:extLst>
                <a:ext uri="{FF2B5EF4-FFF2-40B4-BE49-F238E27FC236}">
                  <a16:creationId xmlns:a16="http://schemas.microsoft.com/office/drawing/2014/main" id="{8F295A55-8ACC-AA43-9BD1-40AD1736ABCA}"/>
                </a:ext>
              </a:extLst>
            </p:cNvPr>
            <p:cNvSpPr/>
            <p:nvPr/>
          </p:nvSpPr>
          <p:spPr>
            <a:xfrm>
              <a:off x="7148449" y="3203821"/>
              <a:ext cx="242100" cy="235200"/>
            </a:xfrm>
            <a:prstGeom prst="ellipse">
              <a:avLst/>
            </a:prstGeom>
            <a:solidFill>
              <a:srgbClr val="3F738F"/>
            </a:solidFill>
            <a:ln w="12700" cap="flat" cmpd="sng">
              <a:solidFill>
                <a:srgbClr val="3F7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211;gd33cc45fa0_1_0">
              <a:extLst>
                <a:ext uri="{FF2B5EF4-FFF2-40B4-BE49-F238E27FC236}">
                  <a16:creationId xmlns:a16="http://schemas.microsoft.com/office/drawing/2014/main" id="{FAE877F8-7FDA-B84A-BBA9-6B8223E3CD53}"/>
                </a:ext>
              </a:extLst>
            </p:cNvPr>
            <p:cNvSpPr txBox="1"/>
            <p:nvPr/>
          </p:nvSpPr>
          <p:spPr>
            <a:xfrm>
              <a:off x="7135001" y="3136816"/>
              <a:ext cx="161400" cy="3692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7</a:t>
              </a:r>
              <a:endParaRPr dirty="0"/>
            </a:p>
          </p:txBody>
        </p:sp>
      </p:grpSp>
      <p:grpSp>
        <p:nvGrpSpPr>
          <p:cNvPr id="41" name="Google Shape;255;gd33cc45fa0_1_0">
            <a:extLst>
              <a:ext uri="{FF2B5EF4-FFF2-40B4-BE49-F238E27FC236}">
                <a16:creationId xmlns:a16="http://schemas.microsoft.com/office/drawing/2014/main" id="{40DC9761-964A-FB4D-BF01-85B07C08D86B}"/>
              </a:ext>
            </a:extLst>
          </p:cNvPr>
          <p:cNvGrpSpPr/>
          <p:nvPr/>
        </p:nvGrpSpPr>
        <p:grpSpPr>
          <a:xfrm>
            <a:off x="8462321" y="2994145"/>
            <a:ext cx="2143200" cy="811500"/>
            <a:chOff x="8462321" y="2994145"/>
            <a:chExt cx="2143200" cy="811500"/>
          </a:xfrm>
        </p:grpSpPr>
        <p:sp>
          <p:nvSpPr>
            <p:cNvPr id="42" name="Google Shape;256;gd33cc45fa0_1_0">
              <a:extLst>
                <a:ext uri="{FF2B5EF4-FFF2-40B4-BE49-F238E27FC236}">
                  <a16:creationId xmlns:a16="http://schemas.microsoft.com/office/drawing/2014/main" id="{D961BBA1-C700-3648-83F8-BA3D90426A06}"/>
                </a:ext>
              </a:extLst>
            </p:cNvPr>
            <p:cNvSpPr/>
            <p:nvPr/>
          </p:nvSpPr>
          <p:spPr>
            <a:xfrm>
              <a:off x="8462321" y="2994145"/>
              <a:ext cx="2143200" cy="811500"/>
            </a:xfrm>
            <a:prstGeom prst="ellipse">
              <a:avLst/>
            </a:prstGeom>
            <a:solidFill>
              <a:srgbClr val="3F738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257;gd33cc45fa0_1_0">
              <a:extLst>
                <a:ext uri="{FF2B5EF4-FFF2-40B4-BE49-F238E27FC236}">
                  <a16:creationId xmlns:a16="http://schemas.microsoft.com/office/drawing/2014/main" id="{D50C45C3-6EDE-D84E-B4E0-D95FE0A2F65D}"/>
                </a:ext>
              </a:extLst>
            </p:cNvPr>
            <p:cNvSpPr txBox="1"/>
            <p:nvPr/>
          </p:nvSpPr>
          <p:spPr>
            <a:xfrm>
              <a:off x="8462321" y="3138101"/>
              <a:ext cx="2118600" cy="6462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Juvenile, oceanic, pelagic, schooling, seasonal &amp; diel migrant spp.</a:t>
              </a:r>
              <a:endParaRPr sz="12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" name="Google Shape;212;gd33cc45fa0_1_0">
            <a:extLst>
              <a:ext uri="{FF2B5EF4-FFF2-40B4-BE49-F238E27FC236}">
                <a16:creationId xmlns:a16="http://schemas.microsoft.com/office/drawing/2014/main" id="{C33B7549-6805-614C-9515-861551AF66AC}"/>
              </a:ext>
            </a:extLst>
          </p:cNvPr>
          <p:cNvGrpSpPr/>
          <p:nvPr/>
        </p:nvGrpSpPr>
        <p:grpSpPr>
          <a:xfrm>
            <a:off x="6895792" y="2537503"/>
            <a:ext cx="255548" cy="369300"/>
            <a:chOff x="6371135" y="2064326"/>
            <a:chExt cx="255548" cy="369300"/>
          </a:xfrm>
        </p:grpSpPr>
        <p:sp>
          <p:nvSpPr>
            <p:cNvPr id="48" name="Google Shape;213;gd33cc45fa0_1_0">
              <a:extLst>
                <a:ext uri="{FF2B5EF4-FFF2-40B4-BE49-F238E27FC236}">
                  <a16:creationId xmlns:a16="http://schemas.microsoft.com/office/drawing/2014/main" id="{9C5734ED-8CD8-8D41-AB36-7BDDAFF4ED67}"/>
                </a:ext>
              </a:extLst>
            </p:cNvPr>
            <p:cNvSpPr/>
            <p:nvPr/>
          </p:nvSpPr>
          <p:spPr>
            <a:xfrm>
              <a:off x="6384583" y="2131331"/>
              <a:ext cx="242100" cy="235200"/>
            </a:xfrm>
            <a:prstGeom prst="ellipse">
              <a:avLst/>
            </a:prstGeom>
            <a:solidFill>
              <a:srgbClr val="3E597D"/>
            </a:solidFill>
            <a:ln w="12700" cap="flat" cmpd="sng">
              <a:solidFill>
                <a:srgbClr val="3E597D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214;gd33cc45fa0_1_0">
              <a:extLst>
                <a:ext uri="{FF2B5EF4-FFF2-40B4-BE49-F238E27FC236}">
                  <a16:creationId xmlns:a16="http://schemas.microsoft.com/office/drawing/2014/main" id="{96475B34-EAF3-484A-8F43-F3E7D2D060ED}"/>
                </a:ext>
              </a:extLst>
            </p:cNvPr>
            <p:cNvSpPr txBox="1"/>
            <p:nvPr/>
          </p:nvSpPr>
          <p:spPr>
            <a:xfrm>
              <a:off x="6371135" y="2064326"/>
              <a:ext cx="1614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dirty="0"/>
            </a:p>
          </p:txBody>
        </p:sp>
      </p:grpSp>
      <p:grpSp>
        <p:nvGrpSpPr>
          <p:cNvPr id="50" name="Google Shape;236;gd33cc45fa0_1_0">
            <a:extLst>
              <a:ext uri="{FF2B5EF4-FFF2-40B4-BE49-F238E27FC236}">
                <a16:creationId xmlns:a16="http://schemas.microsoft.com/office/drawing/2014/main" id="{2C4EFA59-C261-4C4A-BA7D-92399B8964CE}"/>
              </a:ext>
            </a:extLst>
          </p:cNvPr>
          <p:cNvGrpSpPr/>
          <p:nvPr/>
        </p:nvGrpSpPr>
        <p:grpSpPr>
          <a:xfrm>
            <a:off x="7701421" y="1062010"/>
            <a:ext cx="2083200" cy="859800"/>
            <a:chOff x="7701421" y="1062010"/>
            <a:chExt cx="2083200" cy="859800"/>
          </a:xfrm>
        </p:grpSpPr>
        <p:sp>
          <p:nvSpPr>
            <p:cNvPr id="51" name="Google Shape;237;gd33cc45fa0_1_0">
              <a:extLst>
                <a:ext uri="{FF2B5EF4-FFF2-40B4-BE49-F238E27FC236}">
                  <a16:creationId xmlns:a16="http://schemas.microsoft.com/office/drawing/2014/main" id="{D7B89A22-18FE-3A4E-9FEE-4C9446B9F326}"/>
                </a:ext>
              </a:extLst>
            </p:cNvPr>
            <p:cNvSpPr/>
            <p:nvPr/>
          </p:nvSpPr>
          <p:spPr>
            <a:xfrm>
              <a:off x="7701421" y="1062010"/>
              <a:ext cx="2083200" cy="859800"/>
            </a:xfrm>
            <a:prstGeom prst="ellipse">
              <a:avLst/>
            </a:prstGeom>
            <a:solidFill>
              <a:srgbClr val="3E597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238;gd33cc45fa0_1_0">
              <a:extLst>
                <a:ext uri="{FF2B5EF4-FFF2-40B4-BE49-F238E27FC236}">
                  <a16:creationId xmlns:a16="http://schemas.microsoft.com/office/drawing/2014/main" id="{007336C9-1D6E-704B-B305-8644481DD832}"/>
                </a:ext>
              </a:extLst>
            </p:cNvPr>
            <p:cNvSpPr txBox="1"/>
            <p:nvPr/>
          </p:nvSpPr>
          <p:spPr>
            <a:xfrm>
              <a:off x="7745221" y="1261041"/>
              <a:ext cx="2039400" cy="6462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Adult, schooling, seasonal, diel migrant, mesopelagic spp.</a:t>
              </a:r>
              <a:endParaRPr sz="12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67000" y="0"/>
            <a:ext cx="6858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"/>
          <p:cNvSpPr/>
          <p:nvPr/>
        </p:nvSpPr>
        <p:spPr>
          <a:xfrm>
            <a:off x="103240" y="-818941"/>
            <a:ext cx="6188148" cy="724836"/>
          </a:xfrm>
          <a:prstGeom prst="rect">
            <a:avLst/>
          </a:prstGeom>
          <a:solidFill>
            <a:schemeClr val="lt2">
              <a:alpha val="69803"/>
            </a:schemeClr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Albacore prey cluster dendrogram – adult habitat use + gregarious (binary) traits – agglomerative (average k = 9) Jul 2020</a:t>
            </a:r>
            <a:endParaRPr sz="1600" b="0" i="0" u="none" strike="noStrike" cap="none">
              <a:solidFill>
                <a:schemeClr val="accent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"/>
          <p:cNvSpPr/>
          <p:nvPr/>
        </p:nvSpPr>
        <p:spPr>
          <a:xfrm>
            <a:off x="6424485" y="1980945"/>
            <a:ext cx="242047" cy="235323"/>
          </a:xfrm>
          <a:prstGeom prst="ellipse">
            <a:avLst/>
          </a:prstGeom>
          <a:solidFill>
            <a:srgbClr val="3F738F"/>
          </a:solidFill>
          <a:ln w="12700" cap="flat" cmpd="sng">
            <a:solidFill>
              <a:srgbClr val="3F7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"/>
          <p:cNvSpPr txBox="1"/>
          <p:nvPr/>
        </p:nvSpPr>
        <p:spPr>
          <a:xfrm>
            <a:off x="6411037" y="1913940"/>
            <a:ext cx="16136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  <p:sp>
        <p:nvSpPr>
          <p:cNvPr id="88" name="Google Shape;88;p1"/>
          <p:cNvSpPr/>
          <p:nvPr/>
        </p:nvSpPr>
        <p:spPr>
          <a:xfrm>
            <a:off x="6098618" y="1884486"/>
            <a:ext cx="242047" cy="235323"/>
          </a:xfrm>
          <a:prstGeom prst="ellipse">
            <a:avLst/>
          </a:prstGeom>
          <a:solidFill>
            <a:srgbClr val="3E597D"/>
          </a:solidFill>
          <a:ln w="12700" cap="flat" cmpd="sng">
            <a:solidFill>
              <a:srgbClr val="3E597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 txBox="1"/>
          <p:nvPr/>
        </p:nvSpPr>
        <p:spPr>
          <a:xfrm>
            <a:off x="6085170" y="1817481"/>
            <a:ext cx="16136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90" name="Google Shape;90;p1"/>
          <p:cNvSpPr/>
          <p:nvPr/>
        </p:nvSpPr>
        <p:spPr>
          <a:xfrm>
            <a:off x="6921586" y="2327625"/>
            <a:ext cx="242047" cy="235323"/>
          </a:xfrm>
          <a:prstGeom prst="ellipse">
            <a:avLst/>
          </a:prstGeom>
          <a:solidFill>
            <a:srgbClr val="4781A2"/>
          </a:solidFill>
          <a:ln w="12700" cap="flat" cmpd="sng">
            <a:solidFill>
              <a:srgbClr val="4781A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"/>
          <p:cNvSpPr txBox="1"/>
          <p:nvPr/>
        </p:nvSpPr>
        <p:spPr>
          <a:xfrm>
            <a:off x="6908138" y="2260620"/>
            <a:ext cx="16136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  <p:sp>
        <p:nvSpPr>
          <p:cNvPr id="92" name="Google Shape;92;p1"/>
          <p:cNvSpPr/>
          <p:nvPr/>
        </p:nvSpPr>
        <p:spPr>
          <a:xfrm>
            <a:off x="7191235" y="3759042"/>
            <a:ext cx="242047" cy="235323"/>
          </a:xfrm>
          <a:prstGeom prst="ellipse">
            <a:avLst/>
          </a:prstGeom>
          <a:solidFill>
            <a:srgbClr val="88A251"/>
          </a:solidFill>
          <a:ln w="12700" cap="flat" cmpd="sng">
            <a:solidFill>
              <a:srgbClr val="88A25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"/>
          <p:cNvSpPr txBox="1"/>
          <p:nvPr/>
        </p:nvSpPr>
        <p:spPr>
          <a:xfrm>
            <a:off x="7166438" y="3678796"/>
            <a:ext cx="25325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94" name="Google Shape;94;p1"/>
          <p:cNvSpPr/>
          <p:nvPr/>
        </p:nvSpPr>
        <p:spPr>
          <a:xfrm>
            <a:off x="6108320" y="4791125"/>
            <a:ext cx="242047" cy="235323"/>
          </a:xfrm>
          <a:prstGeom prst="ellipse">
            <a:avLst/>
          </a:prstGeom>
          <a:solidFill>
            <a:srgbClr val="D6A104"/>
          </a:solidFill>
          <a:ln w="12700" cap="flat" cmpd="sng">
            <a:solidFill>
              <a:srgbClr val="D6A10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"/>
          <p:cNvSpPr txBox="1"/>
          <p:nvPr/>
        </p:nvSpPr>
        <p:spPr>
          <a:xfrm>
            <a:off x="6094872" y="4724120"/>
            <a:ext cx="16136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/>
          </a:p>
        </p:txBody>
      </p:sp>
      <p:sp>
        <p:nvSpPr>
          <p:cNvPr id="96" name="Google Shape;96;p1"/>
          <p:cNvSpPr/>
          <p:nvPr/>
        </p:nvSpPr>
        <p:spPr>
          <a:xfrm>
            <a:off x="5033733" y="4067562"/>
            <a:ext cx="242047" cy="235323"/>
          </a:xfrm>
          <a:prstGeom prst="ellipse">
            <a:avLst/>
          </a:prstGeom>
          <a:solidFill>
            <a:srgbClr val="D09047"/>
          </a:solidFill>
          <a:ln w="12700" cap="flat" cmpd="sng">
            <a:solidFill>
              <a:srgbClr val="D0904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"/>
          <p:cNvSpPr txBox="1"/>
          <p:nvPr/>
        </p:nvSpPr>
        <p:spPr>
          <a:xfrm>
            <a:off x="5020285" y="4000557"/>
            <a:ext cx="16136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98" name="Google Shape;98;p1"/>
          <p:cNvSpPr/>
          <p:nvPr/>
        </p:nvSpPr>
        <p:spPr>
          <a:xfrm>
            <a:off x="4823870" y="2520903"/>
            <a:ext cx="242047" cy="235323"/>
          </a:xfrm>
          <a:prstGeom prst="ellipse">
            <a:avLst/>
          </a:prstGeom>
          <a:solidFill>
            <a:srgbClr val="C76829"/>
          </a:solidFill>
          <a:ln w="12700" cap="flat" cmpd="sng">
            <a:solidFill>
              <a:srgbClr val="C7682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"/>
          <p:cNvSpPr txBox="1"/>
          <p:nvPr/>
        </p:nvSpPr>
        <p:spPr>
          <a:xfrm>
            <a:off x="4810422" y="2453898"/>
            <a:ext cx="16136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100" name="Google Shape;100;p1"/>
          <p:cNvSpPr/>
          <p:nvPr/>
        </p:nvSpPr>
        <p:spPr>
          <a:xfrm>
            <a:off x="5181650" y="2151571"/>
            <a:ext cx="242047" cy="235323"/>
          </a:xfrm>
          <a:prstGeom prst="ellipse">
            <a:avLst/>
          </a:prstGeom>
          <a:solidFill>
            <a:srgbClr val="CE1D03"/>
          </a:solidFill>
          <a:ln w="12700" cap="flat" cmpd="sng">
            <a:solidFill>
              <a:srgbClr val="CE1D0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"/>
          <p:cNvSpPr txBox="1"/>
          <p:nvPr/>
        </p:nvSpPr>
        <p:spPr>
          <a:xfrm>
            <a:off x="5168202" y="2084566"/>
            <a:ext cx="16136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/>
          </a:p>
        </p:txBody>
      </p:sp>
      <p:sp>
        <p:nvSpPr>
          <p:cNvPr id="102" name="Google Shape;102;p1"/>
          <p:cNvSpPr/>
          <p:nvPr/>
        </p:nvSpPr>
        <p:spPr>
          <a:xfrm>
            <a:off x="5714580" y="1919429"/>
            <a:ext cx="242047" cy="235323"/>
          </a:xfrm>
          <a:prstGeom prst="ellipse">
            <a:avLst/>
          </a:prstGeom>
          <a:solidFill>
            <a:srgbClr val="A81501"/>
          </a:solidFill>
          <a:ln w="12700" cap="flat" cmpd="sng">
            <a:solidFill>
              <a:srgbClr val="A8150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"/>
          <p:cNvSpPr txBox="1"/>
          <p:nvPr/>
        </p:nvSpPr>
        <p:spPr>
          <a:xfrm>
            <a:off x="5701132" y="1852424"/>
            <a:ext cx="16136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/>
          </a:p>
        </p:txBody>
      </p:sp>
      <p:sp>
        <p:nvSpPr>
          <p:cNvPr id="104" name="Google Shape;104;p1"/>
          <p:cNvSpPr/>
          <p:nvPr/>
        </p:nvSpPr>
        <p:spPr>
          <a:xfrm>
            <a:off x="4450571" y="109232"/>
            <a:ext cx="1774857" cy="991597"/>
          </a:xfrm>
          <a:prstGeom prst="ellipse">
            <a:avLst/>
          </a:prstGeom>
          <a:solidFill>
            <a:srgbClr val="A8150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"/>
          <p:cNvSpPr txBox="1"/>
          <p:nvPr/>
        </p:nvSpPr>
        <p:spPr>
          <a:xfrm rot="-109564">
            <a:off x="4533305" y="523055"/>
            <a:ext cx="177362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Solitary, benthic reef to shelf residents</a:t>
            </a:r>
            <a:endParaRPr/>
          </a:p>
        </p:txBody>
      </p:sp>
      <p:sp>
        <p:nvSpPr>
          <p:cNvPr id="106" name="Google Shape;106;p1"/>
          <p:cNvSpPr/>
          <p:nvPr/>
        </p:nvSpPr>
        <p:spPr>
          <a:xfrm>
            <a:off x="2851324" y="925792"/>
            <a:ext cx="2089266" cy="717161"/>
          </a:xfrm>
          <a:prstGeom prst="ellipse">
            <a:avLst/>
          </a:prstGeom>
          <a:solidFill>
            <a:srgbClr val="CE1D0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"/>
          <p:cNvSpPr/>
          <p:nvPr/>
        </p:nvSpPr>
        <p:spPr>
          <a:xfrm>
            <a:off x="2014531" y="1660049"/>
            <a:ext cx="2094063" cy="896585"/>
          </a:xfrm>
          <a:prstGeom prst="ellipse">
            <a:avLst/>
          </a:prstGeom>
          <a:solidFill>
            <a:srgbClr val="C7682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"/>
          <p:cNvSpPr txBox="1"/>
          <p:nvPr/>
        </p:nvSpPr>
        <p:spPr>
          <a:xfrm>
            <a:off x="2827722" y="1153902"/>
            <a:ext cx="214406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Schooling, demersal reef to shelf demersal residents</a:t>
            </a:r>
            <a:endParaRPr/>
          </a:p>
        </p:txBody>
      </p:sp>
      <p:sp>
        <p:nvSpPr>
          <p:cNvPr id="109" name="Google Shape;109;p1"/>
          <p:cNvSpPr/>
          <p:nvPr/>
        </p:nvSpPr>
        <p:spPr>
          <a:xfrm>
            <a:off x="2150461" y="4189264"/>
            <a:ext cx="2088101" cy="1328960"/>
          </a:xfrm>
          <a:prstGeom prst="ellipse">
            <a:avLst/>
          </a:prstGeom>
          <a:solidFill>
            <a:srgbClr val="D0904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"/>
          <p:cNvSpPr txBox="1"/>
          <p:nvPr/>
        </p:nvSpPr>
        <p:spPr>
          <a:xfrm>
            <a:off x="2088024" y="4666113"/>
            <a:ext cx="2216251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Schooling offshore mesopelagic diel migrants</a:t>
            </a:r>
            <a:endParaRPr/>
          </a:p>
        </p:txBody>
      </p:sp>
      <p:pic>
        <p:nvPicPr>
          <p:cNvPr id="111" name="Google Shape;111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513519" y="1655794"/>
            <a:ext cx="1010103" cy="371281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"/>
          <p:cNvSpPr/>
          <p:nvPr/>
        </p:nvSpPr>
        <p:spPr>
          <a:xfrm>
            <a:off x="5492138" y="5671362"/>
            <a:ext cx="1676794" cy="1109458"/>
          </a:xfrm>
          <a:prstGeom prst="ellipse">
            <a:avLst/>
          </a:prstGeom>
          <a:solidFill>
            <a:srgbClr val="D6A10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"/>
          <p:cNvSpPr txBox="1"/>
          <p:nvPr/>
        </p:nvSpPr>
        <p:spPr>
          <a:xfrm>
            <a:off x="5647338" y="5834627"/>
            <a:ext cx="1419978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Schooling shelf epi-mesopelagic, diel migrants</a:t>
            </a:r>
            <a:endParaRPr/>
          </a:p>
        </p:txBody>
      </p:sp>
      <p:sp>
        <p:nvSpPr>
          <p:cNvPr id="114" name="Google Shape;114;p1"/>
          <p:cNvSpPr/>
          <p:nvPr/>
        </p:nvSpPr>
        <p:spPr>
          <a:xfrm>
            <a:off x="8404606" y="3409113"/>
            <a:ext cx="2081511" cy="1263108"/>
          </a:xfrm>
          <a:prstGeom prst="ellipse">
            <a:avLst/>
          </a:prstGeom>
          <a:solidFill>
            <a:srgbClr val="88A25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"/>
          <p:cNvSpPr txBox="1"/>
          <p:nvPr/>
        </p:nvSpPr>
        <p:spPr>
          <a:xfrm>
            <a:off x="8361245" y="3898812"/>
            <a:ext cx="2156149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Schooling, migratory and seasonal shelf to offshore epipelagics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"/>
          <p:cNvSpPr/>
          <p:nvPr/>
        </p:nvSpPr>
        <p:spPr>
          <a:xfrm>
            <a:off x="8094687" y="1594900"/>
            <a:ext cx="2087971" cy="807397"/>
          </a:xfrm>
          <a:prstGeom prst="ellipse">
            <a:avLst/>
          </a:prstGeom>
          <a:solidFill>
            <a:srgbClr val="4781A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"/>
          <p:cNvSpPr txBox="1"/>
          <p:nvPr/>
        </p:nvSpPr>
        <p:spPr>
          <a:xfrm>
            <a:off x="8452467" y="1626256"/>
            <a:ext cx="1575675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Solitary shelf &amp; offshore non-migratory epipelagics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1"/>
          <p:cNvSpPr/>
          <p:nvPr/>
        </p:nvSpPr>
        <p:spPr>
          <a:xfrm>
            <a:off x="7467038" y="754943"/>
            <a:ext cx="1906320" cy="842653"/>
          </a:xfrm>
          <a:prstGeom prst="ellipse">
            <a:avLst/>
          </a:prstGeom>
          <a:solidFill>
            <a:srgbClr val="3F738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"/>
          <p:cNvSpPr txBox="1"/>
          <p:nvPr/>
        </p:nvSpPr>
        <p:spPr>
          <a:xfrm>
            <a:off x="7391757" y="1070486"/>
            <a:ext cx="205950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Schooling shelf &amp; coast, diel migrant &amp; demersal</a:t>
            </a:r>
            <a:endParaRPr/>
          </a:p>
        </p:txBody>
      </p:sp>
      <p:sp>
        <p:nvSpPr>
          <p:cNvPr id="120" name="Google Shape;120;p1"/>
          <p:cNvSpPr/>
          <p:nvPr/>
        </p:nvSpPr>
        <p:spPr>
          <a:xfrm>
            <a:off x="6306314" y="106081"/>
            <a:ext cx="1445841" cy="1033487"/>
          </a:xfrm>
          <a:prstGeom prst="ellipse">
            <a:avLst/>
          </a:prstGeom>
          <a:solidFill>
            <a:srgbClr val="3E5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"/>
          <p:cNvSpPr txBox="1"/>
          <p:nvPr/>
        </p:nvSpPr>
        <p:spPr>
          <a:xfrm>
            <a:off x="6255155" y="461566"/>
            <a:ext cx="1595726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Schooling continental slope, diel &amp; seasonal migrants</a:t>
            </a:r>
            <a:endParaRPr/>
          </a:p>
        </p:txBody>
      </p:sp>
      <p:pic>
        <p:nvPicPr>
          <p:cNvPr id="122" name="Google Shape;122;p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-116445">
            <a:off x="4915267" y="71331"/>
            <a:ext cx="751132" cy="533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618032" y="683484"/>
            <a:ext cx="842634" cy="6568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153687" y="1706754"/>
            <a:ext cx="597559" cy="4475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 flipH="1">
            <a:off x="2423251" y="4963413"/>
            <a:ext cx="741757" cy="5554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496837" y="223936"/>
            <a:ext cx="289438" cy="3027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883086" y="177435"/>
            <a:ext cx="289438" cy="3027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7292271" y="232873"/>
            <a:ext cx="289438" cy="3027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386269" y="711006"/>
            <a:ext cx="842634" cy="6568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"/>
          <p:cNvPicPr preferRelativeResize="0"/>
          <p:nvPr/>
        </p:nvPicPr>
        <p:blipFill rotWithShape="1">
          <a:blip r:embed="rId10">
            <a:alphaModFix/>
          </a:blip>
          <a:srcRect t="12447" b="48885"/>
          <a:stretch/>
        </p:blipFill>
        <p:spPr>
          <a:xfrm>
            <a:off x="8782933" y="3438061"/>
            <a:ext cx="1336654" cy="3659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8619280" y="3579741"/>
            <a:ext cx="820039" cy="5826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9552698" y="3550699"/>
            <a:ext cx="820039" cy="58265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3" name="Google Shape;133;p1"/>
          <p:cNvGrpSpPr/>
          <p:nvPr/>
        </p:nvGrpSpPr>
        <p:grpSpPr>
          <a:xfrm rot="265550">
            <a:off x="5473882" y="6174449"/>
            <a:ext cx="1735357" cy="555502"/>
            <a:chOff x="5498519" y="6041514"/>
            <a:chExt cx="1735357" cy="555502"/>
          </a:xfrm>
        </p:grpSpPr>
        <p:pic>
          <p:nvPicPr>
            <p:cNvPr id="134" name="Google Shape;134;p1"/>
            <p:cNvPicPr preferRelativeResize="0"/>
            <p:nvPr/>
          </p:nvPicPr>
          <p:blipFill rotWithShape="1">
            <a:blip r:embed="rId12">
              <a:alphaModFix/>
            </a:blip>
            <a:srcRect t="27470" b="9135"/>
            <a:stretch/>
          </p:blipFill>
          <p:spPr>
            <a:xfrm rot="-265550">
              <a:off x="5507610" y="6163498"/>
              <a:ext cx="597887" cy="2587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5" name="Google Shape;135;p1"/>
            <p:cNvPicPr preferRelativeResize="0"/>
            <p:nvPr/>
          </p:nvPicPr>
          <p:blipFill rotWithShape="1">
            <a:blip r:embed="rId12">
              <a:alphaModFix/>
            </a:blip>
            <a:srcRect t="27470" b="9135"/>
            <a:stretch/>
          </p:blipFill>
          <p:spPr>
            <a:xfrm rot="-265550">
              <a:off x="5900667" y="6315613"/>
              <a:ext cx="597887" cy="2587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6" name="Google Shape;136;p1"/>
            <p:cNvPicPr preferRelativeResize="0"/>
            <p:nvPr/>
          </p:nvPicPr>
          <p:blipFill rotWithShape="1">
            <a:blip r:embed="rId12">
              <a:alphaModFix/>
            </a:blip>
            <a:srcRect t="27470" b="9135"/>
            <a:stretch/>
          </p:blipFill>
          <p:spPr>
            <a:xfrm rot="-265550">
              <a:off x="6404181" y="6289216"/>
              <a:ext cx="597887" cy="2587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7" name="Google Shape;137;p1"/>
            <p:cNvPicPr preferRelativeResize="0"/>
            <p:nvPr/>
          </p:nvPicPr>
          <p:blipFill rotWithShape="1">
            <a:blip r:embed="rId12">
              <a:alphaModFix/>
            </a:blip>
            <a:srcRect t="27470" b="9135"/>
            <a:stretch/>
          </p:blipFill>
          <p:spPr>
            <a:xfrm rot="-265550">
              <a:off x="6626898" y="6064197"/>
              <a:ext cx="597887" cy="258719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38" name="Google Shape;138;p1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2244019" y="4395030"/>
            <a:ext cx="970975" cy="4035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2740989" y="4159535"/>
            <a:ext cx="970975" cy="4035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3169751" y="4372274"/>
            <a:ext cx="970975" cy="4035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3015942" y="907417"/>
            <a:ext cx="573839" cy="381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3537068" y="926698"/>
            <a:ext cx="573839" cy="381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4068699" y="931244"/>
            <a:ext cx="573839" cy="381163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"/>
          <p:cNvSpPr txBox="1"/>
          <p:nvPr/>
        </p:nvSpPr>
        <p:spPr>
          <a:xfrm>
            <a:off x="1920483" y="1981198"/>
            <a:ext cx="228215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Solitary &amp; seasonal, diel migrant, benthic reef to shelf</a:t>
            </a:r>
            <a:endParaRPr/>
          </a:p>
        </p:txBody>
      </p:sp>
      <p:pic>
        <p:nvPicPr>
          <p:cNvPr id="145" name="Google Shape;145;p1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 flipH="1">
            <a:off x="3162047" y="4962696"/>
            <a:ext cx="741757" cy="5554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67000" y="0"/>
            <a:ext cx="6858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"/>
          <p:cNvSpPr/>
          <p:nvPr/>
        </p:nvSpPr>
        <p:spPr>
          <a:xfrm>
            <a:off x="7148449" y="3203821"/>
            <a:ext cx="242047" cy="235323"/>
          </a:xfrm>
          <a:prstGeom prst="ellipse">
            <a:avLst/>
          </a:prstGeom>
          <a:solidFill>
            <a:srgbClr val="3F738F"/>
          </a:solidFill>
          <a:ln w="12700" cap="flat" cmpd="sng">
            <a:solidFill>
              <a:srgbClr val="3F7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2"/>
          <p:cNvSpPr txBox="1"/>
          <p:nvPr/>
        </p:nvSpPr>
        <p:spPr>
          <a:xfrm>
            <a:off x="7135001" y="3136816"/>
            <a:ext cx="16136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  <p:sp>
        <p:nvSpPr>
          <p:cNvPr id="153" name="Google Shape;153;p2"/>
          <p:cNvSpPr/>
          <p:nvPr/>
        </p:nvSpPr>
        <p:spPr>
          <a:xfrm>
            <a:off x="6384583" y="2131331"/>
            <a:ext cx="242047" cy="235323"/>
          </a:xfrm>
          <a:prstGeom prst="ellipse">
            <a:avLst/>
          </a:prstGeom>
          <a:solidFill>
            <a:srgbClr val="3E597D"/>
          </a:solidFill>
          <a:ln w="12700" cap="flat" cmpd="sng">
            <a:solidFill>
              <a:srgbClr val="3E597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2"/>
          <p:cNvSpPr txBox="1"/>
          <p:nvPr/>
        </p:nvSpPr>
        <p:spPr>
          <a:xfrm>
            <a:off x="6371135" y="2064326"/>
            <a:ext cx="16136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155" name="Google Shape;155;p2"/>
          <p:cNvSpPr/>
          <p:nvPr/>
        </p:nvSpPr>
        <p:spPr>
          <a:xfrm>
            <a:off x="7175557" y="3646567"/>
            <a:ext cx="242047" cy="235323"/>
          </a:xfrm>
          <a:prstGeom prst="ellipse">
            <a:avLst/>
          </a:prstGeom>
          <a:solidFill>
            <a:srgbClr val="4781A2"/>
          </a:solidFill>
          <a:ln w="12700" cap="flat" cmpd="sng">
            <a:solidFill>
              <a:srgbClr val="4781A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2"/>
          <p:cNvSpPr txBox="1"/>
          <p:nvPr/>
        </p:nvSpPr>
        <p:spPr>
          <a:xfrm>
            <a:off x="7162109" y="3579562"/>
            <a:ext cx="16136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/>
          </a:p>
        </p:txBody>
      </p:sp>
      <p:sp>
        <p:nvSpPr>
          <p:cNvPr id="157" name="Google Shape;157;p2"/>
          <p:cNvSpPr/>
          <p:nvPr/>
        </p:nvSpPr>
        <p:spPr>
          <a:xfrm>
            <a:off x="6785044" y="4074493"/>
            <a:ext cx="242047" cy="235323"/>
          </a:xfrm>
          <a:prstGeom prst="ellipse">
            <a:avLst/>
          </a:prstGeom>
          <a:solidFill>
            <a:srgbClr val="88A251"/>
          </a:solidFill>
          <a:ln w="12700" cap="flat" cmpd="sng">
            <a:solidFill>
              <a:srgbClr val="88A25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2"/>
          <p:cNvSpPr txBox="1"/>
          <p:nvPr/>
        </p:nvSpPr>
        <p:spPr>
          <a:xfrm>
            <a:off x="6760247" y="3994247"/>
            <a:ext cx="25325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159" name="Google Shape;159;p2"/>
          <p:cNvSpPr/>
          <p:nvPr/>
        </p:nvSpPr>
        <p:spPr>
          <a:xfrm>
            <a:off x="4830310" y="3654623"/>
            <a:ext cx="242047" cy="235323"/>
          </a:xfrm>
          <a:prstGeom prst="ellipse">
            <a:avLst/>
          </a:prstGeom>
          <a:solidFill>
            <a:srgbClr val="D6A104"/>
          </a:solidFill>
          <a:ln w="12700" cap="flat" cmpd="sng">
            <a:solidFill>
              <a:srgbClr val="D6A10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2"/>
          <p:cNvSpPr txBox="1"/>
          <p:nvPr/>
        </p:nvSpPr>
        <p:spPr>
          <a:xfrm>
            <a:off x="4816862" y="3587618"/>
            <a:ext cx="16136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161" name="Google Shape;161;p2"/>
          <p:cNvSpPr/>
          <p:nvPr/>
        </p:nvSpPr>
        <p:spPr>
          <a:xfrm>
            <a:off x="5009456" y="2468299"/>
            <a:ext cx="242047" cy="235323"/>
          </a:xfrm>
          <a:prstGeom prst="ellipse">
            <a:avLst/>
          </a:prstGeom>
          <a:solidFill>
            <a:srgbClr val="D09047"/>
          </a:solidFill>
          <a:ln w="12700" cap="flat" cmpd="sng">
            <a:solidFill>
              <a:srgbClr val="D0904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2"/>
          <p:cNvSpPr txBox="1"/>
          <p:nvPr/>
        </p:nvSpPr>
        <p:spPr>
          <a:xfrm>
            <a:off x="4996008" y="2401294"/>
            <a:ext cx="16136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  <p:sp>
        <p:nvSpPr>
          <p:cNvPr id="163" name="Google Shape;163;p2"/>
          <p:cNvSpPr/>
          <p:nvPr/>
        </p:nvSpPr>
        <p:spPr>
          <a:xfrm>
            <a:off x="5368725" y="1478743"/>
            <a:ext cx="242047" cy="235323"/>
          </a:xfrm>
          <a:prstGeom prst="ellipse">
            <a:avLst/>
          </a:prstGeom>
          <a:solidFill>
            <a:srgbClr val="C76829"/>
          </a:solidFill>
          <a:ln w="12700" cap="flat" cmpd="sng">
            <a:solidFill>
              <a:srgbClr val="C7682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2"/>
          <p:cNvSpPr txBox="1"/>
          <p:nvPr/>
        </p:nvSpPr>
        <p:spPr>
          <a:xfrm>
            <a:off x="5355277" y="1411738"/>
            <a:ext cx="16136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/>
          </a:p>
        </p:txBody>
      </p:sp>
      <p:sp>
        <p:nvSpPr>
          <p:cNvPr id="165" name="Google Shape;165;p2"/>
          <p:cNvSpPr/>
          <p:nvPr/>
        </p:nvSpPr>
        <p:spPr>
          <a:xfrm>
            <a:off x="5773472" y="1906224"/>
            <a:ext cx="242047" cy="235323"/>
          </a:xfrm>
          <a:prstGeom prst="ellipse">
            <a:avLst/>
          </a:prstGeom>
          <a:solidFill>
            <a:srgbClr val="A81501"/>
          </a:solidFill>
          <a:ln w="12700" cap="flat" cmpd="sng">
            <a:solidFill>
              <a:srgbClr val="A8150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2"/>
          <p:cNvSpPr txBox="1"/>
          <p:nvPr/>
        </p:nvSpPr>
        <p:spPr>
          <a:xfrm>
            <a:off x="5760024" y="1839219"/>
            <a:ext cx="16136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167" name="Google Shape;167;p2"/>
          <p:cNvSpPr/>
          <p:nvPr/>
        </p:nvSpPr>
        <p:spPr>
          <a:xfrm>
            <a:off x="5072357" y="240744"/>
            <a:ext cx="1724685" cy="723199"/>
          </a:xfrm>
          <a:prstGeom prst="ellipse">
            <a:avLst/>
          </a:prstGeom>
          <a:solidFill>
            <a:srgbClr val="A8150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2"/>
          <p:cNvSpPr txBox="1"/>
          <p:nvPr/>
        </p:nvSpPr>
        <p:spPr>
          <a:xfrm>
            <a:off x="5130480" y="506764"/>
            <a:ext cx="162413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Benthic continental shelf diel migrants</a:t>
            </a:r>
            <a:endParaRPr/>
          </a:p>
        </p:txBody>
      </p:sp>
      <p:sp>
        <p:nvSpPr>
          <p:cNvPr id="169" name="Google Shape;169;p2"/>
          <p:cNvSpPr/>
          <p:nvPr/>
        </p:nvSpPr>
        <p:spPr>
          <a:xfrm>
            <a:off x="3773310" y="669006"/>
            <a:ext cx="1539382" cy="742325"/>
          </a:xfrm>
          <a:prstGeom prst="ellipse">
            <a:avLst/>
          </a:prstGeom>
          <a:solidFill>
            <a:srgbClr val="C7682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2"/>
          <p:cNvSpPr txBox="1"/>
          <p:nvPr/>
        </p:nvSpPr>
        <p:spPr>
          <a:xfrm>
            <a:off x="3863979" y="907967"/>
            <a:ext cx="141836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Solitary, benthic reef residents</a:t>
            </a:r>
            <a:endParaRPr/>
          </a:p>
        </p:txBody>
      </p:sp>
      <p:sp>
        <p:nvSpPr>
          <p:cNvPr id="171" name="Google Shape;171;p2"/>
          <p:cNvSpPr/>
          <p:nvPr/>
        </p:nvSpPr>
        <p:spPr>
          <a:xfrm>
            <a:off x="2245620" y="1320814"/>
            <a:ext cx="2088101" cy="869516"/>
          </a:xfrm>
          <a:prstGeom prst="ellipse">
            <a:avLst/>
          </a:prstGeom>
          <a:solidFill>
            <a:srgbClr val="D0904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2"/>
          <p:cNvSpPr/>
          <p:nvPr/>
        </p:nvSpPr>
        <p:spPr>
          <a:xfrm>
            <a:off x="1893777" y="3235041"/>
            <a:ext cx="2096289" cy="1247761"/>
          </a:xfrm>
          <a:prstGeom prst="ellipse">
            <a:avLst/>
          </a:prstGeom>
          <a:solidFill>
            <a:srgbClr val="D6A10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2"/>
          <p:cNvSpPr/>
          <p:nvPr/>
        </p:nvSpPr>
        <p:spPr>
          <a:xfrm>
            <a:off x="8156699" y="4041577"/>
            <a:ext cx="2101350" cy="807397"/>
          </a:xfrm>
          <a:prstGeom prst="ellipse">
            <a:avLst/>
          </a:prstGeom>
          <a:solidFill>
            <a:srgbClr val="4781A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2"/>
          <p:cNvSpPr txBox="1"/>
          <p:nvPr/>
        </p:nvSpPr>
        <p:spPr>
          <a:xfrm>
            <a:off x="8317680" y="4109701"/>
            <a:ext cx="181947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Solitary shelf &amp; offshore epipelagics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2"/>
          <p:cNvSpPr/>
          <p:nvPr/>
        </p:nvSpPr>
        <p:spPr>
          <a:xfrm>
            <a:off x="8462321" y="2994145"/>
            <a:ext cx="2143092" cy="811528"/>
          </a:xfrm>
          <a:prstGeom prst="ellipse">
            <a:avLst/>
          </a:prstGeom>
          <a:solidFill>
            <a:srgbClr val="3F738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2"/>
          <p:cNvSpPr txBox="1"/>
          <p:nvPr/>
        </p:nvSpPr>
        <p:spPr>
          <a:xfrm>
            <a:off x="8486059" y="3323721"/>
            <a:ext cx="211867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Schooling coastal to shelf epipelagics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2"/>
          <p:cNvSpPr/>
          <p:nvPr/>
        </p:nvSpPr>
        <p:spPr>
          <a:xfrm>
            <a:off x="7701421" y="1062010"/>
            <a:ext cx="2083241" cy="859729"/>
          </a:xfrm>
          <a:prstGeom prst="ellipse">
            <a:avLst/>
          </a:prstGeom>
          <a:solidFill>
            <a:srgbClr val="3E5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2"/>
          <p:cNvSpPr txBox="1"/>
          <p:nvPr/>
        </p:nvSpPr>
        <p:spPr>
          <a:xfrm>
            <a:off x="7719455" y="1379541"/>
            <a:ext cx="203935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Schooling migratory, offshore and coastal epipelagics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9" name="Google Shape;179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755140" y="165885"/>
            <a:ext cx="620404" cy="533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"/>
          <p:cNvPicPr preferRelativeResize="0"/>
          <p:nvPr/>
        </p:nvPicPr>
        <p:blipFill rotWithShape="1">
          <a:blip r:embed="rId5">
            <a:alphaModFix/>
          </a:blip>
          <a:srcRect t="12447" b="48885"/>
          <a:stretch/>
        </p:blipFill>
        <p:spPr>
          <a:xfrm>
            <a:off x="9010234" y="2982193"/>
            <a:ext cx="1044145" cy="285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64568" y="1036501"/>
            <a:ext cx="820039" cy="5826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797986" y="1007459"/>
            <a:ext cx="820039" cy="58265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3" name="Google Shape;183;p2"/>
          <p:cNvGrpSpPr/>
          <p:nvPr/>
        </p:nvGrpSpPr>
        <p:grpSpPr>
          <a:xfrm>
            <a:off x="2023940" y="3339240"/>
            <a:ext cx="1802979" cy="459442"/>
            <a:chOff x="2629494" y="6331345"/>
            <a:chExt cx="1802979" cy="459442"/>
          </a:xfrm>
        </p:grpSpPr>
        <p:pic>
          <p:nvPicPr>
            <p:cNvPr id="184" name="Google Shape;184;p2"/>
            <p:cNvPicPr preferRelativeResize="0"/>
            <p:nvPr/>
          </p:nvPicPr>
          <p:blipFill rotWithShape="1">
            <a:blip r:embed="rId7">
              <a:alphaModFix/>
            </a:blip>
            <a:srcRect t="27470" b="9135"/>
            <a:stretch/>
          </p:blipFill>
          <p:spPr>
            <a:xfrm>
              <a:off x="2629494" y="6379953"/>
              <a:ext cx="685482" cy="2587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5" name="Google Shape;185;p2"/>
            <p:cNvPicPr preferRelativeResize="0"/>
            <p:nvPr/>
          </p:nvPicPr>
          <p:blipFill rotWithShape="1">
            <a:blip r:embed="rId7">
              <a:alphaModFix/>
            </a:blip>
            <a:srcRect t="27470" b="9135"/>
            <a:stretch/>
          </p:blipFill>
          <p:spPr>
            <a:xfrm>
              <a:off x="3022551" y="6532068"/>
              <a:ext cx="685482" cy="2587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6" name="Google Shape;186;p2"/>
            <p:cNvPicPr preferRelativeResize="0"/>
            <p:nvPr/>
          </p:nvPicPr>
          <p:blipFill rotWithShape="1">
            <a:blip r:embed="rId7">
              <a:alphaModFix/>
            </a:blip>
            <a:srcRect t="27470" b="9135"/>
            <a:stretch/>
          </p:blipFill>
          <p:spPr>
            <a:xfrm>
              <a:off x="3175630" y="6339739"/>
              <a:ext cx="685482" cy="2587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7" name="Google Shape;187;p2"/>
            <p:cNvPicPr preferRelativeResize="0"/>
            <p:nvPr/>
          </p:nvPicPr>
          <p:blipFill rotWithShape="1">
            <a:blip r:embed="rId7">
              <a:alphaModFix/>
            </a:blip>
            <a:srcRect t="27470" b="9135"/>
            <a:stretch/>
          </p:blipFill>
          <p:spPr>
            <a:xfrm>
              <a:off x="3526065" y="6505671"/>
              <a:ext cx="685482" cy="2587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8" name="Google Shape;188;p2"/>
            <p:cNvPicPr preferRelativeResize="0"/>
            <p:nvPr/>
          </p:nvPicPr>
          <p:blipFill rotWithShape="1">
            <a:blip r:embed="rId7">
              <a:alphaModFix/>
            </a:blip>
            <a:srcRect t="27470" b="9135"/>
            <a:stretch/>
          </p:blipFill>
          <p:spPr>
            <a:xfrm>
              <a:off x="3746991" y="6331345"/>
              <a:ext cx="685482" cy="25871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89" name="Google Shape;189;p2"/>
          <p:cNvGrpSpPr/>
          <p:nvPr/>
        </p:nvGrpSpPr>
        <p:grpSpPr>
          <a:xfrm>
            <a:off x="6171183" y="5506241"/>
            <a:ext cx="2142952" cy="1117008"/>
            <a:chOff x="6171183" y="5506241"/>
            <a:chExt cx="2142952" cy="1117008"/>
          </a:xfrm>
        </p:grpSpPr>
        <p:sp>
          <p:nvSpPr>
            <p:cNvPr id="190" name="Google Shape;190;p2"/>
            <p:cNvSpPr/>
            <p:nvPr/>
          </p:nvSpPr>
          <p:spPr>
            <a:xfrm>
              <a:off x="6194780" y="5518803"/>
              <a:ext cx="2081511" cy="1104446"/>
            </a:xfrm>
            <a:prstGeom prst="ellipse">
              <a:avLst/>
            </a:prstGeom>
            <a:solidFill>
              <a:srgbClr val="88A25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2"/>
            <p:cNvSpPr txBox="1"/>
            <p:nvPr/>
          </p:nvSpPr>
          <p:spPr>
            <a:xfrm>
              <a:off x="6171183" y="6059282"/>
              <a:ext cx="2133255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Schooling, diel migrant offshore mesopelagics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92" name="Google Shape;192;p2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6264707" y="5741645"/>
              <a:ext cx="970975" cy="40356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3" name="Google Shape;193;p2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6736267" y="5506241"/>
              <a:ext cx="970975" cy="40356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4" name="Google Shape;194;p2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7343159" y="5726922"/>
              <a:ext cx="970975" cy="40356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95" name="Google Shape;195;p2"/>
          <p:cNvSpPr txBox="1"/>
          <p:nvPr/>
        </p:nvSpPr>
        <p:spPr>
          <a:xfrm>
            <a:off x="2154787" y="1640552"/>
            <a:ext cx="228215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Schooling, seasonal continental shelf demersal</a:t>
            </a:r>
            <a:endParaRPr/>
          </a:p>
        </p:txBody>
      </p:sp>
      <p:pic>
        <p:nvPicPr>
          <p:cNvPr id="196" name="Google Shape;196;p2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365139" y="639216"/>
            <a:ext cx="526119" cy="3764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2738558" y="1317239"/>
            <a:ext cx="1119508" cy="472394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2"/>
          <p:cNvSpPr txBox="1"/>
          <p:nvPr/>
        </p:nvSpPr>
        <p:spPr>
          <a:xfrm>
            <a:off x="1844160" y="3692780"/>
            <a:ext cx="205344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Schooling continental shelf diel migrants</a:t>
            </a:r>
            <a:endParaRPr/>
          </a:p>
        </p:txBody>
      </p:sp>
      <p:pic>
        <p:nvPicPr>
          <p:cNvPr id="199" name="Google Shape;199;p2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2347868" y="4067799"/>
            <a:ext cx="483474" cy="34597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2932771" y="4074493"/>
            <a:ext cx="483474" cy="34597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2"/>
          <p:cNvPicPr preferRelativeResize="0"/>
          <p:nvPr/>
        </p:nvPicPr>
        <p:blipFill rotWithShape="1">
          <a:blip r:embed="rId5">
            <a:alphaModFix/>
          </a:blip>
          <a:srcRect t="12447" b="48885"/>
          <a:stretch/>
        </p:blipFill>
        <p:spPr>
          <a:xfrm>
            <a:off x="8615213" y="3171652"/>
            <a:ext cx="879727" cy="24083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2"/>
          <p:cNvPicPr preferRelativeResize="0"/>
          <p:nvPr/>
        </p:nvPicPr>
        <p:blipFill rotWithShape="1">
          <a:blip r:embed="rId5">
            <a:alphaModFix/>
          </a:blip>
          <a:srcRect t="12447" b="48885"/>
          <a:stretch/>
        </p:blipFill>
        <p:spPr>
          <a:xfrm>
            <a:off x="9584324" y="3171652"/>
            <a:ext cx="879727" cy="24083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2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8764944" y="4477550"/>
            <a:ext cx="1019718" cy="409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208;gd33cc45fa0_1_0"/>
          <p:cNvPicPr preferRelativeResize="0"/>
          <p:nvPr/>
        </p:nvPicPr>
        <p:blipFill rotWithShape="1">
          <a:blip r:embed="rId3">
            <a:alphaModFix/>
          </a:blip>
          <a:srcRect l="13794" t="13753" r="14097" b="16292"/>
          <a:stretch/>
        </p:blipFill>
        <p:spPr>
          <a:xfrm>
            <a:off x="3413700" y="995212"/>
            <a:ext cx="4945249" cy="47974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9" name="Google Shape;209;gd33cc45fa0_1_0"/>
          <p:cNvGrpSpPr/>
          <p:nvPr/>
        </p:nvGrpSpPr>
        <p:grpSpPr>
          <a:xfrm>
            <a:off x="9332926" y="2566191"/>
            <a:ext cx="255548" cy="369300"/>
            <a:chOff x="7135001" y="3136816"/>
            <a:chExt cx="255548" cy="369300"/>
          </a:xfrm>
        </p:grpSpPr>
        <p:sp>
          <p:nvSpPr>
            <p:cNvPr id="210" name="Google Shape;210;gd33cc45fa0_1_0"/>
            <p:cNvSpPr/>
            <p:nvPr/>
          </p:nvSpPr>
          <p:spPr>
            <a:xfrm>
              <a:off x="7148449" y="3203821"/>
              <a:ext cx="242100" cy="235200"/>
            </a:xfrm>
            <a:prstGeom prst="ellipse">
              <a:avLst/>
            </a:prstGeom>
            <a:solidFill>
              <a:srgbClr val="3F738F"/>
            </a:solidFill>
            <a:ln w="12700" cap="flat" cmpd="sng">
              <a:solidFill>
                <a:srgbClr val="3F7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gd33cc45fa0_1_0"/>
            <p:cNvSpPr txBox="1"/>
            <p:nvPr/>
          </p:nvSpPr>
          <p:spPr>
            <a:xfrm>
              <a:off x="7135001" y="3136816"/>
              <a:ext cx="1614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 dirty="0"/>
            </a:p>
          </p:txBody>
        </p:sp>
      </p:grpSp>
      <p:grpSp>
        <p:nvGrpSpPr>
          <p:cNvPr id="212" name="Google Shape;212;gd33cc45fa0_1_0"/>
          <p:cNvGrpSpPr/>
          <p:nvPr/>
        </p:nvGrpSpPr>
        <p:grpSpPr>
          <a:xfrm>
            <a:off x="7323510" y="1155551"/>
            <a:ext cx="255548" cy="369300"/>
            <a:chOff x="6371135" y="2064326"/>
            <a:chExt cx="255548" cy="369300"/>
          </a:xfrm>
        </p:grpSpPr>
        <p:sp>
          <p:nvSpPr>
            <p:cNvPr id="213" name="Google Shape;213;gd33cc45fa0_1_0"/>
            <p:cNvSpPr/>
            <p:nvPr/>
          </p:nvSpPr>
          <p:spPr>
            <a:xfrm>
              <a:off x="6384583" y="2131331"/>
              <a:ext cx="242100" cy="235200"/>
            </a:xfrm>
            <a:prstGeom prst="ellipse">
              <a:avLst/>
            </a:prstGeom>
            <a:solidFill>
              <a:srgbClr val="3E597D"/>
            </a:solidFill>
            <a:ln w="12700" cap="flat" cmpd="sng">
              <a:solidFill>
                <a:srgbClr val="3E597D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gd33cc45fa0_1_0"/>
            <p:cNvSpPr txBox="1"/>
            <p:nvPr/>
          </p:nvSpPr>
          <p:spPr>
            <a:xfrm>
              <a:off x="6371135" y="2064326"/>
              <a:ext cx="1614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 dirty="0"/>
            </a:p>
          </p:txBody>
        </p:sp>
      </p:grpSp>
      <p:grpSp>
        <p:nvGrpSpPr>
          <p:cNvPr id="215" name="Google Shape;215;gd33cc45fa0_1_0"/>
          <p:cNvGrpSpPr/>
          <p:nvPr/>
        </p:nvGrpSpPr>
        <p:grpSpPr>
          <a:xfrm>
            <a:off x="8206784" y="3805662"/>
            <a:ext cx="255548" cy="369300"/>
            <a:chOff x="7162109" y="3579562"/>
            <a:chExt cx="255548" cy="369300"/>
          </a:xfrm>
        </p:grpSpPr>
        <p:sp>
          <p:nvSpPr>
            <p:cNvPr id="216" name="Google Shape;216;gd33cc45fa0_1_0"/>
            <p:cNvSpPr/>
            <p:nvPr/>
          </p:nvSpPr>
          <p:spPr>
            <a:xfrm>
              <a:off x="7175557" y="3646567"/>
              <a:ext cx="242100" cy="235200"/>
            </a:xfrm>
            <a:prstGeom prst="ellipse">
              <a:avLst/>
            </a:prstGeom>
            <a:solidFill>
              <a:srgbClr val="4781A2"/>
            </a:solidFill>
            <a:ln w="12700" cap="flat" cmpd="sng">
              <a:solidFill>
                <a:srgbClr val="4781A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gd33cc45fa0_1_0"/>
            <p:cNvSpPr txBox="1"/>
            <p:nvPr/>
          </p:nvSpPr>
          <p:spPr>
            <a:xfrm>
              <a:off x="7162109" y="3579562"/>
              <a:ext cx="1614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7</a:t>
              </a:r>
              <a:endParaRPr dirty="0"/>
            </a:p>
          </p:txBody>
        </p:sp>
      </p:grpSp>
      <p:grpSp>
        <p:nvGrpSpPr>
          <p:cNvPr id="218" name="Google Shape;218;gd33cc45fa0_1_0"/>
          <p:cNvGrpSpPr/>
          <p:nvPr/>
        </p:nvGrpSpPr>
        <p:grpSpPr>
          <a:xfrm>
            <a:off x="8408697" y="5506247"/>
            <a:ext cx="266897" cy="369300"/>
            <a:chOff x="6760247" y="3994247"/>
            <a:chExt cx="266897" cy="369300"/>
          </a:xfrm>
        </p:grpSpPr>
        <p:sp>
          <p:nvSpPr>
            <p:cNvPr id="219" name="Google Shape;219;gd33cc45fa0_1_0"/>
            <p:cNvSpPr/>
            <p:nvPr/>
          </p:nvSpPr>
          <p:spPr>
            <a:xfrm>
              <a:off x="6785044" y="4074493"/>
              <a:ext cx="242100" cy="235200"/>
            </a:xfrm>
            <a:prstGeom prst="ellipse">
              <a:avLst/>
            </a:prstGeom>
            <a:solidFill>
              <a:srgbClr val="88A251"/>
            </a:solidFill>
            <a:ln w="12700" cap="flat" cmpd="sng">
              <a:solidFill>
                <a:srgbClr val="88A25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gd33cc45fa0_1_0"/>
            <p:cNvSpPr txBox="1"/>
            <p:nvPr/>
          </p:nvSpPr>
          <p:spPr>
            <a:xfrm>
              <a:off x="6760247" y="3994247"/>
              <a:ext cx="2532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</p:grpSp>
      <p:grpSp>
        <p:nvGrpSpPr>
          <p:cNvPr id="221" name="Google Shape;221;gd33cc45fa0_1_0"/>
          <p:cNvGrpSpPr/>
          <p:nvPr/>
        </p:nvGrpSpPr>
        <p:grpSpPr>
          <a:xfrm>
            <a:off x="6113613" y="4039538"/>
            <a:ext cx="255548" cy="369291"/>
            <a:chOff x="4816862" y="3587618"/>
            <a:chExt cx="255548" cy="369291"/>
          </a:xfrm>
        </p:grpSpPr>
        <p:sp>
          <p:nvSpPr>
            <p:cNvPr id="222" name="Google Shape;222;gd33cc45fa0_1_0"/>
            <p:cNvSpPr/>
            <p:nvPr/>
          </p:nvSpPr>
          <p:spPr>
            <a:xfrm>
              <a:off x="4830310" y="3654623"/>
              <a:ext cx="242100" cy="235200"/>
            </a:xfrm>
            <a:prstGeom prst="ellipse">
              <a:avLst/>
            </a:prstGeom>
            <a:solidFill>
              <a:srgbClr val="D6A104"/>
            </a:solidFill>
            <a:ln w="12700" cap="flat" cmpd="sng">
              <a:solidFill>
                <a:srgbClr val="D6A104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gd33cc45fa0_1_0"/>
            <p:cNvSpPr txBox="1"/>
            <p:nvPr/>
          </p:nvSpPr>
          <p:spPr>
            <a:xfrm>
              <a:off x="4816862" y="3587618"/>
              <a:ext cx="161400" cy="3692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8</a:t>
              </a:r>
              <a:endParaRPr dirty="0"/>
            </a:p>
          </p:txBody>
        </p:sp>
      </p:grpSp>
      <p:grpSp>
        <p:nvGrpSpPr>
          <p:cNvPr id="224" name="Google Shape;224;gd33cc45fa0_1_0"/>
          <p:cNvGrpSpPr/>
          <p:nvPr/>
        </p:nvGrpSpPr>
        <p:grpSpPr>
          <a:xfrm>
            <a:off x="5270201" y="3871440"/>
            <a:ext cx="255548" cy="369291"/>
            <a:chOff x="4996008" y="2401294"/>
            <a:chExt cx="255548" cy="369291"/>
          </a:xfrm>
        </p:grpSpPr>
        <p:sp>
          <p:nvSpPr>
            <p:cNvPr id="225" name="Google Shape;225;gd33cc45fa0_1_0"/>
            <p:cNvSpPr/>
            <p:nvPr/>
          </p:nvSpPr>
          <p:spPr>
            <a:xfrm>
              <a:off x="5009456" y="2468299"/>
              <a:ext cx="242100" cy="235200"/>
            </a:xfrm>
            <a:prstGeom prst="ellipse">
              <a:avLst/>
            </a:prstGeom>
            <a:solidFill>
              <a:srgbClr val="D09047"/>
            </a:solidFill>
            <a:ln w="12700" cap="flat" cmpd="sng">
              <a:solidFill>
                <a:srgbClr val="D0904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26;gd33cc45fa0_1_0"/>
            <p:cNvSpPr txBox="1"/>
            <p:nvPr/>
          </p:nvSpPr>
          <p:spPr>
            <a:xfrm>
              <a:off x="4996008" y="2401294"/>
              <a:ext cx="161400" cy="3692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1</a:t>
              </a:r>
              <a:endParaRPr dirty="0"/>
            </a:p>
          </p:txBody>
        </p:sp>
      </p:grpSp>
      <p:grpSp>
        <p:nvGrpSpPr>
          <p:cNvPr id="227" name="Google Shape;227;gd33cc45fa0_1_0"/>
          <p:cNvGrpSpPr/>
          <p:nvPr/>
        </p:nvGrpSpPr>
        <p:grpSpPr>
          <a:xfrm>
            <a:off x="5155875" y="2381186"/>
            <a:ext cx="255548" cy="369300"/>
            <a:chOff x="5355277" y="1411738"/>
            <a:chExt cx="255548" cy="369300"/>
          </a:xfrm>
        </p:grpSpPr>
        <p:sp>
          <p:nvSpPr>
            <p:cNvPr id="228" name="Google Shape;228;gd33cc45fa0_1_0"/>
            <p:cNvSpPr/>
            <p:nvPr/>
          </p:nvSpPr>
          <p:spPr>
            <a:xfrm>
              <a:off x="5368725" y="1478743"/>
              <a:ext cx="242100" cy="235200"/>
            </a:xfrm>
            <a:prstGeom prst="ellipse">
              <a:avLst/>
            </a:prstGeom>
            <a:solidFill>
              <a:srgbClr val="C76829"/>
            </a:solidFill>
            <a:ln w="12700" cap="flat" cmpd="sng">
              <a:solidFill>
                <a:srgbClr val="C76829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29;gd33cc45fa0_1_0"/>
            <p:cNvSpPr txBox="1"/>
            <p:nvPr/>
          </p:nvSpPr>
          <p:spPr>
            <a:xfrm>
              <a:off x="5355277" y="1411738"/>
              <a:ext cx="1614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  <a:endParaRPr/>
            </a:p>
          </p:txBody>
        </p:sp>
      </p:grpSp>
      <p:grpSp>
        <p:nvGrpSpPr>
          <p:cNvPr id="230" name="Google Shape;230;gd33cc45fa0_1_0"/>
          <p:cNvGrpSpPr/>
          <p:nvPr/>
        </p:nvGrpSpPr>
        <p:grpSpPr>
          <a:xfrm>
            <a:off x="5525749" y="2131319"/>
            <a:ext cx="255548" cy="369300"/>
            <a:chOff x="5760024" y="1839219"/>
            <a:chExt cx="255548" cy="369300"/>
          </a:xfrm>
        </p:grpSpPr>
        <p:sp>
          <p:nvSpPr>
            <p:cNvPr id="231" name="Google Shape;231;gd33cc45fa0_1_0"/>
            <p:cNvSpPr/>
            <p:nvPr/>
          </p:nvSpPr>
          <p:spPr>
            <a:xfrm>
              <a:off x="5773472" y="1906224"/>
              <a:ext cx="242100" cy="235200"/>
            </a:xfrm>
            <a:prstGeom prst="ellipse">
              <a:avLst/>
            </a:prstGeom>
            <a:solidFill>
              <a:srgbClr val="A81501"/>
            </a:solidFill>
            <a:ln w="12700" cap="flat" cmpd="sng">
              <a:solidFill>
                <a:srgbClr val="A8150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32;gd33cc45fa0_1_0"/>
            <p:cNvSpPr txBox="1"/>
            <p:nvPr/>
          </p:nvSpPr>
          <p:spPr>
            <a:xfrm>
              <a:off x="5760024" y="1839219"/>
              <a:ext cx="1614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 dirty="0"/>
            </a:p>
          </p:txBody>
        </p:sp>
      </p:grpSp>
      <p:grpSp>
        <p:nvGrpSpPr>
          <p:cNvPr id="236" name="Google Shape;236;gd33cc45fa0_1_0"/>
          <p:cNvGrpSpPr/>
          <p:nvPr/>
        </p:nvGrpSpPr>
        <p:grpSpPr>
          <a:xfrm>
            <a:off x="7701421" y="1007459"/>
            <a:ext cx="2083200" cy="914351"/>
            <a:chOff x="7701421" y="1007459"/>
            <a:chExt cx="2083200" cy="914351"/>
          </a:xfrm>
        </p:grpSpPr>
        <p:sp>
          <p:nvSpPr>
            <p:cNvPr id="237" name="Google Shape;237;gd33cc45fa0_1_0"/>
            <p:cNvSpPr/>
            <p:nvPr/>
          </p:nvSpPr>
          <p:spPr>
            <a:xfrm>
              <a:off x="7701421" y="1062010"/>
              <a:ext cx="2083200" cy="859800"/>
            </a:xfrm>
            <a:prstGeom prst="ellipse">
              <a:avLst/>
            </a:prstGeom>
            <a:solidFill>
              <a:srgbClr val="3E597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238;gd33cc45fa0_1_0"/>
            <p:cNvSpPr txBox="1"/>
            <p:nvPr/>
          </p:nvSpPr>
          <p:spPr>
            <a:xfrm>
              <a:off x="7719455" y="1379541"/>
              <a:ext cx="20394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Schooling migratory, offshore and coastal epipelagics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39" name="Google Shape;239;gd33cc45fa0_1_0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7864568" y="1036501"/>
              <a:ext cx="820039" cy="5826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0" name="Google Shape;240;gd33cc45fa0_1_0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8797986" y="1007459"/>
              <a:ext cx="820039" cy="58265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41" name="Google Shape;241;gd33cc45fa0_1_0"/>
          <p:cNvGrpSpPr/>
          <p:nvPr/>
        </p:nvGrpSpPr>
        <p:grpSpPr>
          <a:xfrm>
            <a:off x="9085667" y="5302550"/>
            <a:ext cx="2142952" cy="1116862"/>
            <a:chOff x="6171183" y="5506241"/>
            <a:chExt cx="2142952" cy="1116862"/>
          </a:xfrm>
        </p:grpSpPr>
        <p:sp>
          <p:nvSpPr>
            <p:cNvPr id="242" name="Google Shape;242;gd33cc45fa0_1_0"/>
            <p:cNvSpPr/>
            <p:nvPr/>
          </p:nvSpPr>
          <p:spPr>
            <a:xfrm>
              <a:off x="6194780" y="5518803"/>
              <a:ext cx="2081400" cy="1104300"/>
            </a:xfrm>
            <a:prstGeom prst="ellipse">
              <a:avLst/>
            </a:prstGeom>
            <a:solidFill>
              <a:srgbClr val="88A25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243;gd33cc45fa0_1_0"/>
            <p:cNvSpPr txBox="1"/>
            <p:nvPr/>
          </p:nvSpPr>
          <p:spPr>
            <a:xfrm>
              <a:off x="6171183" y="6059282"/>
              <a:ext cx="21333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Schooling, diel migrant offshore mesopelagics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44" name="Google Shape;244;gd33cc45fa0_1_0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6264707" y="5741645"/>
              <a:ext cx="970975" cy="40356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5" name="Google Shape;245;gd33cc45fa0_1_0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6736267" y="5506241"/>
              <a:ext cx="970975" cy="40356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6" name="Google Shape;246;gd33cc45fa0_1_0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7343159" y="5726922"/>
              <a:ext cx="970975" cy="40356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47" name="Google Shape;247;gd33cc45fa0_1_0"/>
          <p:cNvGrpSpPr/>
          <p:nvPr/>
        </p:nvGrpSpPr>
        <p:grpSpPr>
          <a:xfrm>
            <a:off x="3054613" y="723380"/>
            <a:ext cx="1592525" cy="1069917"/>
            <a:chOff x="3773309" y="669006"/>
            <a:chExt cx="1592525" cy="1069917"/>
          </a:xfrm>
        </p:grpSpPr>
        <p:sp>
          <p:nvSpPr>
            <p:cNvPr id="248" name="Google Shape;248;gd33cc45fa0_1_0"/>
            <p:cNvSpPr/>
            <p:nvPr/>
          </p:nvSpPr>
          <p:spPr>
            <a:xfrm>
              <a:off x="3773309" y="669006"/>
              <a:ext cx="1592525" cy="1036286"/>
            </a:xfrm>
            <a:prstGeom prst="ellipse">
              <a:avLst/>
            </a:prstGeom>
            <a:solidFill>
              <a:srgbClr val="C7682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Google Shape;249;gd33cc45fa0_1_0"/>
            <p:cNvSpPr txBox="1"/>
            <p:nvPr/>
          </p:nvSpPr>
          <p:spPr>
            <a:xfrm>
              <a:off x="3863979" y="907967"/>
              <a:ext cx="1418400" cy="8309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Coastal &amp; shelf, schooling and juvenile resident spp.</a:t>
              </a:r>
              <a:endParaRPr dirty="0"/>
            </a:p>
          </p:txBody>
        </p:sp>
      </p:grpSp>
      <p:sp>
        <p:nvSpPr>
          <p:cNvPr id="252" name="Google Shape;252;gd33cc45fa0_1_0"/>
          <p:cNvSpPr/>
          <p:nvPr/>
        </p:nvSpPr>
        <p:spPr>
          <a:xfrm>
            <a:off x="1456795" y="2873066"/>
            <a:ext cx="2088000" cy="869400"/>
          </a:xfrm>
          <a:prstGeom prst="ellipse">
            <a:avLst/>
          </a:prstGeom>
          <a:solidFill>
            <a:srgbClr val="D0904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gd33cc45fa0_1_0"/>
          <p:cNvSpPr txBox="1"/>
          <p:nvPr/>
        </p:nvSpPr>
        <p:spPr>
          <a:xfrm>
            <a:off x="1359745" y="3070779"/>
            <a:ext cx="228210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Schooling, seasonal, diel migrants, oceanic meso- &amp; </a:t>
            </a:r>
            <a:r>
              <a:rPr lang="en-US" sz="12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epipelagics</a:t>
            </a:r>
            <a:endParaRPr dirty="0"/>
          </a:p>
        </p:txBody>
      </p:sp>
      <p:pic>
        <p:nvPicPr>
          <p:cNvPr id="254" name="Google Shape;254;gd33cc45fa0_1_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70894" y="515869"/>
            <a:ext cx="1119508" cy="4723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5" name="Google Shape;255;gd33cc45fa0_1_0"/>
          <p:cNvGrpSpPr/>
          <p:nvPr/>
        </p:nvGrpSpPr>
        <p:grpSpPr>
          <a:xfrm>
            <a:off x="8462321" y="2982193"/>
            <a:ext cx="2143200" cy="823452"/>
            <a:chOff x="8462321" y="2982193"/>
            <a:chExt cx="2143200" cy="823452"/>
          </a:xfrm>
        </p:grpSpPr>
        <p:sp>
          <p:nvSpPr>
            <p:cNvPr id="256" name="Google Shape;256;gd33cc45fa0_1_0"/>
            <p:cNvSpPr/>
            <p:nvPr/>
          </p:nvSpPr>
          <p:spPr>
            <a:xfrm>
              <a:off x="8462321" y="2994145"/>
              <a:ext cx="2143200" cy="811500"/>
            </a:xfrm>
            <a:prstGeom prst="ellipse">
              <a:avLst/>
            </a:prstGeom>
            <a:solidFill>
              <a:srgbClr val="3F738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gd33cc45fa0_1_0"/>
            <p:cNvSpPr txBox="1"/>
            <p:nvPr/>
          </p:nvSpPr>
          <p:spPr>
            <a:xfrm>
              <a:off x="8486059" y="3323721"/>
              <a:ext cx="21186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Schooling coastal to shelf epipelagics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58" name="Google Shape;258;gd33cc45fa0_1_0"/>
            <p:cNvPicPr preferRelativeResize="0"/>
            <p:nvPr/>
          </p:nvPicPr>
          <p:blipFill rotWithShape="1">
            <a:blip r:embed="rId7">
              <a:alphaModFix/>
            </a:blip>
            <a:srcRect t="12446" b="48886"/>
            <a:stretch/>
          </p:blipFill>
          <p:spPr>
            <a:xfrm>
              <a:off x="9010234" y="2982193"/>
              <a:ext cx="1044145" cy="2858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9" name="Google Shape;259;gd33cc45fa0_1_0"/>
            <p:cNvPicPr preferRelativeResize="0"/>
            <p:nvPr/>
          </p:nvPicPr>
          <p:blipFill rotWithShape="1">
            <a:blip r:embed="rId7">
              <a:alphaModFix/>
            </a:blip>
            <a:srcRect t="12446" b="48886"/>
            <a:stretch/>
          </p:blipFill>
          <p:spPr>
            <a:xfrm>
              <a:off x="8615213" y="3171652"/>
              <a:ext cx="879728" cy="2408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0" name="Google Shape;260;gd33cc45fa0_1_0"/>
            <p:cNvPicPr preferRelativeResize="0"/>
            <p:nvPr/>
          </p:nvPicPr>
          <p:blipFill rotWithShape="1">
            <a:blip r:embed="rId7">
              <a:alphaModFix/>
            </a:blip>
            <a:srcRect t="12446" b="48886"/>
            <a:stretch/>
          </p:blipFill>
          <p:spPr>
            <a:xfrm>
              <a:off x="9584324" y="3171652"/>
              <a:ext cx="879728" cy="24083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61" name="Google Shape;261;gd33cc45fa0_1_0"/>
          <p:cNvGrpSpPr/>
          <p:nvPr/>
        </p:nvGrpSpPr>
        <p:grpSpPr>
          <a:xfrm>
            <a:off x="8156699" y="4041577"/>
            <a:ext cx="2101500" cy="845013"/>
            <a:chOff x="8156699" y="4041577"/>
            <a:chExt cx="2101500" cy="845013"/>
          </a:xfrm>
        </p:grpSpPr>
        <p:sp>
          <p:nvSpPr>
            <p:cNvPr id="262" name="Google Shape;262;gd33cc45fa0_1_0"/>
            <p:cNvSpPr/>
            <p:nvPr/>
          </p:nvSpPr>
          <p:spPr>
            <a:xfrm>
              <a:off x="8156699" y="4041577"/>
              <a:ext cx="2101500" cy="807300"/>
            </a:xfrm>
            <a:prstGeom prst="ellipse">
              <a:avLst/>
            </a:prstGeom>
            <a:solidFill>
              <a:srgbClr val="4781A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gd33cc45fa0_1_0"/>
            <p:cNvSpPr txBox="1"/>
            <p:nvPr/>
          </p:nvSpPr>
          <p:spPr>
            <a:xfrm>
              <a:off x="8317680" y="4109701"/>
              <a:ext cx="18195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Solitary shelf &amp; offshore </a:t>
              </a:r>
              <a:r>
                <a:rPr lang="en-US" sz="1200" dirty="0" err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epipelagics</a:t>
              </a:r>
              <a:endParaRPr sz="12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64" name="Google Shape;264;gd33cc45fa0_1_0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8764944" y="4477550"/>
              <a:ext cx="1019718" cy="40904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66" name="Google Shape;266;gd33cc45fa0_1_0"/>
          <p:cNvSpPr/>
          <p:nvPr/>
        </p:nvSpPr>
        <p:spPr>
          <a:xfrm>
            <a:off x="5798130" y="5585066"/>
            <a:ext cx="2096400" cy="1247700"/>
          </a:xfrm>
          <a:prstGeom prst="ellipse">
            <a:avLst/>
          </a:prstGeom>
          <a:solidFill>
            <a:srgbClr val="D6A10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67" name="Google Shape;267;gd33cc45fa0_1_0"/>
          <p:cNvGrpSpPr/>
          <p:nvPr/>
        </p:nvGrpSpPr>
        <p:grpSpPr>
          <a:xfrm>
            <a:off x="5928293" y="5689265"/>
            <a:ext cx="1802978" cy="459442"/>
            <a:chOff x="2629494" y="6331345"/>
            <a:chExt cx="1802978" cy="459442"/>
          </a:xfrm>
        </p:grpSpPr>
        <p:pic>
          <p:nvPicPr>
            <p:cNvPr id="268" name="Google Shape;268;gd33cc45fa0_1_0"/>
            <p:cNvPicPr preferRelativeResize="0"/>
            <p:nvPr/>
          </p:nvPicPr>
          <p:blipFill rotWithShape="1">
            <a:blip r:embed="rId9">
              <a:alphaModFix/>
            </a:blip>
            <a:srcRect t="27469" b="9135"/>
            <a:stretch/>
          </p:blipFill>
          <p:spPr>
            <a:xfrm>
              <a:off x="2629494" y="6379953"/>
              <a:ext cx="685481" cy="2587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9" name="Google Shape;269;gd33cc45fa0_1_0"/>
            <p:cNvPicPr preferRelativeResize="0"/>
            <p:nvPr/>
          </p:nvPicPr>
          <p:blipFill rotWithShape="1">
            <a:blip r:embed="rId9">
              <a:alphaModFix/>
            </a:blip>
            <a:srcRect t="27469" b="9135"/>
            <a:stretch/>
          </p:blipFill>
          <p:spPr>
            <a:xfrm>
              <a:off x="3022551" y="6532068"/>
              <a:ext cx="685481" cy="2587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0" name="Google Shape;270;gd33cc45fa0_1_0"/>
            <p:cNvPicPr preferRelativeResize="0"/>
            <p:nvPr/>
          </p:nvPicPr>
          <p:blipFill rotWithShape="1">
            <a:blip r:embed="rId9">
              <a:alphaModFix/>
            </a:blip>
            <a:srcRect t="27469" b="9135"/>
            <a:stretch/>
          </p:blipFill>
          <p:spPr>
            <a:xfrm>
              <a:off x="3175630" y="6339739"/>
              <a:ext cx="685481" cy="2587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1" name="Google Shape;271;gd33cc45fa0_1_0"/>
            <p:cNvPicPr preferRelativeResize="0"/>
            <p:nvPr/>
          </p:nvPicPr>
          <p:blipFill rotWithShape="1">
            <a:blip r:embed="rId9">
              <a:alphaModFix/>
            </a:blip>
            <a:srcRect t="27469" b="9135"/>
            <a:stretch/>
          </p:blipFill>
          <p:spPr>
            <a:xfrm>
              <a:off x="3526065" y="6505671"/>
              <a:ext cx="685481" cy="2587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2" name="Google Shape;272;gd33cc45fa0_1_0"/>
            <p:cNvPicPr preferRelativeResize="0"/>
            <p:nvPr/>
          </p:nvPicPr>
          <p:blipFill rotWithShape="1">
            <a:blip r:embed="rId9">
              <a:alphaModFix/>
            </a:blip>
            <a:srcRect t="27469" b="9135"/>
            <a:stretch/>
          </p:blipFill>
          <p:spPr>
            <a:xfrm>
              <a:off x="3746991" y="6331345"/>
              <a:ext cx="685481" cy="25871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73" name="Google Shape;273;gd33cc45fa0_1_0"/>
          <p:cNvSpPr txBox="1"/>
          <p:nvPr/>
        </p:nvSpPr>
        <p:spPr>
          <a:xfrm>
            <a:off x="5748513" y="6042805"/>
            <a:ext cx="2053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Schooling continental shelf diel migrants</a:t>
            </a:r>
            <a:endParaRPr dirty="0"/>
          </a:p>
        </p:txBody>
      </p:sp>
      <p:pic>
        <p:nvPicPr>
          <p:cNvPr id="274" name="Google Shape;274;gd33cc45fa0_1_0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3967916" y="6159874"/>
            <a:ext cx="483474" cy="345972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gd33cc45fa0_1_0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4552819" y="6166568"/>
            <a:ext cx="483474" cy="34597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3" name="Google Shape;233;gd33cc45fa0_1_0"/>
          <p:cNvGrpSpPr/>
          <p:nvPr/>
        </p:nvGrpSpPr>
        <p:grpSpPr>
          <a:xfrm>
            <a:off x="4584069" y="382481"/>
            <a:ext cx="1724700" cy="727644"/>
            <a:chOff x="5072357" y="240744"/>
            <a:chExt cx="1724700" cy="727644"/>
          </a:xfrm>
        </p:grpSpPr>
        <p:sp>
          <p:nvSpPr>
            <p:cNvPr id="234" name="Google Shape;234;gd33cc45fa0_1_0"/>
            <p:cNvSpPr/>
            <p:nvPr/>
          </p:nvSpPr>
          <p:spPr>
            <a:xfrm>
              <a:off x="5072357" y="240744"/>
              <a:ext cx="1724700" cy="723300"/>
            </a:xfrm>
            <a:prstGeom prst="ellipse">
              <a:avLst/>
            </a:prstGeom>
            <a:solidFill>
              <a:srgbClr val="A8150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35;gd33cc45fa0_1_0"/>
            <p:cNvSpPr txBox="1"/>
            <p:nvPr/>
          </p:nvSpPr>
          <p:spPr>
            <a:xfrm>
              <a:off x="5130480" y="506764"/>
              <a:ext cx="1624200" cy="4616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lvl="0" algn="ctr"/>
              <a:r>
                <a:rPr lang="en-US" sz="12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Benthic, adult, resident </a:t>
              </a:r>
              <a:r>
                <a:rPr lang="en-US" sz="1200" dirty="0" err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spps</a:t>
              </a:r>
              <a:r>
                <a:rPr lang="en-US" sz="12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.</a:t>
              </a:r>
              <a:endParaRPr dirty="0"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512ECAA9-B26C-D14A-AA37-58955B083DBF}"/>
              </a:ext>
            </a:extLst>
          </p:cNvPr>
          <p:cNvPicPr>
            <a:picLocks noChangeAspect="1"/>
          </p:cNvPicPr>
          <p:nvPr/>
        </p:nvPicPr>
        <p:blipFill>
          <a:blip r:embed="rId11">
            <a:grayscl/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9836" b="89617" l="8696" r="89855">
                        <a14:foregroundMark x1="11594" y1="33333" x2="17754" y2="45902"/>
                        <a14:foregroundMark x1="17754" y1="45902" x2="18841" y2="45902"/>
                        <a14:foregroundMark x1="8696" y1="30601" x2="11232" y2="45355"/>
                        <a14:foregroundMark x1="11232" y1="45355" x2="12681" y2="4535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65879" y="304531"/>
            <a:ext cx="833462" cy="54960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E306ACA-7187-D940-9096-D8BA3E3E52B1}"/>
              </a:ext>
            </a:extLst>
          </p:cNvPr>
          <p:cNvSpPr txBox="1"/>
          <p:nvPr/>
        </p:nvSpPr>
        <p:spPr>
          <a:xfrm>
            <a:off x="489857" y="6159874"/>
            <a:ext cx="183968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dk1"/>
                </a:solidFill>
              </a:rPr>
              <a:t>DO NOT USE – issue with clusters participants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352</Words>
  <Application>Microsoft Macintosh PowerPoint</Application>
  <PresentationFormat>Widescreen</PresentationFormat>
  <Paragraphs>72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Helvetica Neue</vt:lpstr>
      <vt:lpstr>Calibri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Natasha Hardy</dc:creator>
  <cp:lastModifiedBy>Natasha Hardy</cp:lastModifiedBy>
  <cp:revision>6</cp:revision>
  <dcterms:created xsi:type="dcterms:W3CDTF">2020-07-25T23:28:34Z</dcterms:created>
  <dcterms:modified xsi:type="dcterms:W3CDTF">2021-04-20T22:54:11Z</dcterms:modified>
</cp:coreProperties>
</file>