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0"/>
    <p:restoredTop sz="94648"/>
  </p:normalViewPr>
  <p:slideViewPr>
    <p:cSldViewPr snapToGrid="0">
      <p:cViewPr>
        <p:scale>
          <a:sx n="110" d="100"/>
          <a:sy n="110" d="100"/>
        </p:scale>
        <p:origin x="784" y="-3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7AE7-0A5D-B94D-B638-F42A6E66855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FDDA8-4284-5841-BA69-003454D5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*If needed, we could add another section that asks “prey life stage obvious from traits of adult vs. juvenile?” if yes </a:t>
            </a:r>
            <a:r>
              <a:rPr lang="en-US" dirty="0">
                <a:sym typeface="Wingdings" pitchFamily="2" charset="2"/>
              </a:rPr>
              <a:t> Select life stage with most plausible traits to have been consumed by albacore, if no  use predator size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FDDA8-4284-5841-BA69-003454D527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0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1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26CD-C00A-094D-8031-75A621122F6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FD0C5-2396-073F-CAC5-1A2AF519202B}"/>
              </a:ext>
            </a:extLst>
          </p:cNvPr>
          <p:cNvSpPr txBox="1"/>
          <p:nvPr/>
        </p:nvSpPr>
        <p:spPr>
          <a:xfrm>
            <a:off x="137984" y="25128"/>
            <a:ext cx="6639152" cy="369332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Prey life stage estimation decision tree: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EEB67-F482-A896-17B8-CD7CFEBFF2C1}"/>
              </a:ext>
            </a:extLst>
          </p:cNvPr>
          <p:cNvSpPr txBox="1"/>
          <p:nvPr/>
        </p:nvSpPr>
        <p:spPr>
          <a:xfrm>
            <a:off x="137985" y="444137"/>
            <a:ext cx="6639151" cy="37837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Prey life stage reported?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E602E-0111-DDA2-6800-707247AC4C6D}"/>
              </a:ext>
            </a:extLst>
          </p:cNvPr>
          <p:cNvSpPr txBox="1"/>
          <p:nvPr/>
        </p:nvSpPr>
        <p:spPr>
          <a:xfrm>
            <a:off x="1144761" y="832836"/>
            <a:ext cx="1536700" cy="369332"/>
          </a:xfrm>
          <a:prstGeom prst="rect">
            <a:avLst/>
          </a:prstGeom>
          <a:solidFill>
            <a:srgbClr val="009193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(23% data)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7F914-2609-87CC-ED2D-2FA98AC06716}"/>
              </a:ext>
            </a:extLst>
          </p:cNvPr>
          <p:cNvSpPr txBox="1"/>
          <p:nvPr/>
        </p:nvSpPr>
        <p:spPr>
          <a:xfrm>
            <a:off x="3904584" y="801418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(77%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3D7FD-5AC4-0AD7-F551-D2FD4EA8B2A5}"/>
              </a:ext>
            </a:extLst>
          </p:cNvPr>
          <p:cNvSpPr txBox="1"/>
          <p:nvPr/>
        </p:nvSpPr>
        <p:spPr>
          <a:xfrm>
            <a:off x="137985" y="2105911"/>
            <a:ext cx="6639151" cy="38052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Prey size measured &amp; reported?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49E00-97D2-80BF-BC64-DFB321B077DC}"/>
              </a:ext>
            </a:extLst>
          </p:cNvPr>
          <p:cNvSpPr txBox="1"/>
          <p:nvPr/>
        </p:nvSpPr>
        <p:spPr>
          <a:xfrm>
            <a:off x="1098305" y="2530050"/>
            <a:ext cx="1577160" cy="369332"/>
          </a:xfrm>
          <a:prstGeom prst="rect">
            <a:avLst/>
          </a:prstGeom>
          <a:solidFill>
            <a:srgbClr val="009193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(5%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C2830-8F55-E71C-EC71-240BE851C53D}"/>
              </a:ext>
            </a:extLst>
          </p:cNvPr>
          <p:cNvSpPr txBox="1"/>
          <p:nvPr/>
        </p:nvSpPr>
        <p:spPr>
          <a:xfrm>
            <a:off x="3904584" y="2563538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(72% 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A83EB-3E13-DAA9-EC9B-0DD3D2830BF8}"/>
              </a:ext>
            </a:extLst>
          </p:cNvPr>
          <p:cNvSpPr txBox="1"/>
          <p:nvPr/>
        </p:nvSpPr>
        <p:spPr>
          <a:xfrm>
            <a:off x="137984" y="6354700"/>
            <a:ext cx="6639151" cy="36933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Predator size measured &amp; reported?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8A30F-1D5D-F55A-E462-A12A0BD0DA2A}"/>
              </a:ext>
            </a:extLst>
          </p:cNvPr>
          <p:cNvSpPr txBox="1"/>
          <p:nvPr/>
        </p:nvSpPr>
        <p:spPr>
          <a:xfrm>
            <a:off x="797501" y="6794982"/>
            <a:ext cx="1879600" cy="369332"/>
          </a:xfrm>
          <a:prstGeom prst="rect">
            <a:avLst/>
          </a:prstGeom>
          <a:solidFill>
            <a:srgbClr val="009193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  <a:r>
              <a:rPr lang="en-US" dirty="0">
                <a:sym typeface="Wingdings" pitchFamily="2" charset="2"/>
              </a:rPr>
              <a:t>(16% data)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BCF0D-F3FF-8050-2C37-1459E1B6060D}"/>
              </a:ext>
            </a:extLst>
          </p:cNvPr>
          <p:cNvSpPr txBox="1"/>
          <p:nvPr/>
        </p:nvSpPr>
        <p:spPr>
          <a:xfrm>
            <a:off x="3904584" y="6796837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(14% data)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0A09E-0BA8-1422-657D-407666FBB461}"/>
              </a:ext>
            </a:extLst>
          </p:cNvPr>
          <p:cNvSpPr txBox="1"/>
          <p:nvPr/>
        </p:nvSpPr>
        <p:spPr>
          <a:xfrm>
            <a:off x="3119540" y="7792675"/>
            <a:ext cx="3657598" cy="92333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study metadata to infer range in albacore body size (min, max and mean FL) from regional catch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F9654-99A4-CDFA-D7DB-347630B01F22}"/>
              </a:ext>
            </a:extLst>
          </p:cNvPr>
          <p:cNvSpPr txBox="1"/>
          <p:nvPr/>
        </p:nvSpPr>
        <p:spPr>
          <a:xfrm>
            <a:off x="137986" y="10368919"/>
            <a:ext cx="6655845" cy="646331"/>
          </a:xfrm>
          <a:prstGeom prst="rect">
            <a:avLst/>
          </a:prstGeom>
          <a:solidFill>
            <a:schemeClr val="accent4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 albacore gape width and length limit from measured or estimated albacore body 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6E3EA-5BB9-8FFF-C215-8FD5012FD6EC}"/>
              </a:ext>
            </a:extLst>
          </p:cNvPr>
          <p:cNvSpPr txBox="1"/>
          <p:nvPr/>
        </p:nvSpPr>
        <p:spPr>
          <a:xfrm>
            <a:off x="137987" y="11079570"/>
            <a:ext cx="6655844" cy="646331"/>
          </a:xfrm>
          <a:prstGeom prst="rect">
            <a:avLst/>
          </a:prstGeom>
          <a:solidFill>
            <a:schemeClr val="accent4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 prey size consumed and life stage from estimated gape limit &amp; case-by-case assessment of most plausible trait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A2EEE-7459-6981-8797-34314C702BA7}"/>
              </a:ext>
            </a:extLst>
          </p:cNvPr>
          <p:cNvSpPr txBox="1"/>
          <p:nvPr/>
        </p:nvSpPr>
        <p:spPr>
          <a:xfrm>
            <a:off x="137986" y="7792675"/>
            <a:ext cx="2511024" cy="92333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Use measured predator body size (albacore min, max and mean FL)*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ACA6B-F155-0923-610F-9D0A66D528E7}"/>
              </a:ext>
            </a:extLst>
          </p:cNvPr>
          <p:cNvSpPr txBox="1"/>
          <p:nvPr/>
        </p:nvSpPr>
        <p:spPr>
          <a:xfrm>
            <a:off x="137986" y="11781772"/>
            <a:ext cx="6639152" cy="369332"/>
          </a:xfrm>
          <a:prstGeom prst="rect">
            <a:avLst/>
          </a:prstGeom>
          <a:solidFill>
            <a:schemeClr val="accent4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5 larval life stages</a:t>
            </a:r>
            <a:r>
              <a:rPr lang="en-CA" dirty="0"/>
              <a:t>, </a:t>
            </a:r>
            <a:r>
              <a:rPr lang="en-CA" b="1" dirty="0"/>
              <a:t>210 juveniles,</a:t>
            </a:r>
            <a:r>
              <a:rPr lang="en-CA" dirty="0"/>
              <a:t> and </a:t>
            </a:r>
            <a:r>
              <a:rPr lang="en-CA" b="1" dirty="0"/>
              <a:t>93 adult</a:t>
            </a:r>
            <a:r>
              <a:rPr lang="en-CA" dirty="0"/>
              <a:t> prey consumed.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52C4F20-A7CD-3A6F-C566-694FD3EDE23F}"/>
              </a:ext>
            </a:extLst>
          </p:cNvPr>
          <p:cNvSpPr/>
          <p:nvPr/>
        </p:nvSpPr>
        <p:spPr>
          <a:xfrm>
            <a:off x="4487471" y="1205083"/>
            <a:ext cx="370926" cy="8321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61BC56-6B6A-BE17-480E-CC37DD9A058F}"/>
              </a:ext>
            </a:extLst>
          </p:cNvPr>
          <p:cNvSpPr txBox="1"/>
          <p:nvPr/>
        </p:nvSpPr>
        <p:spPr>
          <a:xfrm>
            <a:off x="137987" y="3475908"/>
            <a:ext cx="2511023" cy="646331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Use prey length to estimate life stage</a:t>
            </a:r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D071992-A6BF-4591-5FBF-5BE08A6F78E4}"/>
              </a:ext>
            </a:extLst>
          </p:cNvPr>
          <p:cNvSpPr/>
          <p:nvPr/>
        </p:nvSpPr>
        <p:spPr>
          <a:xfrm rot="17630561">
            <a:off x="2765644" y="8696856"/>
            <a:ext cx="237262" cy="3348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B32F46E-455E-AF43-8BEA-9C9CBEDAA05C}"/>
              </a:ext>
            </a:extLst>
          </p:cNvPr>
          <p:cNvSpPr/>
          <p:nvPr/>
        </p:nvSpPr>
        <p:spPr>
          <a:xfrm rot="19894670">
            <a:off x="1403974" y="8748544"/>
            <a:ext cx="433884" cy="139430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5464C-4998-8753-DAB1-CC47C181184C}"/>
              </a:ext>
            </a:extLst>
          </p:cNvPr>
          <p:cNvSpPr txBox="1"/>
          <p:nvPr/>
        </p:nvSpPr>
        <p:spPr>
          <a:xfrm>
            <a:off x="109424" y="4189872"/>
            <a:ext cx="6639151" cy="36933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Prey trait is the same across life stages?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501014-5EE4-625E-DECC-707E8340A37C}"/>
              </a:ext>
            </a:extLst>
          </p:cNvPr>
          <p:cNvSpPr txBox="1"/>
          <p:nvPr/>
        </p:nvSpPr>
        <p:spPr>
          <a:xfrm>
            <a:off x="1098304" y="4645538"/>
            <a:ext cx="1577160" cy="369332"/>
          </a:xfrm>
          <a:prstGeom prst="rect">
            <a:avLst/>
          </a:prstGeom>
          <a:solidFill>
            <a:srgbClr val="009193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(41% 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19D4D-5D8C-518E-EAFB-8B0D76CE4C58}"/>
              </a:ext>
            </a:extLst>
          </p:cNvPr>
          <p:cNvSpPr txBox="1"/>
          <p:nvPr/>
        </p:nvSpPr>
        <p:spPr>
          <a:xfrm>
            <a:off x="3904584" y="4642992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/>
              <a:t>(31% </a:t>
            </a:r>
            <a:r>
              <a:rPr lang="en-US" dirty="0"/>
              <a:t>data)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C528A037-FBE0-0E78-7337-2E023D56A25D}"/>
              </a:ext>
            </a:extLst>
          </p:cNvPr>
          <p:cNvSpPr/>
          <p:nvPr/>
        </p:nvSpPr>
        <p:spPr>
          <a:xfrm>
            <a:off x="4500233" y="2960922"/>
            <a:ext cx="448108" cy="11613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969CCB8D-8B53-99D4-A301-35313082769C}"/>
              </a:ext>
            </a:extLst>
          </p:cNvPr>
          <p:cNvSpPr/>
          <p:nvPr/>
        </p:nvSpPr>
        <p:spPr>
          <a:xfrm rot="1857859">
            <a:off x="1821418" y="2945722"/>
            <a:ext cx="370926" cy="508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8BAF2-636D-A87B-0DF2-9ECB35E33956}"/>
              </a:ext>
            </a:extLst>
          </p:cNvPr>
          <p:cNvSpPr txBox="1"/>
          <p:nvPr/>
        </p:nvSpPr>
        <p:spPr>
          <a:xfrm>
            <a:off x="433887" y="1372343"/>
            <a:ext cx="2316217" cy="646331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Use reported prey life stage</a:t>
            </a:r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FC9C128-4DDC-FEF3-337D-DD37090A8063}"/>
              </a:ext>
            </a:extLst>
          </p:cNvPr>
          <p:cNvSpPr/>
          <p:nvPr/>
        </p:nvSpPr>
        <p:spPr>
          <a:xfrm rot="1857859">
            <a:off x="1821418" y="5080680"/>
            <a:ext cx="370926" cy="508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3956BF-26F2-C06E-E49C-79A1E3FCDA0A}"/>
              </a:ext>
            </a:extLst>
          </p:cNvPr>
          <p:cNvSpPr txBox="1"/>
          <p:nvPr/>
        </p:nvSpPr>
        <p:spPr>
          <a:xfrm>
            <a:off x="139934" y="5610273"/>
            <a:ext cx="2511023" cy="646331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No further life stage estimation required</a:t>
            </a:r>
            <a:endParaRPr lang="en-US" dirty="0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C4B81D6B-44FF-33C9-4D5A-488B853A7FFA}"/>
              </a:ext>
            </a:extLst>
          </p:cNvPr>
          <p:cNvSpPr/>
          <p:nvPr/>
        </p:nvSpPr>
        <p:spPr>
          <a:xfrm rot="1857859">
            <a:off x="1890796" y="7233489"/>
            <a:ext cx="370926" cy="508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E1256B00-3828-E876-BAC9-BED01316CE6E}"/>
              </a:ext>
            </a:extLst>
          </p:cNvPr>
          <p:cNvSpPr/>
          <p:nvPr/>
        </p:nvSpPr>
        <p:spPr>
          <a:xfrm>
            <a:off x="4538822" y="7216023"/>
            <a:ext cx="409517" cy="529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1A5C79-D823-A436-5169-23F354A6C446}"/>
              </a:ext>
            </a:extLst>
          </p:cNvPr>
          <p:cNvSpPr txBox="1"/>
          <p:nvPr/>
        </p:nvSpPr>
        <p:spPr>
          <a:xfrm>
            <a:off x="3119540" y="8806392"/>
            <a:ext cx="3657598" cy="92333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*9 of the studies that provided min / max FL, did not provide means, these were also estimated at this step.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CEE899CF-BD12-FFC9-7DC3-A8253D99280F}"/>
              </a:ext>
            </a:extLst>
          </p:cNvPr>
          <p:cNvSpPr/>
          <p:nvPr/>
        </p:nvSpPr>
        <p:spPr>
          <a:xfrm>
            <a:off x="4538821" y="9784420"/>
            <a:ext cx="409517" cy="529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A073A17B-472A-C075-1BFD-1EAE310B2EEB}"/>
              </a:ext>
            </a:extLst>
          </p:cNvPr>
          <p:cNvSpPr/>
          <p:nvPr/>
        </p:nvSpPr>
        <p:spPr>
          <a:xfrm>
            <a:off x="4538821" y="5044758"/>
            <a:ext cx="448108" cy="11613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</TotalTime>
  <Words>257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14</cp:revision>
  <dcterms:created xsi:type="dcterms:W3CDTF">2022-07-20T16:36:42Z</dcterms:created>
  <dcterms:modified xsi:type="dcterms:W3CDTF">2022-09-14T16:41:37Z</dcterms:modified>
</cp:coreProperties>
</file>