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5" r:id="rId8"/>
    <p:sldId id="287" r:id="rId9"/>
    <p:sldId id="267" r:id="rId10"/>
    <p:sldId id="271" r:id="rId11"/>
    <p:sldId id="272" r:id="rId12"/>
    <p:sldId id="274" r:id="rId13"/>
    <p:sldId id="275" r:id="rId14"/>
    <p:sldId id="288" r:id="rId15"/>
    <p:sldId id="276" r:id="rId16"/>
    <p:sldId id="277" r:id="rId17"/>
    <p:sldId id="279" r:id="rId18"/>
    <p:sldId id="280" r:id="rId19"/>
    <p:sldId id="281" r:id="rId20"/>
    <p:sldId id="285" r:id="rId21"/>
    <p:sldId id="286" r:id="rId22"/>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CF3AD-4616-44E2-8039-C32F366566E7}" v="2" dt="2024-11-21T17:43:30.7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253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MORTAL 2004" userId="54cfbabd1a796357" providerId="LiveId" clId="{921CF3AD-4616-44E2-8039-C32F366566E7}"/>
    <pc:docChg chg="undo custSel addSld delSld modSld">
      <pc:chgData name="IMMORTAL 2004" userId="54cfbabd1a796357" providerId="LiveId" clId="{921CF3AD-4616-44E2-8039-C32F366566E7}" dt="2024-11-21T17:44:20.698" v="45" actId="20577"/>
      <pc:docMkLst>
        <pc:docMk/>
      </pc:docMkLst>
      <pc:sldChg chg="addSp modSp mod">
        <pc:chgData name="IMMORTAL 2004" userId="54cfbabd1a796357" providerId="LiveId" clId="{921CF3AD-4616-44E2-8039-C32F366566E7}" dt="2024-11-21T17:43:13.635" v="35" actId="20577"/>
        <pc:sldMkLst>
          <pc:docMk/>
          <pc:sldMk cId="0" sldId="271"/>
        </pc:sldMkLst>
        <pc:spChg chg="mod">
          <ac:chgData name="IMMORTAL 2004" userId="54cfbabd1a796357" providerId="LiveId" clId="{921CF3AD-4616-44E2-8039-C32F366566E7}" dt="2024-11-21T17:43:13.635" v="35" actId="20577"/>
          <ac:spMkLst>
            <pc:docMk/>
            <pc:sldMk cId="0" sldId="271"/>
            <ac:spMk id="2" creationId="{00000000-0000-0000-0000-000000000000}"/>
          </ac:spMkLst>
        </pc:spChg>
        <pc:picChg chg="add mod">
          <ac:chgData name="IMMORTAL 2004" userId="54cfbabd1a796357" providerId="LiveId" clId="{921CF3AD-4616-44E2-8039-C32F366566E7}" dt="2024-11-21T17:42:59.871" v="3" actId="14100"/>
          <ac:picMkLst>
            <pc:docMk/>
            <pc:sldMk cId="0" sldId="271"/>
            <ac:picMk id="6" creationId="{251E457D-26EC-F39B-AEDF-AFEA9299CC8B}"/>
          </ac:picMkLst>
        </pc:picChg>
      </pc:sldChg>
      <pc:sldChg chg="addSp modSp mod">
        <pc:chgData name="IMMORTAL 2004" userId="54cfbabd1a796357" providerId="LiveId" clId="{921CF3AD-4616-44E2-8039-C32F366566E7}" dt="2024-11-21T17:43:34.745" v="37" actId="1076"/>
        <pc:sldMkLst>
          <pc:docMk/>
          <pc:sldMk cId="0" sldId="272"/>
        </pc:sldMkLst>
        <pc:picChg chg="add mod">
          <ac:chgData name="IMMORTAL 2004" userId="54cfbabd1a796357" providerId="LiveId" clId="{921CF3AD-4616-44E2-8039-C32F366566E7}" dt="2024-11-21T17:43:34.745" v="37" actId="1076"/>
          <ac:picMkLst>
            <pc:docMk/>
            <pc:sldMk cId="0" sldId="272"/>
            <ac:picMk id="6" creationId="{CEA26DB7-12B5-0DA2-223B-6960C325ED7D}"/>
          </ac:picMkLst>
        </pc:picChg>
      </pc:sldChg>
      <pc:sldChg chg="del">
        <pc:chgData name="IMMORTAL 2004" userId="54cfbabd1a796357" providerId="LiveId" clId="{921CF3AD-4616-44E2-8039-C32F366566E7}" dt="2024-11-21T17:43:49.933" v="40" actId="2696"/>
        <pc:sldMkLst>
          <pc:docMk/>
          <pc:sldMk cId="0" sldId="273"/>
        </pc:sldMkLst>
      </pc:sldChg>
      <pc:sldChg chg="add del">
        <pc:chgData name="IMMORTAL 2004" userId="54cfbabd1a796357" providerId="LiveId" clId="{921CF3AD-4616-44E2-8039-C32F366566E7}" dt="2024-11-21T17:43:46.370" v="39" actId="2696"/>
        <pc:sldMkLst>
          <pc:docMk/>
          <pc:sldMk cId="0" sldId="275"/>
        </pc:sldMkLst>
      </pc:sldChg>
      <pc:sldChg chg="modSp mod">
        <pc:chgData name="IMMORTAL 2004" userId="54cfbabd1a796357" providerId="LiveId" clId="{921CF3AD-4616-44E2-8039-C32F366566E7}" dt="2024-11-21T17:44:20.698" v="45" actId="20577"/>
        <pc:sldMkLst>
          <pc:docMk/>
          <pc:sldMk cId="0" sldId="279"/>
        </pc:sldMkLst>
        <pc:spChg chg="mod">
          <ac:chgData name="IMMORTAL 2004" userId="54cfbabd1a796357" providerId="LiveId" clId="{921CF3AD-4616-44E2-8039-C32F366566E7}" dt="2024-11-21T17:44:20.698" v="45" actId="20577"/>
          <ac:spMkLst>
            <pc:docMk/>
            <pc:sldMk cId="0" sldId="279"/>
            <ac:spMk id="6" creationId="{52C2F852-2B7B-F6CF-8D29-99210F7E23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7" name="Holder 7"/>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5" name="Holder 5"/>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4" name="Holder 4"/>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a:xfrm>
            <a:off x="3539363" y="9080065"/>
            <a:ext cx="210820" cy="173990"/>
          </a:xfrm>
          <a:prstGeom prst="rect">
            <a:avLst/>
          </a:prstGeom>
        </p:spPr>
        <p:txBody>
          <a:bodyPr wrap="square" lIns="0" tIns="0" rIns="0" bIns="0">
            <a:spAutoFit/>
          </a:bodyPr>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09/JFA.2021.01203" TargetMode="External"/><Relationship Id="rId2" Type="http://schemas.openxmlformats.org/officeDocument/2006/relationships/hyperlink" Target="https://doi.org/10.5120/ijca2020917793" TargetMode="External"/><Relationship Id="rId1" Type="http://schemas.openxmlformats.org/officeDocument/2006/relationships/slideLayout" Target="../slideLayouts/slideLayout5.xml"/><Relationship Id="rId5" Type="http://schemas.openxmlformats.org/officeDocument/2006/relationships/hyperlink" Target="https://doi.org/10.21817/ijet/2021/v9i6/210906295" TargetMode="External"/><Relationship Id="rId4" Type="http://schemas.openxmlformats.org/officeDocument/2006/relationships/hyperlink" Target="https://doi.org/10.4018/ACEJ.2020.3416"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34413" y="651079"/>
            <a:ext cx="4268470" cy="1070610"/>
          </a:xfrm>
          <a:prstGeom prst="rect">
            <a:avLst/>
          </a:prstGeom>
        </p:spPr>
        <p:txBody>
          <a:bodyPr vert="horz" wrap="square" lIns="0" tIns="31750" rIns="0" bIns="0" rtlCol="0">
            <a:spAutoFit/>
          </a:bodyPr>
          <a:lstStyle/>
          <a:p>
            <a:pPr marL="12700">
              <a:lnSpc>
                <a:spcPct val="100000"/>
              </a:lnSpc>
              <a:spcBef>
                <a:spcPts val="250"/>
              </a:spcBef>
            </a:pPr>
            <a:r>
              <a:rPr sz="1700" spc="-10" dirty="0">
                <a:latin typeface="Times New Roman"/>
                <a:cs typeface="Times New Roman"/>
              </a:rPr>
              <a:t>T</a:t>
            </a:r>
            <a:r>
              <a:rPr sz="1700" dirty="0">
                <a:latin typeface="Times New Roman"/>
                <a:cs typeface="Times New Roman"/>
              </a:rPr>
              <a:t>HE</a:t>
            </a:r>
            <a:r>
              <a:rPr sz="1700" spc="-5" dirty="0">
                <a:latin typeface="Times New Roman"/>
                <a:cs typeface="Times New Roman"/>
              </a:rPr>
              <a:t> </a:t>
            </a:r>
            <a:r>
              <a:rPr sz="1700" dirty="0">
                <a:latin typeface="Times New Roman"/>
                <a:cs typeface="Times New Roman"/>
              </a:rPr>
              <a:t>BILL</a:t>
            </a:r>
            <a:r>
              <a:rPr sz="1700" spc="-85" dirty="0">
                <a:latin typeface="Times New Roman"/>
                <a:cs typeface="Times New Roman"/>
              </a:rPr>
              <a:t> </a:t>
            </a:r>
            <a:r>
              <a:rPr sz="1700" dirty="0">
                <a:latin typeface="Times New Roman"/>
                <a:cs typeface="Times New Roman"/>
              </a:rPr>
              <a:t>R</a:t>
            </a:r>
            <a:r>
              <a:rPr sz="1700" spc="5" dirty="0">
                <a:latin typeface="Times New Roman"/>
                <a:cs typeface="Times New Roman"/>
              </a:rPr>
              <a:t>E</a:t>
            </a:r>
            <a:r>
              <a:rPr sz="1700" spc="-20" dirty="0">
                <a:latin typeface="Times New Roman"/>
                <a:cs typeface="Times New Roman"/>
              </a:rPr>
              <a:t>M</a:t>
            </a:r>
            <a:r>
              <a:rPr sz="1700" dirty="0">
                <a:latin typeface="Times New Roman"/>
                <a:cs typeface="Times New Roman"/>
              </a:rPr>
              <a:t>AI</a:t>
            </a:r>
            <a:r>
              <a:rPr sz="1700" spc="-15" dirty="0">
                <a:latin typeface="Times New Roman"/>
                <a:cs typeface="Times New Roman"/>
              </a:rPr>
              <a:t>N</a:t>
            </a:r>
            <a:r>
              <a:rPr sz="1700" dirty="0">
                <a:latin typeface="Times New Roman"/>
                <a:cs typeface="Times New Roman"/>
              </a:rPr>
              <a:t>D</a:t>
            </a:r>
            <a:r>
              <a:rPr sz="1700" spc="-10" dirty="0">
                <a:latin typeface="Times New Roman"/>
                <a:cs typeface="Times New Roman"/>
              </a:rPr>
              <a:t>E</a:t>
            </a:r>
            <a:r>
              <a:rPr sz="1700" dirty="0">
                <a:latin typeface="Times New Roman"/>
                <a:cs typeface="Times New Roman"/>
              </a:rPr>
              <a:t>R</a:t>
            </a:r>
            <a:r>
              <a:rPr sz="1700" spc="-100" dirty="0">
                <a:latin typeface="Times New Roman"/>
                <a:cs typeface="Times New Roman"/>
              </a:rPr>
              <a:t> </a:t>
            </a:r>
            <a:r>
              <a:rPr sz="1700" spc="-10" dirty="0">
                <a:latin typeface="Times New Roman"/>
                <a:cs typeface="Times New Roman"/>
              </a:rPr>
              <a:t>A</a:t>
            </a:r>
            <a:r>
              <a:rPr sz="1700" dirty="0">
                <a:latin typeface="Times New Roman"/>
                <a:cs typeface="Times New Roman"/>
              </a:rPr>
              <a:t>U</a:t>
            </a:r>
            <a:r>
              <a:rPr sz="1700" spc="-35" dirty="0">
                <a:latin typeface="Times New Roman"/>
                <a:cs typeface="Times New Roman"/>
              </a:rPr>
              <a:t>T</a:t>
            </a:r>
            <a:r>
              <a:rPr sz="1700" dirty="0">
                <a:latin typeface="Times New Roman"/>
                <a:cs typeface="Times New Roman"/>
              </a:rPr>
              <a:t>O</a:t>
            </a:r>
            <a:r>
              <a:rPr sz="1700" spc="-20" dirty="0">
                <a:latin typeface="Times New Roman"/>
                <a:cs typeface="Times New Roman"/>
              </a:rPr>
              <a:t>M</a:t>
            </a:r>
            <a:r>
              <a:rPr sz="1700" spc="-190" dirty="0">
                <a:latin typeface="Times New Roman"/>
                <a:cs typeface="Times New Roman"/>
              </a:rPr>
              <a:t>A</a:t>
            </a:r>
            <a:r>
              <a:rPr sz="1700" dirty="0">
                <a:latin typeface="Times New Roman"/>
                <a:cs typeface="Times New Roman"/>
              </a:rPr>
              <a:t>T</a:t>
            </a:r>
            <a:r>
              <a:rPr sz="1700" spc="-15" dirty="0">
                <a:latin typeface="Times New Roman"/>
                <a:cs typeface="Times New Roman"/>
              </a:rPr>
              <a:t>I</a:t>
            </a:r>
            <a:r>
              <a:rPr sz="1700" dirty="0">
                <a:latin typeface="Times New Roman"/>
                <a:cs typeface="Times New Roman"/>
              </a:rPr>
              <a:t>ON</a:t>
            </a:r>
            <a:r>
              <a:rPr sz="1700" spc="-15" dirty="0">
                <a:latin typeface="Times New Roman"/>
                <a:cs typeface="Times New Roman"/>
              </a:rPr>
              <a:t> </a:t>
            </a:r>
            <a:r>
              <a:rPr sz="1700" spc="-10" dirty="0">
                <a:latin typeface="Times New Roman"/>
                <a:cs typeface="Times New Roman"/>
              </a:rPr>
              <a:t>B</a:t>
            </a:r>
            <a:r>
              <a:rPr sz="1700" dirty="0">
                <a:latin typeface="Times New Roman"/>
                <a:cs typeface="Times New Roman"/>
              </a:rPr>
              <a:t>OT</a:t>
            </a:r>
            <a:endParaRPr sz="1700">
              <a:latin typeface="Times New Roman"/>
              <a:cs typeface="Times New Roman"/>
            </a:endParaRPr>
          </a:p>
          <a:p>
            <a:pPr marL="1759585">
              <a:lnSpc>
                <a:spcPct val="100000"/>
              </a:lnSpc>
              <a:spcBef>
                <a:spcPts val="110"/>
              </a:spcBef>
            </a:pPr>
            <a:r>
              <a:rPr sz="1200" dirty="0">
                <a:latin typeface="Times New Roman"/>
                <a:cs typeface="Times New Roman"/>
              </a:rPr>
              <a:t>A</a:t>
            </a:r>
            <a:r>
              <a:rPr sz="1200" spc="-65" dirty="0">
                <a:latin typeface="Times New Roman"/>
                <a:cs typeface="Times New Roman"/>
              </a:rPr>
              <a:t> </a:t>
            </a:r>
            <a:r>
              <a:rPr sz="1200" dirty="0">
                <a:latin typeface="Times New Roman"/>
                <a:cs typeface="Times New Roman"/>
              </a:rPr>
              <a:t>PR</a:t>
            </a:r>
            <a:r>
              <a:rPr sz="1200" spc="-5" dirty="0">
                <a:latin typeface="Times New Roman"/>
                <a:cs typeface="Times New Roman"/>
              </a:rPr>
              <a:t>OJEC</a:t>
            </a:r>
            <a:r>
              <a:rPr sz="1200" dirty="0">
                <a:latin typeface="Times New Roman"/>
                <a:cs typeface="Times New Roman"/>
              </a:rPr>
              <a:t>T</a:t>
            </a:r>
            <a:r>
              <a:rPr sz="1200" spc="-25" dirty="0">
                <a:latin typeface="Times New Roman"/>
                <a:cs typeface="Times New Roman"/>
              </a:rPr>
              <a:t> </a:t>
            </a:r>
            <a:r>
              <a:rPr sz="1200" dirty="0">
                <a:latin typeface="Times New Roman"/>
                <a:cs typeface="Times New Roman"/>
              </a:rPr>
              <a:t>REP</a:t>
            </a:r>
            <a:r>
              <a:rPr sz="1200" spc="-5" dirty="0">
                <a:latin typeface="Times New Roman"/>
                <a:cs typeface="Times New Roman"/>
              </a:rPr>
              <a:t>O</a:t>
            </a:r>
            <a:r>
              <a:rPr sz="1200" spc="-75" dirty="0">
                <a:latin typeface="Times New Roman"/>
                <a:cs typeface="Times New Roman"/>
              </a:rPr>
              <a:t>R</a:t>
            </a:r>
            <a:r>
              <a:rPr sz="1200" dirty="0">
                <a:latin typeface="Times New Roman"/>
                <a:cs typeface="Times New Roman"/>
              </a:rPr>
              <a:t>T</a:t>
            </a:r>
            <a:endParaRPr sz="1200">
              <a:latin typeface="Times New Roman"/>
              <a:cs typeface="Times New Roman"/>
            </a:endParaRPr>
          </a:p>
          <a:p>
            <a:pPr>
              <a:lnSpc>
                <a:spcPct val="100000"/>
              </a:lnSpc>
            </a:pPr>
            <a:endParaRPr sz="1300">
              <a:latin typeface="Times New Roman"/>
              <a:cs typeface="Times New Roman"/>
            </a:endParaRPr>
          </a:p>
          <a:p>
            <a:pPr>
              <a:lnSpc>
                <a:spcPct val="100000"/>
              </a:lnSpc>
            </a:pPr>
            <a:endParaRPr sz="1350">
              <a:latin typeface="Times New Roman"/>
              <a:cs typeface="Times New Roman"/>
            </a:endParaRPr>
          </a:p>
          <a:p>
            <a:pPr marL="382270" algn="ctr">
              <a:lnSpc>
                <a:spcPct val="100000"/>
              </a:lnSpc>
            </a:pPr>
            <a:r>
              <a:rPr sz="1200" spc="-5" dirty="0">
                <a:latin typeface="Times New Roman"/>
                <a:cs typeface="Times New Roman"/>
              </a:rPr>
              <a:t>Submitted</a:t>
            </a:r>
            <a:r>
              <a:rPr sz="1200" spc="-30" dirty="0">
                <a:latin typeface="Times New Roman"/>
                <a:cs typeface="Times New Roman"/>
              </a:rPr>
              <a:t> </a:t>
            </a:r>
            <a:r>
              <a:rPr sz="1200" dirty="0">
                <a:latin typeface="Times New Roman"/>
                <a:cs typeface="Times New Roman"/>
              </a:rPr>
              <a:t>by</a:t>
            </a:r>
            <a:endParaRPr sz="1200">
              <a:latin typeface="Times New Roman"/>
              <a:cs typeface="Times New Roman"/>
            </a:endParaRPr>
          </a:p>
        </p:txBody>
      </p:sp>
      <p:sp>
        <p:nvSpPr>
          <p:cNvPr id="3" name="object 3"/>
          <p:cNvSpPr txBox="1"/>
          <p:nvPr/>
        </p:nvSpPr>
        <p:spPr>
          <a:xfrm>
            <a:off x="1828800" y="2105912"/>
            <a:ext cx="1827529"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latin typeface="Times New Roman"/>
                <a:cs typeface="Times New Roman"/>
              </a:rPr>
              <a:t>CHARAN JEETH E M</a:t>
            </a:r>
            <a:endParaRPr sz="1400" dirty="0">
              <a:latin typeface="Times New Roman"/>
              <a:cs typeface="Times New Roman"/>
            </a:endParaRPr>
          </a:p>
        </p:txBody>
      </p:sp>
      <p:sp>
        <p:nvSpPr>
          <p:cNvPr id="4" name="object 4"/>
          <p:cNvSpPr txBox="1"/>
          <p:nvPr/>
        </p:nvSpPr>
        <p:spPr>
          <a:xfrm>
            <a:off x="4422773" y="2105913"/>
            <a:ext cx="946785"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Times New Roman"/>
                <a:cs typeface="Times New Roman"/>
              </a:rPr>
              <a:t>(2207010</a:t>
            </a:r>
            <a:r>
              <a:rPr lang="en-US" sz="1400" spc="-5" dirty="0">
                <a:latin typeface="Times New Roman"/>
                <a:cs typeface="Times New Roman"/>
              </a:rPr>
              <a:t>52</a:t>
            </a:r>
            <a:r>
              <a:rPr sz="1400" spc="-5" dirty="0">
                <a:latin typeface="Times New Roman"/>
                <a:cs typeface="Times New Roman"/>
              </a:rPr>
              <a:t>)</a:t>
            </a:r>
            <a:endParaRPr sz="1400" dirty="0">
              <a:latin typeface="Times New Roman"/>
              <a:cs typeface="Times New Roman"/>
            </a:endParaRPr>
          </a:p>
        </p:txBody>
      </p:sp>
      <p:sp>
        <p:nvSpPr>
          <p:cNvPr id="5" name="object 5"/>
          <p:cNvSpPr txBox="1"/>
          <p:nvPr/>
        </p:nvSpPr>
        <p:spPr>
          <a:xfrm>
            <a:off x="1567941" y="2697226"/>
            <a:ext cx="4563110" cy="2175510"/>
          </a:xfrm>
          <a:prstGeom prst="rect">
            <a:avLst/>
          </a:prstGeom>
        </p:spPr>
        <p:txBody>
          <a:bodyPr vert="horz" wrap="square" lIns="0" tIns="12700" rIns="0" bIns="0" rtlCol="0">
            <a:spAutoFit/>
          </a:bodyPr>
          <a:lstStyle/>
          <a:p>
            <a:pPr marL="23495" algn="ctr">
              <a:lnSpc>
                <a:spcPct val="100000"/>
              </a:lnSpc>
              <a:spcBef>
                <a:spcPts val="100"/>
              </a:spcBef>
            </a:pPr>
            <a:r>
              <a:rPr sz="1200" dirty="0">
                <a:latin typeface="Times New Roman"/>
                <a:cs typeface="Times New Roman"/>
              </a:rPr>
              <a:t>in</a:t>
            </a:r>
            <a:r>
              <a:rPr sz="1200" spc="-10" dirty="0">
                <a:latin typeface="Times New Roman"/>
                <a:cs typeface="Times New Roman"/>
              </a:rPr>
              <a:t> </a:t>
            </a:r>
            <a:r>
              <a:rPr sz="1200" spc="-5" dirty="0">
                <a:latin typeface="Times New Roman"/>
                <a:cs typeface="Times New Roman"/>
              </a:rPr>
              <a:t>partial </a:t>
            </a:r>
            <a:r>
              <a:rPr sz="1200" dirty="0">
                <a:latin typeface="Times New Roman"/>
                <a:cs typeface="Times New Roman"/>
              </a:rPr>
              <a:t>fulfillment</a:t>
            </a:r>
            <a:r>
              <a:rPr sz="1200" spc="-10" dirty="0">
                <a:latin typeface="Times New Roman"/>
                <a:cs typeface="Times New Roman"/>
              </a:rPr>
              <a:t> </a:t>
            </a:r>
            <a:r>
              <a:rPr sz="1200" spc="-5" dirty="0">
                <a:latin typeface="Times New Roman"/>
                <a:cs typeface="Times New Roman"/>
              </a:rPr>
              <a:t>for </a:t>
            </a:r>
            <a:r>
              <a:rPr sz="1200" dirty="0">
                <a:latin typeface="Times New Roman"/>
                <a:cs typeface="Times New Roman"/>
              </a:rPr>
              <a:t>the</a:t>
            </a:r>
            <a:r>
              <a:rPr sz="1200" spc="-20" dirty="0">
                <a:latin typeface="Times New Roman"/>
                <a:cs typeface="Times New Roman"/>
              </a:rPr>
              <a:t> </a:t>
            </a:r>
            <a:r>
              <a:rPr sz="1200" spc="-5" dirty="0">
                <a:latin typeface="Times New Roman"/>
                <a:cs typeface="Times New Roman"/>
              </a:rPr>
              <a:t>course</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25"/>
              </a:spcBef>
            </a:pPr>
            <a:endParaRPr sz="1300">
              <a:latin typeface="Times New Roman"/>
              <a:cs typeface="Times New Roman"/>
            </a:endParaRPr>
          </a:p>
          <a:p>
            <a:pPr algn="ctr">
              <a:lnSpc>
                <a:spcPct val="100000"/>
              </a:lnSpc>
            </a:pPr>
            <a:r>
              <a:rPr sz="1200" spc="-5" dirty="0">
                <a:latin typeface="Times New Roman"/>
                <a:cs typeface="Times New Roman"/>
              </a:rPr>
              <a:t>OAI1903</a:t>
            </a:r>
            <a:r>
              <a:rPr sz="1200" dirty="0">
                <a:latin typeface="Times New Roman"/>
                <a:cs typeface="Times New Roman"/>
              </a:rPr>
              <a:t> - </a:t>
            </a:r>
            <a:r>
              <a:rPr sz="1200" spc="-5" dirty="0">
                <a:latin typeface="Times New Roman"/>
                <a:cs typeface="Times New Roman"/>
              </a:rPr>
              <a:t>INTRODUCTION</a:t>
            </a:r>
            <a:r>
              <a:rPr sz="1200" spc="-25" dirty="0">
                <a:latin typeface="Times New Roman"/>
                <a:cs typeface="Times New Roman"/>
              </a:rPr>
              <a:t> </a:t>
            </a:r>
            <a:r>
              <a:rPr sz="1200" spc="-10" dirty="0">
                <a:latin typeface="Times New Roman"/>
                <a:cs typeface="Times New Roman"/>
              </a:rPr>
              <a:t>TO</a:t>
            </a:r>
            <a:r>
              <a:rPr sz="1200" dirty="0">
                <a:latin typeface="Times New Roman"/>
                <a:cs typeface="Times New Roman"/>
              </a:rPr>
              <a:t> </a:t>
            </a:r>
            <a:r>
              <a:rPr sz="1200" spc="-5" dirty="0">
                <a:latin typeface="Times New Roman"/>
                <a:cs typeface="Times New Roman"/>
              </a:rPr>
              <a:t>ROBOTIC</a:t>
            </a:r>
            <a:r>
              <a:rPr sz="1200" spc="5" dirty="0">
                <a:latin typeface="Times New Roman"/>
                <a:cs typeface="Times New Roman"/>
              </a:rPr>
              <a:t> </a:t>
            </a:r>
            <a:r>
              <a:rPr sz="1200" spc="-5" dirty="0">
                <a:latin typeface="Times New Roman"/>
                <a:cs typeface="Times New Roman"/>
              </a:rPr>
              <a:t>PROCESS</a:t>
            </a:r>
            <a:r>
              <a:rPr sz="1200" spc="-70" dirty="0">
                <a:latin typeface="Times New Roman"/>
                <a:cs typeface="Times New Roman"/>
              </a:rPr>
              <a:t> </a:t>
            </a:r>
            <a:r>
              <a:rPr sz="1200" spc="-20" dirty="0">
                <a:latin typeface="Times New Roman"/>
                <a:cs typeface="Times New Roman"/>
              </a:rPr>
              <a:t>AUTOMATION</a:t>
            </a:r>
            <a:endParaRPr sz="1200">
              <a:latin typeface="Times New Roman"/>
              <a:cs typeface="Times New Roman"/>
            </a:endParaRPr>
          </a:p>
          <a:p>
            <a:pPr marL="247015" algn="ctr">
              <a:lnSpc>
                <a:spcPct val="100000"/>
              </a:lnSpc>
              <a:spcBef>
                <a:spcPts val="430"/>
              </a:spcBef>
            </a:pPr>
            <a:r>
              <a:rPr sz="1200" dirty="0">
                <a:latin typeface="Times New Roman"/>
                <a:cs typeface="Times New Roman"/>
              </a:rPr>
              <a:t>for</a:t>
            </a:r>
            <a:r>
              <a:rPr sz="1200" spc="-35"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degree</a:t>
            </a:r>
            <a:r>
              <a:rPr sz="1200" spc="-25" dirty="0">
                <a:latin typeface="Times New Roman"/>
                <a:cs typeface="Times New Roman"/>
              </a:rPr>
              <a:t> </a:t>
            </a:r>
            <a:r>
              <a:rPr sz="1200" dirty="0">
                <a:latin typeface="Times New Roman"/>
                <a:cs typeface="Times New Roman"/>
              </a:rPr>
              <a:t>of</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50"/>
              </a:spcBef>
            </a:pPr>
            <a:endParaRPr sz="1500">
              <a:latin typeface="Times New Roman"/>
              <a:cs typeface="Times New Roman"/>
            </a:endParaRPr>
          </a:p>
          <a:p>
            <a:pPr marL="457834" algn="ctr">
              <a:lnSpc>
                <a:spcPct val="100000"/>
              </a:lnSpc>
            </a:pPr>
            <a:r>
              <a:rPr sz="1400" spc="-5" dirty="0">
                <a:latin typeface="Times New Roman"/>
                <a:cs typeface="Times New Roman"/>
              </a:rPr>
              <a:t>BACHELOR</a:t>
            </a:r>
            <a:r>
              <a:rPr sz="1400" spc="-20" dirty="0">
                <a:latin typeface="Times New Roman"/>
                <a:cs typeface="Times New Roman"/>
              </a:rPr>
              <a:t> </a:t>
            </a:r>
            <a:r>
              <a:rPr sz="1400" spc="-5" dirty="0">
                <a:latin typeface="Times New Roman"/>
                <a:cs typeface="Times New Roman"/>
              </a:rPr>
              <a:t>OF</a:t>
            </a:r>
            <a:r>
              <a:rPr sz="1400" spc="-10" dirty="0">
                <a:latin typeface="Times New Roman"/>
                <a:cs typeface="Times New Roman"/>
              </a:rPr>
              <a:t> </a:t>
            </a:r>
            <a:r>
              <a:rPr sz="1400" spc="-5" dirty="0">
                <a:latin typeface="Times New Roman"/>
                <a:cs typeface="Times New Roman"/>
              </a:rPr>
              <a:t>ENGINEERING</a:t>
            </a:r>
            <a:endParaRPr sz="1400">
              <a:latin typeface="Times New Roman"/>
              <a:cs typeface="Times New Roman"/>
            </a:endParaRPr>
          </a:p>
          <a:p>
            <a:pPr marL="485775" algn="ctr">
              <a:lnSpc>
                <a:spcPct val="100000"/>
              </a:lnSpc>
              <a:spcBef>
                <a:spcPts val="484"/>
              </a:spcBef>
            </a:pPr>
            <a:r>
              <a:rPr sz="1200" dirty="0">
                <a:latin typeface="Times New Roman"/>
                <a:cs typeface="Times New Roman"/>
              </a:rPr>
              <a:t>in</a:t>
            </a:r>
            <a:endParaRPr sz="1200">
              <a:latin typeface="Times New Roman"/>
              <a:cs typeface="Times New Roman"/>
            </a:endParaRPr>
          </a:p>
          <a:p>
            <a:pPr marL="266700" algn="ctr">
              <a:lnSpc>
                <a:spcPct val="100000"/>
              </a:lnSpc>
              <a:spcBef>
                <a:spcPts val="605"/>
              </a:spcBef>
            </a:pPr>
            <a:r>
              <a:rPr sz="1400" dirty="0">
                <a:latin typeface="Times New Roman"/>
                <a:cs typeface="Times New Roman"/>
              </a:rPr>
              <a:t>C</a:t>
            </a:r>
            <a:r>
              <a:rPr sz="1400" spc="-10" dirty="0">
                <a:latin typeface="Times New Roman"/>
                <a:cs typeface="Times New Roman"/>
              </a:rPr>
              <a:t>O</a:t>
            </a:r>
            <a:r>
              <a:rPr sz="1400" spc="-5" dirty="0">
                <a:latin typeface="Times New Roman"/>
                <a:cs typeface="Times New Roman"/>
              </a:rPr>
              <a:t>MP</a:t>
            </a:r>
            <a:r>
              <a:rPr sz="1400" spc="-10" dirty="0">
                <a:latin typeface="Times New Roman"/>
                <a:cs typeface="Times New Roman"/>
              </a:rPr>
              <a:t>UTE</a:t>
            </a:r>
            <a:r>
              <a:rPr sz="1400" dirty="0">
                <a:latin typeface="Times New Roman"/>
                <a:cs typeface="Times New Roman"/>
              </a:rPr>
              <a:t>R </a:t>
            </a:r>
            <a:r>
              <a:rPr sz="1400" spc="-5" dirty="0">
                <a:latin typeface="Times New Roman"/>
                <a:cs typeface="Times New Roman"/>
              </a:rPr>
              <a:t>SC</a:t>
            </a:r>
            <a:r>
              <a:rPr sz="1400" dirty="0">
                <a:latin typeface="Times New Roman"/>
                <a:cs typeface="Times New Roman"/>
              </a:rPr>
              <a:t>I</a:t>
            </a:r>
            <a:r>
              <a:rPr sz="1400" spc="-10" dirty="0">
                <a:latin typeface="Times New Roman"/>
                <a:cs typeface="Times New Roman"/>
              </a:rPr>
              <a:t>EN</a:t>
            </a:r>
            <a:r>
              <a:rPr sz="1400" spc="5" dirty="0">
                <a:latin typeface="Times New Roman"/>
                <a:cs typeface="Times New Roman"/>
              </a:rPr>
              <a:t>C</a:t>
            </a:r>
            <a:r>
              <a:rPr sz="1400" dirty="0">
                <a:latin typeface="Times New Roman"/>
                <a:cs typeface="Times New Roman"/>
              </a:rPr>
              <a:t>E</a:t>
            </a:r>
            <a:r>
              <a:rPr sz="1400" spc="-80" dirty="0">
                <a:latin typeface="Times New Roman"/>
                <a:cs typeface="Times New Roman"/>
              </a:rPr>
              <a:t> </a:t>
            </a:r>
            <a:r>
              <a:rPr sz="1400" spc="-10" dirty="0">
                <a:latin typeface="Times New Roman"/>
                <a:cs typeface="Times New Roman"/>
              </a:rPr>
              <a:t>AN</a:t>
            </a:r>
            <a:r>
              <a:rPr sz="1400" dirty="0">
                <a:latin typeface="Times New Roman"/>
                <a:cs typeface="Times New Roman"/>
              </a:rPr>
              <a:t>D</a:t>
            </a:r>
            <a:r>
              <a:rPr sz="1400" spc="-5" dirty="0">
                <a:latin typeface="Times New Roman"/>
                <a:cs typeface="Times New Roman"/>
              </a:rPr>
              <a:t> </a:t>
            </a:r>
            <a:r>
              <a:rPr sz="1400" spc="-10" dirty="0">
                <a:latin typeface="Times New Roman"/>
                <a:cs typeface="Times New Roman"/>
              </a:rPr>
              <a:t>E</a:t>
            </a:r>
            <a:r>
              <a:rPr sz="1400" dirty="0">
                <a:latin typeface="Times New Roman"/>
                <a:cs typeface="Times New Roman"/>
              </a:rPr>
              <a:t>N</a:t>
            </a:r>
            <a:r>
              <a:rPr sz="1400" spc="-10" dirty="0">
                <a:latin typeface="Times New Roman"/>
                <a:cs typeface="Times New Roman"/>
              </a:rPr>
              <a:t>G</a:t>
            </a:r>
            <a:r>
              <a:rPr sz="1400" dirty="0">
                <a:latin typeface="Times New Roman"/>
                <a:cs typeface="Times New Roman"/>
              </a:rPr>
              <a:t>I</a:t>
            </a:r>
            <a:r>
              <a:rPr sz="1400" spc="-10" dirty="0">
                <a:latin typeface="Times New Roman"/>
                <a:cs typeface="Times New Roman"/>
              </a:rPr>
              <a:t>NEE</a:t>
            </a:r>
            <a:r>
              <a:rPr sz="1400" dirty="0">
                <a:latin typeface="Times New Roman"/>
                <a:cs typeface="Times New Roman"/>
              </a:rPr>
              <a:t>R</a:t>
            </a:r>
            <a:r>
              <a:rPr sz="1400" spc="10" dirty="0">
                <a:latin typeface="Times New Roman"/>
                <a:cs typeface="Times New Roman"/>
              </a:rPr>
              <a:t>I</a:t>
            </a:r>
            <a:r>
              <a:rPr sz="1400" spc="-10" dirty="0">
                <a:latin typeface="Times New Roman"/>
                <a:cs typeface="Times New Roman"/>
              </a:rPr>
              <a:t>N</a:t>
            </a:r>
            <a:r>
              <a:rPr sz="1400" dirty="0">
                <a:latin typeface="Times New Roman"/>
                <a:cs typeface="Times New Roman"/>
              </a:rPr>
              <a:t>G</a:t>
            </a:r>
            <a:endParaRPr sz="1400">
              <a:latin typeface="Times New Roman"/>
              <a:cs typeface="Times New Roman"/>
            </a:endParaRPr>
          </a:p>
        </p:txBody>
      </p:sp>
      <p:sp>
        <p:nvSpPr>
          <p:cNvPr id="6" name="object 6"/>
          <p:cNvSpPr txBox="1"/>
          <p:nvPr/>
        </p:nvSpPr>
        <p:spPr>
          <a:xfrm>
            <a:off x="2255266" y="6430136"/>
            <a:ext cx="3384550" cy="2750820"/>
          </a:xfrm>
          <a:prstGeom prst="rect">
            <a:avLst/>
          </a:prstGeom>
        </p:spPr>
        <p:txBody>
          <a:bodyPr vert="horz" wrap="square" lIns="0" tIns="13335" rIns="0" bIns="0" rtlCol="0">
            <a:spAutoFit/>
          </a:bodyPr>
          <a:lstStyle/>
          <a:p>
            <a:pPr marL="12700">
              <a:lnSpc>
                <a:spcPct val="100000"/>
              </a:lnSpc>
              <a:spcBef>
                <a:spcPts val="105"/>
              </a:spcBef>
            </a:pPr>
            <a:r>
              <a:rPr sz="1400" spc="-5" dirty="0">
                <a:latin typeface="Times New Roman"/>
                <a:cs typeface="Times New Roman"/>
              </a:rPr>
              <a:t>RAJALAKSHMI</a:t>
            </a:r>
            <a:r>
              <a:rPr sz="1400" spc="-15" dirty="0">
                <a:latin typeface="Times New Roman"/>
                <a:cs typeface="Times New Roman"/>
              </a:rPr>
              <a:t> </a:t>
            </a:r>
            <a:r>
              <a:rPr sz="1400" spc="-5" dirty="0">
                <a:latin typeface="Times New Roman"/>
                <a:cs typeface="Times New Roman"/>
              </a:rPr>
              <a:t>ENGINEERING</a:t>
            </a:r>
            <a:r>
              <a:rPr sz="1400" spc="-20" dirty="0">
                <a:latin typeface="Times New Roman"/>
                <a:cs typeface="Times New Roman"/>
              </a:rPr>
              <a:t> </a:t>
            </a:r>
            <a:r>
              <a:rPr sz="1400" spc="-5" dirty="0">
                <a:latin typeface="Times New Roman"/>
                <a:cs typeface="Times New Roman"/>
              </a:rPr>
              <a:t>COLLEGE</a:t>
            </a:r>
            <a:endParaRPr sz="1400">
              <a:latin typeface="Times New Roman"/>
              <a:cs typeface="Times New Roman"/>
            </a:endParaRPr>
          </a:p>
          <a:p>
            <a:pPr marL="1210945" marR="542290" indent="-307975">
              <a:lnSpc>
                <a:spcPts val="5130"/>
              </a:lnSpc>
              <a:spcBef>
                <a:spcPts val="450"/>
              </a:spcBef>
            </a:pPr>
            <a:r>
              <a:rPr sz="1400" spc="-5" dirty="0">
                <a:latin typeface="Times New Roman"/>
                <a:cs typeface="Times New Roman"/>
              </a:rPr>
              <a:t>RAJALAKSHMI </a:t>
            </a:r>
            <a:r>
              <a:rPr sz="1400" spc="-10" dirty="0">
                <a:latin typeface="Times New Roman"/>
                <a:cs typeface="Times New Roman"/>
              </a:rPr>
              <a:t>NAGAR </a:t>
            </a:r>
            <a:r>
              <a:rPr sz="1400" spc="-335" dirty="0">
                <a:latin typeface="Times New Roman"/>
                <a:cs typeface="Times New Roman"/>
              </a:rPr>
              <a:t> </a:t>
            </a:r>
            <a:r>
              <a:rPr sz="1400" spc="-5" dirty="0">
                <a:latin typeface="Times New Roman"/>
                <a:cs typeface="Times New Roman"/>
              </a:rPr>
              <a:t>THANDALAM</a:t>
            </a:r>
            <a:endParaRPr sz="1400">
              <a:latin typeface="Times New Roman"/>
              <a:cs typeface="Times New Roman"/>
            </a:endParaRPr>
          </a:p>
          <a:p>
            <a:pPr>
              <a:lnSpc>
                <a:spcPct val="100000"/>
              </a:lnSpc>
            </a:pPr>
            <a:endParaRPr sz="1500">
              <a:latin typeface="Times New Roman"/>
              <a:cs typeface="Times New Roman"/>
            </a:endParaRPr>
          </a:p>
          <a:p>
            <a:pPr marL="1079500">
              <a:lnSpc>
                <a:spcPct val="100000"/>
              </a:lnSpc>
              <a:spcBef>
                <a:spcPts val="1040"/>
              </a:spcBef>
            </a:pPr>
            <a:r>
              <a:rPr sz="1400" spc="-5" dirty="0">
                <a:latin typeface="Times New Roman"/>
                <a:cs typeface="Times New Roman"/>
              </a:rPr>
              <a:t>CHENNAI</a:t>
            </a:r>
            <a:r>
              <a:rPr sz="1400" spc="-20" dirty="0">
                <a:latin typeface="Times New Roman"/>
                <a:cs typeface="Times New Roman"/>
              </a:rPr>
              <a:t> </a:t>
            </a:r>
            <a:r>
              <a:rPr sz="1400" dirty="0">
                <a:latin typeface="Times New Roman"/>
                <a:cs typeface="Times New Roman"/>
              </a:rPr>
              <a:t>–</a:t>
            </a:r>
            <a:r>
              <a:rPr sz="1400" spc="-20" dirty="0">
                <a:latin typeface="Times New Roman"/>
                <a:cs typeface="Times New Roman"/>
              </a:rPr>
              <a:t> </a:t>
            </a:r>
            <a:r>
              <a:rPr sz="1400" spc="-5" dirty="0">
                <a:latin typeface="Times New Roman"/>
                <a:cs typeface="Times New Roman"/>
              </a:rPr>
              <a:t>602105</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15"/>
              </a:spcBef>
            </a:pPr>
            <a:endParaRPr sz="1250">
              <a:latin typeface="Times New Roman"/>
              <a:cs typeface="Times New Roman"/>
            </a:endParaRPr>
          </a:p>
          <a:p>
            <a:pPr marL="1271905">
              <a:lnSpc>
                <a:spcPct val="100000"/>
              </a:lnSpc>
            </a:pPr>
            <a:r>
              <a:rPr sz="1200" spc="-5" dirty="0">
                <a:latin typeface="Times New Roman"/>
                <a:cs typeface="Times New Roman"/>
              </a:rPr>
              <a:t>NOVEMBER</a:t>
            </a:r>
            <a:r>
              <a:rPr sz="1200" spc="-40" dirty="0">
                <a:latin typeface="Times New Roman"/>
                <a:cs typeface="Times New Roman"/>
              </a:rPr>
              <a:t> </a:t>
            </a:r>
            <a:r>
              <a:rPr sz="1200" dirty="0">
                <a:latin typeface="Times New Roman"/>
                <a:cs typeface="Times New Roman"/>
              </a:rPr>
              <a:t>2024</a:t>
            </a:r>
            <a:endParaRPr sz="1200">
              <a:latin typeface="Times New Roman"/>
              <a:cs typeface="Times New Roman"/>
            </a:endParaRPr>
          </a:p>
        </p:txBody>
      </p:sp>
      <p:pic>
        <p:nvPicPr>
          <p:cNvPr id="7" name="object 7"/>
          <p:cNvPicPr/>
          <p:nvPr/>
        </p:nvPicPr>
        <p:blipFill>
          <a:blip r:embed="rId2" cstate="print"/>
          <a:stretch>
            <a:fillRect/>
          </a:stretch>
        </p:blipFill>
        <p:spPr>
          <a:xfrm>
            <a:off x="3183276" y="5166385"/>
            <a:ext cx="1879070" cy="12563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4112" y="816609"/>
            <a:ext cx="5283835" cy="3174074"/>
          </a:xfrm>
          <a:prstGeom prst="rect">
            <a:avLst/>
          </a:prstGeom>
        </p:spPr>
        <p:txBody>
          <a:bodyPr vert="horz" wrap="square" lIns="0" tIns="12700" rIns="0" bIns="0" rtlCol="0">
            <a:spAutoFit/>
          </a:bodyPr>
          <a:lstStyle/>
          <a:p>
            <a:pPr marL="207645" algn="ctr">
              <a:lnSpc>
                <a:spcPct val="100000"/>
              </a:lnSpc>
              <a:spcBef>
                <a:spcPts val="100"/>
              </a:spcBef>
            </a:pPr>
            <a:r>
              <a:rPr sz="1500" b="1" spc="-5" dirty="0">
                <a:latin typeface="Times New Roman"/>
                <a:cs typeface="Times New Roman"/>
              </a:rPr>
              <a:t>CHAPTER</a:t>
            </a:r>
            <a:r>
              <a:rPr sz="1500" b="1" spc="-50" dirty="0">
                <a:latin typeface="Times New Roman"/>
                <a:cs typeface="Times New Roman"/>
              </a:rPr>
              <a:t> </a:t>
            </a:r>
            <a:r>
              <a:rPr sz="1500" b="1" dirty="0">
                <a:latin typeface="Times New Roman"/>
                <a:cs typeface="Times New Roman"/>
              </a:rPr>
              <a:t>3</a:t>
            </a:r>
            <a:endParaRPr sz="1500" dirty="0">
              <a:latin typeface="Times New Roman"/>
              <a:cs typeface="Times New Roman"/>
            </a:endParaRPr>
          </a:p>
          <a:p>
            <a:pPr>
              <a:lnSpc>
                <a:spcPct val="100000"/>
              </a:lnSpc>
              <a:spcBef>
                <a:spcPts val="40"/>
              </a:spcBef>
            </a:pPr>
            <a:endParaRPr sz="1850" dirty="0">
              <a:latin typeface="Times New Roman"/>
              <a:cs typeface="Times New Roman"/>
            </a:endParaRPr>
          </a:p>
          <a:p>
            <a:pPr marL="204470" algn="ctr">
              <a:lnSpc>
                <a:spcPct val="100000"/>
              </a:lnSpc>
              <a:spcBef>
                <a:spcPts val="5"/>
              </a:spcBef>
            </a:pPr>
            <a:r>
              <a:rPr sz="1500" b="1" spc="-5" dirty="0">
                <a:latin typeface="Times New Roman"/>
                <a:cs typeface="Times New Roman"/>
              </a:rPr>
              <a:t>SYSTEM</a:t>
            </a:r>
            <a:r>
              <a:rPr sz="1500" b="1" spc="290" dirty="0">
                <a:latin typeface="Times New Roman"/>
                <a:cs typeface="Times New Roman"/>
              </a:rPr>
              <a:t> </a:t>
            </a:r>
            <a:r>
              <a:rPr sz="1400" b="1" dirty="0">
                <a:latin typeface="Times New Roman"/>
                <a:cs typeface="Times New Roman"/>
              </a:rPr>
              <a:t>DESIGN</a:t>
            </a:r>
            <a:endParaRPr sz="1400" dirty="0">
              <a:latin typeface="Times New Roman"/>
              <a:cs typeface="Times New Roman"/>
            </a:endParaRPr>
          </a:p>
          <a:p>
            <a:pPr>
              <a:lnSpc>
                <a:spcPct val="100000"/>
              </a:lnSpc>
              <a:spcBef>
                <a:spcPts val="30"/>
              </a:spcBef>
            </a:pPr>
            <a:endParaRPr sz="1650" dirty="0">
              <a:latin typeface="Times New Roman"/>
              <a:cs typeface="Times New Roman"/>
            </a:endParaRPr>
          </a:p>
          <a:p>
            <a:pPr marL="12700">
              <a:lnSpc>
                <a:spcPct val="100000"/>
              </a:lnSpc>
            </a:pPr>
            <a:r>
              <a:rPr sz="1300" b="1" spc="-5" dirty="0">
                <a:latin typeface="Times New Roman"/>
                <a:cs typeface="Times New Roman"/>
              </a:rPr>
              <a:t>3.1</a:t>
            </a:r>
            <a:r>
              <a:rPr sz="1300" b="1" spc="20" dirty="0">
                <a:latin typeface="Times New Roman"/>
                <a:cs typeface="Times New Roman"/>
              </a:rPr>
              <a:t> </a:t>
            </a:r>
            <a:r>
              <a:rPr sz="1300" b="1" spc="-5" dirty="0">
                <a:latin typeface="Times New Roman"/>
                <a:cs typeface="Times New Roman"/>
              </a:rPr>
              <a:t>SYSTEM</a:t>
            </a:r>
            <a:r>
              <a:rPr sz="1300" b="1" spc="-20" dirty="0">
                <a:latin typeface="Times New Roman"/>
                <a:cs typeface="Times New Roman"/>
              </a:rPr>
              <a:t> </a:t>
            </a:r>
            <a:r>
              <a:rPr sz="1300" b="1" spc="-5" dirty="0">
                <a:latin typeface="Times New Roman"/>
                <a:cs typeface="Times New Roman"/>
              </a:rPr>
              <a:t>FLOW</a:t>
            </a:r>
            <a:r>
              <a:rPr sz="1300" b="1" spc="-35" dirty="0">
                <a:latin typeface="Times New Roman"/>
                <a:cs typeface="Times New Roman"/>
              </a:rPr>
              <a:t> </a:t>
            </a:r>
            <a:r>
              <a:rPr sz="1300" b="1" spc="-5" dirty="0">
                <a:latin typeface="Times New Roman"/>
                <a:cs typeface="Times New Roman"/>
              </a:rPr>
              <a:t>DIAGRAM</a:t>
            </a:r>
            <a:endParaRPr sz="1300" dirty="0">
              <a:latin typeface="Times New Roman"/>
              <a:cs typeface="Times New Roman"/>
            </a:endParaRPr>
          </a:p>
          <a:p>
            <a:pPr>
              <a:lnSpc>
                <a:spcPct val="100000"/>
              </a:lnSpc>
              <a:spcBef>
                <a:spcPts val="45"/>
              </a:spcBef>
            </a:pPr>
            <a:endParaRPr sz="1650" dirty="0">
              <a:latin typeface="Times New Roman"/>
              <a:cs typeface="Times New Roman"/>
            </a:endParaRPr>
          </a:p>
          <a:p>
            <a:pPr marL="18415" marR="5080" indent="-6350" algn="just">
              <a:lnSpc>
                <a:spcPct val="144500"/>
              </a:lnSpc>
            </a:pPr>
            <a:r>
              <a:rPr sz="1300" spc="-5" dirty="0">
                <a:latin typeface="Times New Roman"/>
                <a:cs typeface="Times New Roman"/>
              </a:rPr>
              <a:t>A flowchart is a </a:t>
            </a:r>
            <a:r>
              <a:rPr sz="1300" dirty="0">
                <a:latin typeface="Times New Roman"/>
                <a:cs typeface="Times New Roman"/>
              </a:rPr>
              <a:t>type of </a:t>
            </a:r>
            <a:r>
              <a:rPr sz="1300" spc="-5" dirty="0">
                <a:latin typeface="Times New Roman"/>
                <a:cs typeface="Times New Roman"/>
              </a:rPr>
              <a:t>diagram </a:t>
            </a:r>
            <a:r>
              <a:rPr sz="1300" dirty="0">
                <a:latin typeface="Times New Roman"/>
                <a:cs typeface="Times New Roman"/>
              </a:rPr>
              <a:t>that represents </a:t>
            </a:r>
            <a:r>
              <a:rPr sz="1300" spc="-5" dirty="0">
                <a:latin typeface="Times New Roman"/>
                <a:cs typeface="Times New Roman"/>
              </a:rPr>
              <a:t>an automated workflow for bill </a:t>
            </a:r>
            <a:r>
              <a:rPr sz="1300" spc="-310" dirty="0">
                <a:latin typeface="Times New Roman"/>
                <a:cs typeface="Times New Roman"/>
              </a:rPr>
              <a:t> </a:t>
            </a:r>
            <a:r>
              <a:rPr sz="1300" spc="-5" dirty="0">
                <a:latin typeface="Times New Roman"/>
                <a:cs typeface="Times New Roman"/>
              </a:rPr>
              <a:t>tracking and payment management. The flowchart </a:t>
            </a:r>
            <a:r>
              <a:rPr sz="1300" spc="-10" dirty="0">
                <a:latin typeface="Times New Roman"/>
                <a:cs typeface="Times New Roman"/>
              </a:rPr>
              <a:t>demonstrates </a:t>
            </a:r>
            <a:r>
              <a:rPr sz="1300" spc="-5" dirty="0">
                <a:latin typeface="Times New Roman"/>
                <a:cs typeface="Times New Roman"/>
              </a:rPr>
              <a:t>the sequential </a:t>
            </a:r>
            <a:r>
              <a:rPr sz="1300" dirty="0">
                <a:latin typeface="Times New Roman"/>
                <a:cs typeface="Times New Roman"/>
              </a:rPr>
              <a:t> </a:t>
            </a:r>
            <a:r>
              <a:rPr sz="1300" spc="-10" dirty="0">
                <a:latin typeface="Times New Roman"/>
                <a:cs typeface="Times New Roman"/>
              </a:rPr>
              <a:t>steps</a:t>
            </a:r>
            <a:r>
              <a:rPr sz="1300" spc="-85" dirty="0">
                <a:latin typeface="Times New Roman"/>
                <a:cs typeface="Times New Roman"/>
              </a:rPr>
              <a:t> </a:t>
            </a:r>
            <a:r>
              <a:rPr sz="1300" spc="-5" dirty="0">
                <a:latin typeface="Times New Roman"/>
                <a:cs typeface="Times New Roman"/>
              </a:rPr>
              <a:t>as</a:t>
            </a:r>
            <a:r>
              <a:rPr sz="1300" spc="-65" dirty="0">
                <a:latin typeface="Times New Roman"/>
                <a:cs typeface="Times New Roman"/>
              </a:rPr>
              <a:t> </a:t>
            </a:r>
            <a:r>
              <a:rPr sz="1300" spc="-5" dirty="0">
                <a:latin typeface="Times New Roman"/>
                <a:cs typeface="Times New Roman"/>
              </a:rPr>
              <a:t>boxes,</a:t>
            </a:r>
            <a:r>
              <a:rPr sz="1300" spc="-75" dirty="0">
                <a:latin typeface="Times New Roman"/>
                <a:cs typeface="Times New Roman"/>
              </a:rPr>
              <a:t> </a:t>
            </a:r>
            <a:r>
              <a:rPr sz="1300" dirty="0">
                <a:latin typeface="Times New Roman"/>
                <a:cs typeface="Times New Roman"/>
              </a:rPr>
              <a:t>connected</a:t>
            </a:r>
            <a:r>
              <a:rPr sz="1300" spc="-75" dirty="0">
                <a:latin typeface="Times New Roman"/>
                <a:cs typeface="Times New Roman"/>
              </a:rPr>
              <a:t> </a:t>
            </a:r>
            <a:r>
              <a:rPr sz="1300" spc="-10" dirty="0">
                <a:latin typeface="Times New Roman"/>
                <a:cs typeface="Times New Roman"/>
              </a:rPr>
              <a:t>with</a:t>
            </a:r>
            <a:r>
              <a:rPr sz="1300" spc="-70" dirty="0">
                <a:latin typeface="Times New Roman"/>
                <a:cs typeface="Times New Roman"/>
              </a:rPr>
              <a:t> </a:t>
            </a:r>
            <a:r>
              <a:rPr sz="1300" spc="-5" dirty="0">
                <a:latin typeface="Times New Roman"/>
                <a:cs typeface="Times New Roman"/>
              </a:rPr>
              <a:t>arrows</a:t>
            </a:r>
            <a:r>
              <a:rPr sz="1300" spc="-80" dirty="0">
                <a:latin typeface="Times New Roman"/>
                <a:cs typeface="Times New Roman"/>
              </a:rPr>
              <a:t> </a:t>
            </a:r>
            <a:r>
              <a:rPr sz="1300" spc="-5" dirty="0">
                <a:latin typeface="Times New Roman"/>
                <a:cs typeface="Times New Roman"/>
              </a:rPr>
              <a:t>to</a:t>
            </a:r>
            <a:r>
              <a:rPr sz="1300" spc="-65" dirty="0">
                <a:latin typeface="Times New Roman"/>
                <a:cs typeface="Times New Roman"/>
              </a:rPr>
              <a:t> </a:t>
            </a:r>
            <a:r>
              <a:rPr sz="1300" spc="-5" dirty="0">
                <a:latin typeface="Times New Roman"/>
                <a:cs typeface="Times New Roman"/>
              </a:rPr>
              <a:t>illustrate</a:t>
            </a:r>
            <a:r>
              <a:rPr sz="1300" spc="-75" dirty="0">
                <a:latin typeface="Times New Roman"/>
                <a:cs typeface="Times New Roman"/>
              </a:rPr>
              <a:t> </a:t>
            </a:r>
            <a:r>
              <a:rPr sz="1300" spc="-5" dirty="0">
                <a:latin typeface="Times New Roman"/>
                <a:cs typeface="Times New Roman"/>
              </a:rPr>
              <a:t>the</a:t>
            </a:r>
            <a:r>
              <a:rPr sz="1300" spc="-65" dirty="0">
                <a:latin typeface="Times New Roman"/>
                <a:cs typeface="Times New Roman"/>
              </a:rPr>
              <a:t> </a:t>
            </a:r>
            <a:r>
              <a:rPr sz="1300" spc="-5" dirty="0">
                <a:latin typeface="Times New Roman"/>
                <a:cs typeface="Times New Roman"/>
              </a:rPr>
              <a:t>system's</a:t>
            </a:r>
            <a:r>
              <a:rPr sz="1300" spc="-70" dirty="0">
                <a:latin typeface="Times New Roman"/>
                <a:cs typeface="Times New Roman"/>
              </a:rPr>
              <a:t> </a:t>
            </a:r>
            <a:r>
              <a:rPr sz="1300" spc="-5" dirty="0">
                <a:latin typeface="Times New Roman"/>
                <a:cs typeface="Times New Roman"/>
              </a:rPr>
              <a:t>logical</a:t>
            </a:r>
            <a:r>
              <a:rPr sz="1300" spc="-65" dirty="0">
                <a:latin typeface="Times New Roman"/>
                <a:cs typeface="Times New Roman"/>
              </a:rPr>
              <a:t> </a:t>
            </a:r>
            <a:r>
              <a:rPr sz="1300" spc="-20" dirty="0">
                <a:latin typeface="Times New Roman"/>
                <a:cs typeface="Times New Roman"/>
              </a:rPr>
              <a:t>flow.</a:t>
            </a:r>
            <a:r>
              <a:rPr sz="1300" spc="-80" dirty="0">
                <a:latin typeface="Times New Roman"/>
                <a:cs typeface="Times New Roman"/>
              </a:rPr>
              <a:t> </a:t>
            </a:r>
            <a:r>
              <a:rPr sz="1300" dirty="0">
                <a:latin typeface="Times New Roman"/>
                <a:cs typeface="Times New Roman"/>
              </a:rPr>
              <a:t>Each </a:t>
            </a:r>
            <a:r>
              <a:rPr sz="1300" spc="-315" dirty="0">
                <a:latin typeface="Times New Roman"/>
                <a:cs typeface="Times New Roman"/>
              </a:rPr>
              <a:t> </a:t>
            </a:r>
            <a:r>
              <a:rPr sz="1300" spc="-5" dirty="0">
                <a:latin typeface="Times New Roman"/>
                <a:cs typeface="Times New Roman"/>
              </a:rPr>
              <a:t>box represents a specific action or decision in the automation process. The </a:t>
            </a:r>
            <a:r>
              <a:rPr sz="1300" dirty="0">
                <a:latin typeface="Times New Roman"/>
                <a:cs typeface="Times New Roman"/>
              </a:rPr>
              <a:t> </a:t>
            </a:r>
            <a:r>
              <a:rPr sz="1300" spc="-10" dirty="0">
                <a:latin typeface="Times New Roman"/>
                <a:cs typeface="Times New Roman"/>
              </a:rPr>
              <a:t>system </a:t>
            </a:r>
            <a:r>
              <a:rPr sz="1300" spc="-5" dirty="0">
                <a:latin typeface="Times New Roman"/>
                <a:cs typeface="Times New Roman"/>
              </a:rPr>
              <a:t>flow diagram </a:t>
            </a:r>
            <a:r>
              <a:rPr sz="1300" dirty="0">
                <a:latin typeface="Times New Roman"/>
                <a:cs typeface="Times New Roman"/>
              </a:rPr>
              <a:t>for </a:t>
            </a:r>
            <a:r>
              <a:rPr lang="en-US" sz="1300" dirty="0">
                <a:latin typeface="Times New Roman"/>
                <a:cs typeface="Times New Roman"/>
              </a:rPr>
              <a:t> VIDEO PLAYER UISNG UI </a:t>
            </a:r>
            <a:r>
              <a:rPr lang="en-US" sz="1300" dirty="0" err="1">
                <a:latin typeface="Times New Roman"/>
                <a:cs typeface="Times New Roman"/>
              </a:rPr>
              <a:t>PATH</a:t>
            </a:r>
            <a:r>
              <a:rPr sz="1300" spc="-5" dirty="0" err="1">
                <a:latin typeface="Times New Roman"/>
                <a:cs typeface="Times New Roman"/>
              </a:rPr>
              <a:t>project</a:t>
            </a:r>
            <a:r>
              <a:rPr sz="1300" spc="-10" dirty="0">
                <a:latin typeface="Times New Roman"/>
                <a:cs typeface="Times New Roman"/>
              </a:rPr>
              <a:t> </a:t>
            </a:r>
            <a:r>
              <a:rPr sz="1300" spc="-5" dirty="0">
                <a:latin typeface="Times New Roman"/>
                <a:cs typeface="Times New Roman"/>
              </a:rPr>
              <a:t>is shown </a:t>
            </a:r>
            <a:r>
              <a:rPr sz="1300" dirty="0">
                <a:latin typeface="Times New Roman"/>
                <a:cs typeface="Times New Roman"/>
              </a:rPr>
              <a:t>in </a:t>
            </a:r>
            <a:r>
              <a:rPr lang="en-US" sz="1300" b="1" dirty="0">
                <a:latin typeface="Times New Roman"/>
                <a:cs typeface="Times New Roman"/>
              </a:rPr>
              <a:t>the following figure : </a:t>
            </a:r>
            <a:endParaRPr sz="1300" dirty="0">
              <a:latin typeface="Times New Roman"/>
              <a:cs typeface="Times New Roman"/>
            </a:endParaRPr>
          </a:p>
        </p:txBody>
      </p:sp>
      <p:sp>
        <p:nvSpPr>
          <p:cNvPr id="3" name="object 3"/>
          <p:cNvSpPr txBox="1"/>
          <p:nvPr/>
        </p:nvSpPr>
        <p:spPr>
          <a:xfrm>
            <a:off x="2729610" y="8676843"/>
            <a:ext cx="1791970" cy="201295"/>
          </a:xfrm>
          <a:prstGeom prst="rect">
            <a:avLst/>
          </a:prstGeom>
        </p:spPr>
        <p:txBody>
          <a:bodyPr vert="horz" wrap="square" lIns="0" tIns="12700" rIns="0" bIns="0" rtlCol="0">
            <a:spAutoFit/>
          </a:bodyPr>
          <a:lstStyle/>
          <a:p>
            <a:pPr marL="12700">
              <a:lnSpc>
                <a:spcPct val="100000"/>
              </a:lnSpc>
              <a:spcBef>
                <a:spcPts val="100"/>
              </a:spcBef>
            </a:pPr>
            <a:r>
              <a:rPr sz="1150" spc="-5" dirty="0">
                <a:latin typeface="Times New Roman"/>
                <a:cs typeface="Times New Roman"/>
              </a:rPr>
              <a:t>Fig </a:t>
            </a:r>
            <a:r>
              <a:rPr sz="1150" dirty="0">
                <a:latin typeface="Times New Roman"/>
                <a:cs typeface="Times New Roman"/>
              </a:rPr>
              <a:t>3.1</a:t>
            </a:r>
            <a:r>
              <a:rPr sz="1150" spc="-5" dirty="0">
                <a:latin typeface="Times New Roman"/>
                <a:cs typeface="Times New Roman"/>
              </a:rPr>
              <a:t> System Flow</a:t>
            </a:r>
            <a:r>
              <a:rPr sz="1150" spc="-10" dirty="0">
                <a:latin typeface="Times New Roman"/>
                <a:cs typeface="Times New Roman"/>
              </a:rPr>
              <a:t> </a:t>
            </a:r>
            <a:r>
              <a:rPr sz="1150" spc="-5" dirty="0">
                <a:latin typeface="Times New Roman"/>
                <a:cs typeface="Times New Roman"/>
              </a:rPr>
              <a:t>Diagram</a:t>
            </a:r>
            <a:endParaRPr sz="1150">
              <a:latin typeface="Times New Roman"/>
              <a:cs typeface="Times New Roman"/>
            </a:endParaRPr>
          </a:p>
        </p:txBody>
      </p:sp>
      <p:pic>
        <p:nvPicPr>
          <p:cNvPr id="4" name="object 4"/>
          <p:cNvPicPr/>
          <p:nvPr/>
        </p:nvPicPr>
        <p:blipFill>
          <a:blip r:embed="rId2" cstate="print"/>
          <a:stretch>
            <a:fillRect/>
          </a:stretch>
        </p:blipFill>
        <p:spPr>
          <a:xfrm>
            <a:off x="2222500" y="4083050"/>
            <a:ext cx="3066843" cy="43942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9</a:t>
            </a:r>
          </a:p>
        </p:txBody>
      </p:sp>
      <p:pic>
        <p:nvPicPr>
          <p:cNvPr id="6" name="Picture 5">
            <a:extLst>
              <a:ext uri="{FF2B5EF4-FFF2-40B4-BE49-F238E27FC236}">
                <a16:creationId xmlns:a16="http://schemas.microsoft.com/office/drawing/2014/main" id="{251E457D-26EC-F39B-AEDF-AFEA9299CC8B}"/>
              </a:ext>
            </a:extLst>
          </p:cNvPr>
          <p:cNvPicPr>
            <a:picLocks noChangeAspect="1"/>
          </p:cNvPicPr>
          <p:nvPr/>
        </p:nvPicPr>
        <p:blipFill>
          <a:blip r:embed="rId3"/>
          <a:stretch>
            <a:fillRect/>
          </a:stretch>
        </p:blipFill>
        <p:spPr>
          <a:xfrm>
            <a:off x="152400" y="4172133"/>
            <a:ext cx="7538493" cy="43027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33830" y="1229614"/>
            <a:ext cx="4850765" cy="1244600"/>
          </a:xfrm>
          <a:prstGeom prst="rect">
            <a:avLst/>
          </a:prstGeom>
        </p:spPr>
        <p:txBody>
          <a:bodyPr vert="horz" wrap="square" lIns="0" tIns="12065" rIns="0" bIns="0" rtlCol="0">
            <a:spAutoFit/>
          </a:bodyPr>
          <a:lstStyle/>
          <a:p>
            <a:pPr marL="12700">
              <a:lnSpc>
                <a:spcPct val="100000"/>
              </a:lnSpc>
              <a:spcBef>
                <a:spcPts val="95"/>
              </a:spcBef>
            </a:pPr>
            <a:r>
              <a:rPr sz="1300" b="1" spc="-5" dirty="0">
                <a:latin typeface="Times New Roman"/>
                <a:cs typeface="Times New Roman"/>
              </a:rPr>
              <a:t>3.2</a:t>
            </a:r>
            <a:r>
              <a:rPr sz="1300" b="1" spc="25" dirty="0">
                <a:latin typeface="Times New Roman"/>
                <a:cs typeface="Times New Roman"/>
              </a:rPr>
              <a:t> </a:t>
            </a:r>
            <a:r>
              <a:rPr sz="1300" b="1" spc="-5" dirty="0">
                <a:latin typeface="Times New Roman"/>
                <a:cs typeface="Times New Roman"/>
              </a:rPr>
              <a:t>ARCHITECTURE</a:t>
            </a:r>
            <a:r>
              <a:rPr sz="1300" b="1" spc="-10" dirty="0">
                <a:latin typeface="Times New Roman"/>
                <a:cs typeface="Times New Roman"/>
              </a:rPr>
              <a:t> DIAGRAM</a:t>
            </a:r>
            <a:endParaRPr sz="1300">
              <a:latin typeface="Times New Roman"/>
              <a:cs typeface="Times New Roman"/>
            </a:endParaRPr>
          </a:p>
          <a:p>
            <a:pPr>
              <a:lnSpc>
                <a:spcPct val="100000"/>
              </a:lnSpc>
              <a:spcBef>
                <a:spcPts val="40"/>
              </a:spcBef>
            </a:pPr>
            <a:endParaRPr sz="1100">
              <a:latin typeface="Times New Roman"/>
              <a:cs typeface="Times New Roman"/>
            </a:endParaRPr>
          </a:p>
          <a:p>
            <a:pPr marL="18415" marR="5080" indent="-6350" algn="just">
              <a:lnSpc>
                <a:spcPct val="143800"/>
              </a:lnSpc>
              <a:spcBef>
                <a:spcPts val="5"/>
              </a:spcBef>
            </a:pPr>
            <a:r>
              <a:rPr sz="1300" spc="-5" dirty="0">
                <a:latin typeface="Times New Roman"/>
                <a:cs typeface="Times New Roman"/>
              </a:rPr>
              <a:t>An</a:t>
            </a:r>
            <a:r>
              <a:rPr sz="1300" spc="-15" dirty="0">
                <a:latin typeface="Times New Roman"/>
                <a:cs typeface="Times New Roman"/>
              </a:rPr>
              <a:t> </a:t>
            </a:r>
            <a:r>
              <a:rPr sz="1300" spc="-5" dirty="0">
                <a:latin typeface="Times New Roman"/>
                <a:cs typeface="Times New Roman"/>
              </a:rPr>
              <a:t>architecture</a:t>
            </a:r>
            <a:r>
              <a:rPr sz="1300" spc="-15" dirty="0">
                <a:latin typeface="Times New Roman"/>
                <a:cs typeface="Times New Roman"/>
              </a:rPr>
              <a:t> </a:t>
            </a:r>
            <a:r>
              <a:rPr sz="1300" dirty="0">
                <a:latin typeface="Times New Roman"/>
                <a:cs typeface="Times New Roman"/>
              </a:rPr>
              <a:t>diagram</a:t>
            </a:r>
            <a:r>
              <a:rPr sz="1300" spc="-20" dirty="0">
                <a:latin typeface="Times New Roman"/>
                <a:cs typeface="Times New Roman"/>
              </a:rPr>
              <a:t> </a:t>
            </a:r>
            <a:r>
              <a:rPr sz="1300" spc="-5" dirty="0">
                <a:latin typeface="Times New Roman"/>
                <a:cs typeface="Times New Roman"/>
              </a:rPr>
              <a:t>is</a:t>
            </a:r>
            <a:r>
              <a:rPr sz="1300" spc="-20"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graphical</a:t>
            </a:r>
            <a:r>
              <a:rPr sz="1300" dirty="0">
                <a:latin typeface="Times New Roman"/>
                <a:cs typeface="Times New Roman"/>
              </a:rPr>
              <a:t> </a:t>
            </a:r>
            <a:r>
              <a:rPr sz="1300" spc="-5" dirty="0">
                <a:latin typeface="Times New Roman"/>
                <a:cs typeface="Times New Roman"/>
              </a:rPr>
              <a:t>representation</a:t>
            </a:r>
            <a:r>
              <a:rPr sz="1300" spc="-20" dirty="0">
                <a:latin typeface="Times New Roman"/>
                <a:cs typeface="Times New Roman"/>
              </a:rPr>
              <a:t> </a:t>
            </a:r>
            <a:r>
              <a:rPr sz="1300" spc="-5" dirty="0">
                <a:latin typeface="Times New Roman"/>
                <a:cs typeface="Times New Roman"/>
              </a:rPr>
              <a:t>of a</a:t>
            </a:r>
            <a:r>
              <a:rPr sz="1300" spc="-15" dirty="0">
                <a:latin typeface="Times New Roman"/>
                <a:cs typeface="Times New Roman"/>
              </a:rPr>
              <a:t> </a:t>
            </a:r>
            <a:r>
              <a:rPr sz="1300" spc="-5" dirty="0">
                <a:latin typeface="Times New Roman"/>
                <a:cs typeface="Times New Roman"/>
              </a:rPr>
              <a:t>set of</a:t>
            </a:r>
            <a:r>
              <a:rPr sz="1300" spc="-10" dirty="0">
                <a:latin typeface="Times New Roman"/>
                <a:cs typeface="Times New Roman"/>
              </a:rPr>
              <a:t> </a:t>
            </a:r>
            <a:r>
              <a:rPr sz="1300" spc="-5" dirty="0">
                <a:latin typeface="Times New Roman"/>
                <a:cs typeface="Times New Roman"/>
              </a:rPr>
              <a:t>concepts, </a:t>
            </a:r>
            <a:r>
              <a:rPr sz="1300" spc="-315" dirty="0">
                <a:latin typeface="Times New Roman"/>
                <a:cs typeface="Times New Roman"/>
              </a:rPr>
              <a:t> </a:t>
            </a:r>
            <a:r>
              <a:rPr sz="1300" spc="-5" dirty="0">
                <a:latin typeface="Times New Roman"/>
                <a:cs typeface="Times New Roman"/>
              </a:rPr>
              <a:t>that are part of an architecture, including </a:t>
            </a:r>
            <a:r>
              <a:rPr sz="1300" dirty="0">
                <a:latin typeface="Times New Roman"/>
                <a:cs typeface="Times New Roman"/>
              </a:rPr>
              <a:t>their </a:t>
            </a:r>
            <a:r>
              <a:rPr sz="1300" spc="-5" dirty="0">
                <a:latin typeface="Times New Roman"/>
                <a:cs typeface="Times New Roman"/>
              </a:rPr>
              <a:t>principles, elements and </a:t>
            </a:r>
            <a:r>
              <a:rPr sz="1300" dirty="0">
                <a:latin typeface="Times New Roman"/>
                <a:cs typeface="Times New Roman"/>
              </a:rPr>
              <a:t> </a:t>
            </a:r>
            <a:r>
              <a:rPr sz="1300" spc="-5" dirty="0">
                <a:latin typeface="Times New Roman"/>
                <a:cs typeface="Times New Roman"/>
              </a:rPr>
              <a:t>components.</a:t>
            </a:r>
            <a:r>
              <a:rPr sz="1300" spc="-2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architecture</a:t>
            </a:r>
            <a:r>
              <a:rPr sz="1300" spc="5" dirty="0">
                <a:latin typeface="Times New Roman"/>
                <a:cs typeface="Times New Roman"/>
              </a:rPr>
              <a:t> </a:t>
            </a:r>
            <a:r>
              <a:rPr sz="1300" spc="-5" dirty="0">
                <a:latin typeface="Times New Roman"/>
                <a:cs typeface="Times New Roman"/>
              </a:rPr>
              <a:t>diagram</a:t>
            </a:r>
            <a:r>
              <a:rPr sz="1300" spc="5" dirty="0">
                <a:latin typeface="Times New Roman"/>
                <a:cs typeface="Times New Roman"/>
              </a:rPr>
              <a:t> </a:t>
            </a:r>
            <a:r>
              <a:rPr sz="1300" spc="-5" dirty="0">
                <a:latin typeface="Times New Roman"/>
                <a:cs typeface="Times New Roman"/>
              </a:rPr>
              <a:t>for</a:t>
            </a:r>
            <a:r>
              <a:rPr sz="1300" spc="10" dirty="0">
                <a:latin typeface="Times New Roman"/>
                <a:cs typeface="Times New Roman"/>
              </a:rPr>
              <a:t> </a:t>
            </a:r>
            <a:r>
              <a:rPr sz="1300" spc="-5" dirty="0">
                <a:latin typeface="Times New Roman"/>
                <a:cs typeface="Times New Roman"/>
              </a:rPr>
              <a:t>this</a:t>
            </a:r>
            <a:r>
              <a:rPr sz="1300" spc="10" dirty="0">
                <a:latin typeface="Times New Roman"/>
                <a:cs typeface="Times New Roman"/>
              </a:rPr>
              <a:t> </a:t>
            </a:r>
            <a:r>
              <a:rPr sz="1300" spc="-5" dirty="0">
                <a:latin typeface="Times New Roman"/>
                <a:cs typeface="Times New Roman"/>
              </a:rPr>
              <a:t>project</a:t>
            </a:r>
            <a:r>
              <a:rPr sz="1300" spc="5" dirty="0">
                <a:latin typeface="Times New Roman"/>
                <a:cs typeface="Times New Roman"/>
              </a:rPr>
              <a:t> </a:t>
            </a:r>
            <a:r>
              <a:rPr sz="1300" spc="-5" dirty="0">
                <a:latin typeface="Times New Roman"/>
                <a:cs typeface="Times New Roman"/>
              </a:rPr>
              <a:t>is</a:t>
            </a:r>
            <a:r>
              <a:rPr sz="1300" dirty="0">
                <a:latin typeface="Times New Roman"/>
                <a:cs typeface="Times New Roman"/>
              </a:rPr>
              <a:t> in</a:t>
            </a:r>
            <a:r>
              <a:rPr sz="1300" spc="10" dirty="0">
                <a:latin typeface="Times New Roman"/>
                <a:cs typeface="Times New Roman"/>
              </a:rPr>
              <a:t> </a:t>
            </a:r>
            <a:r>
              <a:rPr sz="1300" spc="-5" dirty="0">
                <a:latin typeface="Times New Roman"/>
                <a:cs typeface="Times New Roman"/>
              </a:rPr>
              <a:t>Fig.</a:t>
            </a:r>
            <a:r>
              <a:rPr sz="1300" dirty="0">
                <a:latin typeface="Times New Roman"/>
                <a:cs typeface="Times New Roman"/>
              </a:rPr>
              <a:t> </a:t>
            </a:r>
            <a:r>
              <a:rPr sz="1300" spc="-5" dirty="0">
                <a:latin typeface="Times New Roman"/>
                <a:cs typeface="Times New Roman"/>
              </a:rPr>
              <a:t>3.2.</a:t>
            </a:r>
            <a:endParaRPr sz="1300">
              <a:latin typeface="Times New Roman"/>
              <a:cs typeface="Times New Roman"/>
            </a:endParaRPr>
          </a:p>
        </p:txBody>
      </p:sp>
      <p:sp>
        <p:nvSpPr>
          <p:cNvPr id="3" name="object 3"/>
          <p:cNvSpPr txBox="1"/>
          <p:nvPr/>
        </p:nvSpPr>
        <p:spPr>
          <a:xfrm>
            <a:off x="2691510" y="8829243"/>
            <a:ext cx="1744345" cy="201295"/>
          </a:xfrm>
          <a:prstGeom prst="rect">
            <a:avLst/>
          </a:prstGeom>
        </p:spPr>
        <p:txBody>
          <a:bodyPr vert="horz" wrap="square" lIns="0" tIns="12700" rIns="0" bIns="0" rtlCol="0">
            <a:spAutoFit/>
          </a:bodyPr>
          <a:lstStyle/>
          <a:p>
            <a:pPr marL="12700">
              <a:lnSpc>
                <a:spcPct val="100000"/>
              </a:lnSpc>
              <a:spcBef>
                <a:spcPts val="100"/>
              </a:spcBef>
            </a:pPr>
            <a:r>
              <a:rPr sz="1150" spc="-5" dirty="0">
                <a:latin typeface="Times New Roman"/>
                <a:cs typeface="Times New Roman"/>
              </a:rPr>
              <a:t>Fig</a:t>
            </a:r>
            <a:r>
              <a:rPr sz="1150" spc="-15" dirty="0">
                <a:latin typeface="Times New Roman"/>
                <a:cs typeface="Times New Roman"/>
              </a:rPr>
              <a:t> </a:t>
            </a:r>
            <a:r>
              <a:rPr sz="1150" dirty="0">
                <a:latin typeface="Times New Roman"/>
                <a:cs typeface="Times New Roman"/>
              </a:rPr>
              <a:t>3.2</a:t>
            </a:r>
            <a:r>
              <a:rPr sz="1150" spc="-75" dirty="0">
                <a:latin typeface="Times New Roman"/>
                <a:cs typeface="Times New Roman"/>
              </a:rPr>
              <a:t> </a:t>
            </a:r>
            <a:r>
              <a:rPr sz="1150" spc="-5" dirty="0">
                <a:latin typeface="Times New Roman"/>
                <a:cs typeface="Times New Roman"/>
              </a:rPr>
              <a:t>Architecture</a:t>
            </a:r>
            <a:r>
              <a:rPr sz="1150" spc="-15" dirty="0">
                <a:latin typeface="Times New Roman"/>
                <a:cs typeface="Times New Roman"/>
              </a:rPr>
              <a:t> </a:t>
            </a:r>
            <a:r>
              <a:rPr sz="1150" spc="-5" dirty="0">
                <a:latin typeface="Times New Roman"/>
                <a:cs typeface="Times New Roman"/>
              </a:rPr>
              <a:t>Diagram</a:t>
            </a:r>
            <a:endParaRPr sz="1150">
              <a:latin typeface="Times New Roman"/>
              <a:cs typeface="Times New Roman"/>
            </a:endParaRPr>
          </a:p>
        </p:txBody>
      </p:sp>
      <p:pic>
        <p:nvPicPr>
          <p:cNvPr id="4" name="object 4"/>
          <p:cNvPicPr/>
          <p:nvPr/>
        </p:nvPicPr>
        <p:blipFill>
          <a:blip r:embed="rId2" cstate="print"/>
          <a:stretch>
            <a:fillRect/>
          </a:stretch>
        </p:blipFill>
        <p:spPr>
          <a:xfrm>
            <a:off x="1117107" y="3308858"/>
            <a:ext cx="5278612" cy="394653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10</a:t>
            </a:r>
          </a:p>
        </p:txBody>
      </p:sp>
      <p:pic>
        <p:nvPicPr>
          <p:cNvPr id="6" name="Picture 5">
            <a:extLst>
              <a:ext uri="{FF2B5EF4-FFF2-40B4-BE49-F238E27FC236}">
                <a16:creationId xmlns:a16="http://schemas.microsoft.com/office/drawing/2014/main" id="{CEA26DB7-12B5-0DA2-223B-6960C325ED7D}"/>
              </a:ext>
            </a:extLst>
          </p:cNvPr>
          <p:cNvPicPr>
            <a:picLocks noChangeAspect="1"/>
          </p:cNvPicPr>
          <p:nvPr/>
        </p:nvPicPr>
        <p:blipFill>
          <a:blip r:embed="rId3"/>
          <a:stretch>
            <a:fillRect/>
          </a:stretch>
        </p:blipFill>
        <p:spPr>
          <a:xfrm>
            <a:off x="0" y="2971800"/>
            <a:ext cx="7772400" cy="55479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12</a:t>
            </a:r>
          </a:p>
        </p:txBody>
      </p:sp>
      <p:sp>
        <p:nvSpPr>
          <p:cNvPr id="2" name="object 2"/>
          <p:cNvSpPr txBox="1"/>
          <p:nvPr/>
        </p:nvSpPr>
        <p:spPr>
          <a:xfrm>
            <a:off x="1154988" y="1414018"/>
            <a:ext cx="5222875" cy="7962308"/>
          </a:xfrm>
          <a:prstGeom prst="rect">
            <a:avLst/>
          </a:prstGeom>
        </p:spPr>
        <p:txBody>
          <a:bodyPr vert="horz" wrap="square" lIns="0" tIns="3175" rIns="0" bIns="0" rtlCol="0">
            <a:spAutoFit/>
          </a:bodyPr>
          <a:lstStyle/>
          <a:p>
            <a:pPr marL="1361440" marR="1598295" indent="591185">
              <a:lnSpc>
                <a:spcPct val="104000"/>
              </a:lnSpc>
              <a:spcBef>
                <a:spcPts val="25"/>
              </a:spcBef>
            </a:pPr>
            <a:r>
              <a:rPr sz="1500" b="1" spc="-5" dirty="0">
                <a:latin typeface="Times New Roman"/>
                <a:cs typeface="Times New Roman"/>
              </a:rPr>
              <a:t>CHAPTER </a:t>
            </a:r>
            <a:r>
              <a:rPr sz="1500" b="1" dirty="0">
                <a:latin typeface="Times New Roman"/>
                <a:cs typeface="Times New Roman"/>
              </a:rPr>
              <a:t>4 </a:t>
            </a:r>
            <a:r>
              <a:rPr sz="1500" b="1" spc="5" dirty="0">
                <a:latin typeface="Times New Roman"/>
                <a:cs typeface="Times New Roman"/>
              </a:rPr>
              <a:t> </a:t>
            </a:r>
            <a:r>
              <a:rPr sz="1500" b="1" spc="-5" dirty="0">
                <a:latin typeface="Times New Roman"/>
                <a:cs typeface="Times New Roman"/>
              </a:rPr>
              <a:t>PR</a:t>
            </a:r>
            <a:r>
              <a:rPr sz="1500" b="1" spc="-10" dirty="0">
                <a:latin typeface="Times New Roman"/>
                <a:cs typeface="Times New Roman"/>
              </a:rPr>
              <a:t>O</a:t>
            </a:r>
            <a:r>
              <a:rPr sz="1500" b="1" dirty="0">
                <a:latin typeface="Times New Roman"/>
                <a:cs typeface="Times New Roman"/>
              </a:rPr>
              <a:t>J</a:t>
            </a:r>
            <a:r>
              <a:rPr sz="1500" b="1" spc="-5" dirty="0">
                <a:latin typeface="Times New Roman"/>
                <a:cs typeface="Times New Roman"/>
              </a:rPr>
              <a:t>EC</a:t>
            </a:r>
            <a:r>
              <a:rPr sz="1500" b="1" dirty="0">
                <a:latin typeface="Times New Roman"/>
                <a:cs typeface="Times New Roman"/>
              </a:rPr>
              <a:t>T</a:t>
            </a:r>
            <a:r>
              <a:rPr sz="1500" b="1" spc="-25" dirty="0">
                <a:latin typeface="Times New Roman"/>
                <a:cs typeface="Times New Roman"/>
              </a:rPr>
              <a:t> </a:t>
            </a:r>
            <a:r>
              <a:rPr sz="1500" b="1" spc="-5" dirty="0">
                <a:latin typeface="Times New Roman"/>
                <a:cs typeface="Times New Roman"/>
              </a:rPr>
              <a:t>D</a:t>
            </a:r>
            <a:r>
              <a:rPr sz="1500" b="1" spc="-10" dirty="0">
                <a:latin typeface="Times New Roman"/>
                <a:cs typeface="Times New Roman"/>
              </a:rPr>
              <a:t>E</a:t>
            </a:r>
            <a:r>
              <a:rPr sz="1500" b="1" dirty="0">
                <a:latin typeface="Times New Roman"/>
                <a:cs typeface="Times New Roman"/>
              </a:rPr>
              <a:t>S</a:t>
            </a:r>
            <a:r>
              <a:rPr sz="1500" b="1" spc="5" dirty="0">
                <a:latin typeface="Times New Roman"/>
                <a:cs typeface="Times New Roman"/>
              </a:rPr>
              <a:t>C</a:t>
            </a:r>
            <a:r>
              <a:rPr sz="1500" b="1" spc="-5" dirty="0">
                <a:latin typeface="Times New Roman"/>
                <a:cs typeface="Times New Roman"/>
              </a:rPr>
              <a:t>RIP</a:t>
            </a:r>
            <a:r>
              <a:rPr sz="1500" b="1" spc="-10" dirty="0">
                <a:latin typeface="Times New Roman"/>
                <a:cs typeface="Times New Roman"/>
              </a:rPr>
              <a:t>T</a:t>
            </a:r>
            <a:r>
              <a:rPr sz="1500" b="1" spc="-5" dirty="0">
                <a:latin typeface="Times New Roman"/>
                <a:cs typeface="Times New Roman"/>
              </a:rPr>
              <a:t>ION</a:t>
            </a:r>
            <a:endParaRPr sz="1500" dirty="0">
              <a:latin typeface="Times New Roman"/>
              <a:cs typeface="Times New Roman"/>
            </a:endParaRPr>
          </a:p>
          <a:p>
            <a:pPr marL="309880" lvl="1" indent="-288290">
              <a:lnSpc>
                <a:spcPct val="100000"/>
              </a:lnSpc>
              <a:spcBef>
                <a:spcPts val="1165"/>
              </a:spcBef>
              <a:buAutoNum type="arabicPeriod"/>
              <a:tabLst>
                <a:tab pos="309880" algn="l"/>
              </a:tabLst>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Video Player Automation using UiPath</a:t>
            </a:r>
            <a:r>
              <a:rPr lang="en-US" sz="1400" dirty="0">
                <a:latin typeface="Times New Roman" panose="02020603050405020304" pitchFamily="18" charset="0"/>
                <a:cs typeface="Times New Roman" panose="02020603050405020304" pitchFamily="18" charset="0"/>
              </a:rPr>
              <a:t> project aims to automate key functionalities of a video player application through Robotic Process Automation (RPA). This automation enables seamless interaction with the video player, including playing, pausing, fast-forwarding, rewinding, adjusting the volume, and toggling </a:t>
            </a:r>
            <a:r>
              <a:rPr lang="en-US" sz="1400" dirty="0" err="1">
                <a:latin typeface="Times New Roman" panose="02020603050405020304" pitchFamily="18" charset="0"/>
                <a:cs typeface="Times New Roman" panose="02020603050405020304" pitchFamily="18" charset="0"/>
              </a:rPr>
              <a:t>fullscreen</a:t>
            </a:r>
            <a:r>
              <a:rPr lang="en-US" sz="1400" dirty="0">
                <a:latin typeface="Times New Roman" panose="02020603050405020304" pitchFamily="18" charset="0"/>
                <a:cs typeface="Times New Roman" panose="02020603050405020304" pitchFamily="18" charset="0"/>
              </a:rPr>
              <a:t> mode, all without requiring manual user intervention. Using UiPath, an RPA platform, the project seeks to enhance efficiency in media management, reduce human error, and automate repetitive tasks commonly associated with video playback.</a:t>
            </a:r>
          </a:p>
          <a:p>
            <a:pPr marL="309880" lvl="1" indent="-288290">
              <a:lnSpc>
                <a:spcPct val="100000"/>
              </a:lnSpc>
              <a:spcBef>
                <a:spcPts val="1165"/>
              </a:spcBef>
              <a:buAutoNum type="arabicPeriod"/>
              <a:tabLst>
                <a:tab pos="309880" algn="l"/>
              </a:tabLst>
            </a:pPr>
            <a:r>
              <a:rPr sz="1400" b="1" spc="-5" dirty="0">
                <a:latin typeface="Times New Roman" panose="02020603050405020304" pitchFamily="18" charset="0"/>
                <a:cs typeface="Times New Roman" panose="02020603050405020304" pitchFamily="18" charset="0"/>
              </a:rPr>
              <a:t>MODULES:</a:t>
            </a:r>
            <a:endParaRPr lang="en-US" sz="1400" b="1" spc="-5" dirty="0">
              <a:latin typeface="Times New Roman" panose="02020603050405020304" pitchFamily="18" charset="0"/>
              <a:cs typeface="Times New Roman" panose="02020603050405020304" pitchFamily="18" charset="0"/>
            </a:endParaRPr>
          </a:p>
          <a:p>
            <a:pPr marL="309880" lvl="1" indent="-288290">
              <a:lnSpc>
                <a:spcPct val="100000"/>
              </a:lnSpc>
              <a:spcBef>
                <a:spcPts val="1165"/>
              </a:spcBef>
              <a:buAutoNum type="arabicPeriod"/>
              <a:tabLst>
                <a:tab pos="309880" algn="l"/>
              </a:tabLst>
            </a:pPr>
            <a:endParaRPr sz="1400" dirty="0">
              <a:latin typeface="Times New Roman" panose="02020603050405020304" pitchFamily="18" charset="0"/>
              <a:cs typeface="Times New Roman" panose="02020603050405020304" pitchFamily="18" charset="0"/>
            </a:endParaRPr>
          </a:p>
          <a:p>
            <a:pPr marL="200661" lvl="2">
              <a:lnSpc>
                <a:spcPct val="100000"/>
              </a:lnSpc>
              <a:tabLst>
                <a:tab pos="617855" algn="l"/>
              </a:tabLst>
            </a:pPr>
            <a:r>
              <a:rPr sz="1300" b="1" spc="-10" dirty="0">
                <a:latin typeface="Times New Roman"/>
                <a:cs typeface="Times New Roman"/>
              </a:rPr>
              <a:t>IN</a:t>
            </a:r>
            <a:r>
              <a:rPr sz="1300" b="1" spc="5" dirty="0">
                <a:latin typeface="Times New Roman"/>
                <a:cs typeface="Times New Roman"/>
              </a:rPr>
              <a:t>P</a:t>
            </a:r>
            <a:r>
              <a:rPr sz="1300" b="1" spc="-10" dirty="0">
                <a:latin typeface="Times New Roman"/>
                <a:cs typeface="Times New Roman"/>
              </a:rPr>
              <a:t>U</a:t>
            </a:r>
            <a:r>
              <a:rPr sz="1300" b="1" spc="-5" dirty="0">
                <a:latin typeface="Times New Roman"/>
                <a:cs typeface="Times New Roman"/>
              </a:rPr>
              <a:t>T</a:t>
            </a:r>
            <a:r>
              <a:rPr sz="1300" b="1" spc="-30" dirty="0">
                <a:latin typeface="Times New Roman"/>
                <a:cs typeface="Times New Roman"/>
              </a:rPr>
              <a:t> </a:t>
            </a:r>
            <a:r>
              <a:rPr sz="1300" b="1" spc="5" dirty="0">
                <a:latin typeface="Times New Roman"/>
                <a:cs typeface="Times New Roman"/>
              </a:rPr>
              <a:t>H</a:t>
            </a:r>
            <a:r>
              <a:rPr sz="1300" b="1" spc="-10" dirty="0">
                <a:latin typeface="Times New Roman"/>
                <a:cs typeface="Times New Roman"/>
              </a:rPr>
              <a:t>AN</a:t>
            </a:r>
            <a:r>
              <a:rPr sz="1300" b="1" spc="5" dirty="0">
                <a:latin typeface="Times New Roman"/>
                <a:cs typeface="Times New Roman"/>
              </a:rPr>
              <a:t>D</a:t>
            </a:r>
            <a:r>
              <a:rPr sz="1300" b="1" spc="-5" dirty="0">
                <a:latin typeface="Times New Roman"/>
                <a:cs typeface="Times New Roman"/>
              </a:rPr>
              <a:t>LING</a:t>
            </a:r>
            <a:r>
              <a:rPr sz="1300" b="1" spc="-75" dirty="0">
                <a:latin typeface="Times New Roman"/>
                <a:cs typeface="Times New Roman"/>
              </a:rPr>
              <a:t> </a:t>
            </a:r>
            <a:r>
              <a:rPr sz="1300" b="1" spc="5" dirty="0">
                <a:latin typeface="Times New Roman"/>
                <a:cs typeface="Times New Roman"/>
              </a:rPr>
              <a:t>A</a:t>
            </a:r>
            <a:r>
              <a:rPr sz="1300" b="1" spc="-10" dirty="0">
                <a:latin typeface="Times New Roman"/>
                <a:cs typeface="Times New Roman"/>
              </a:rPr>
              <a:t>N</a:t>
            </a:r>
            <a:r>
              <a:rPr sz="1300" b="1" spc="-5" dirty="0">
                <a:latin typeface="Times New Roman"/>
                <a:cs typeface="Times New Roman"/>
              </a:rPr>
              <a:t>D </a:t>
            </a:r>
            <a:r>
              <a:rPr sz="1300" b="1" spc="-10" dirty="0">
                <a:latin typeface="Times New Roman"/>
                <a:cs typeface="Times New Roman"/>
              </a:rPr>
              <a:t>IN</a:t>
            </a:r>
            <a:r>
              <a:rPr sz="1300" b="1" spc="5" dirty="0">
                <a:latin typeface="Times New Roman"/>
                <a:cs typeface="Times New Roman"/>
              </a:rPr>
              <a:t>I</a:t>
            </a:r>
            <a:r>
              <a:rPr sz="1300" b="1" spc="-5" dirty="0">
                <a:latin typeface="Times New Roman"/>
                <a:cs typeface="Times New Roman"/>
              </a:rPr>
              <a:t>TIA</a:t>
            </a:r>
            <a:r>
              <a:rPr sz="1300" b="1" spc="5" dirty="0">
                <a:latin typeface="Times New Roman"/>
                <a:cs typeface="Times New Roman"/>
              </a:rPr>
              <a:t>L</a:t>
            </a:r>
            <a:r>
              <a:rPr sz="1300" b="1" spc="-10" dirty="0">
                <a:latin typeface="Times New Roman"/>
                <a:cs typeface="Times New Roman"/>
              </a:rPr>
              <a:t>IZ</a:t>
            </a:r>
            <a:r>
              <a:rPr sz="1300" b="1" spc="-105" dirty="0">
                <a:latin typeface="Times New Roman"/>
                <a:cs typeface="Times New Roman"/>
              </a:rPr>
              <a:t>A</a:t>
            </a:r>
            <a:r>
              <a:rPr sz="1300" b="1" spc="-5" dirty="0">
                <a:latin typeface="Times New Roman"/>
                <a:cs typeface="Times New Roman"/>
              </a:rPr>
              <a:t>TI</a:t>
            </a:r>
            <a:r>
              <a:rPr sz="1300" b="1" spc="5" dirty="0">
                <a:latin typeface="Times New Roman"/>
                <a:cs typeface="Times New Roman"/>
              </a:rPr>
              <a:t>O</a:t>
            </a:r>
            <a:r>
              <a:rPr sz="1300" b="1" spc="-10" dirty="0">
                <a:latin typeface="Times New Roman"/>
                <a:cs typeface="Times New Roman"/>
              </a:rPr>
              <a:t>N:</a:t>
            </a:r>
            <a:endParaRPr lang="en-US" sz="1300" b="1" spc="-10" dirty="0">
              <a:latin typeface="Times New Roman"/>
              <a:cs typeface="Times New Roman"/>
            </a:endParaRPr>
          </a:p>
          <a:p>
            <a:pPr marL="617220" lvl="2" indent="-416559">
              <a:lnSpc>
                <a:spcPct val="100000"/>
              </a:lnSpc>
              <a:buAutoNum type="arabicPeriod"/>
              <a:tabLst>
                <a:tab pos="617855" algn="l"/>
              </a:tabLst>
            </a:pPr>
            <a:endParaRPr lang="en-US" sz="1300" dirty="0">
              <a:latin typeface="Times New Roman"/>
              <a:cs typeface="Times New Roman"/>
            </a:endParaRPr>
          </a:p>
          <a:p>
            <a:r>
              <a:rPr lang="en-US" sz="1400" b="1" dirty="0">
                <a:latin typeface="Times New Roman" panose="02020603050405020304" pitchFamily="18" charset="0"/>
                <a:cs typeface="Times New Roman" panose="02020603050405020304" pitchFamily="18" charset="0"/>
              </a:rPr>
              <a:t>  Folder and File Selection</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first step in input handling involves selecting the video file or folder containing the video files to be automated. The user provides the path to the video file or the folder, and the bot accesses it accordingly.</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UiPath Activity</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"Select File"</a:t>
            </a:r>
            <a:r>
              <a:rPr lang="en-US" sz="1400" dirty="0">
                <a:latin typeface="Times New Roman" panose="02020603050405020304" pitchFamily="18" charset="0"/>
                <a:cs typeface="Times New Roman" panose="02020603050405020304" pitchFamily="18" charset="0"/>
              </a:rPr>
              <a:t> or </a:t>
            </a:r>
            <a:r>
              <a:rPr lang="en-US" sz="1400" i="1" dirty="0">
                <a:latin typeface="Times New Roman" panose="02020603050405020304" pitchFamily="18" charset="0"/>
                <a:cs typeface="Times New Roman" panose="02020603050405020304" pitchFamily="18" charset="0"/>
              </a:rPr>
              <a:t>"Browse for Folder"</a:t>
            </a:r>
            <a:r>
              <a:rPr lang="en-US" sz="1400" dirty="0">
                <a:latin typeface="Times New Roman" panose="02020603050405020304" pitchFamily="18" charset="0"/>
                <a:cs typeface="Times New Roman" panose="02020603050405020304" pitchFamily="18" charset="0"/>
              </a:rPr>
              <a:t> activity can be used to allow the user to choose a specific file or folder containing video content.</a:t>
            </a: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Error Handling and Feedback</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When handling user inputs, error checks are crucial. The bot needs to validate whether the correct video file was selected or if the volume input is within an acceptable range. If any input is invalid, the bot will provide an error message or request re-input.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UiPath Activity</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"Try Catch"</a:t>
            </a:r>
            <a:r>
              <a:rPr lang="en-US" sz="1400" dirty="0">
                <a:latin typeface="Times New Roman" panose="02020603050405020304" pitchFamily="18" charset="0"/>
                <a:cs typeface="Times New Roman" panose="02020603050405020304" pitchFamily="18" charset="0"/>
              </a:rPr>
              <a:t> for exception handling to manage errors and re-prompts.</a:t>
            </a: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617220" lvl="2" indent="-416559">
              <a:lnSpc>
                <a:spcPct val="100000"/>
              </a:lnSpc>
              <a:buAutoNum type="arabicPeriod"/>
              <a:tabLst>
                <a:tab pos="617855" algn="l"/>
              </a:tabLst>
            </a:pPr>
            <a:endParaRPr sz="1300" dirty="0">
              <a:latin typeface="Times New Roman"/>
              <a:cs typeface="Times New Roman"/>
            </a:endParaRPr>
          </a:p>
          <a:p>
            <a:pPr lvl="2">
              <a:lnSpc>
                <a:spcPct val="100000"/>
              </a:lnSpc>
              <a:buFont typeface="Times New Roman"/>
              <a:buAutoNum type="arabicPeriod"/>
            </a:pPr>
            <a:endParaRPr sz="1400" dirty="0">
              <a:latin typeface="Times New Roman"/>
              <a:cs typeface="Times New Roman"/>
            </a:endParaRPr>
          </a:p>
          <a:p>
            <a:pPr lvl="2">
              <a:lnSpc>
                <a:spcPct val="100000"/>
              </a:lnSpc>
              <a:spcBef>
                <a:spcPts val="30"/>
              </a:spcBef>
              <a:buFont typeface="Times New Roman"/>
              <a:buAutoNum type="arabicPeriod"/>
            </a:pPr>
            <a:endParaRPr sz="11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13</a:t>
            </a:r>
          </a:p>
        </p:txBody>
      </p:sp>
      <p:sp>
        <p:nvSpPr>
          <p:cNvPr id="2" name="object 2"/>
          <p:cNvSpPr txBox="1"/>
          <p:nvPr/>
        </p:nvSpPr>
        <p:spPr>
          <a:xfrm>
            <a:off x="0" y="817879"/>
            <a:ext cx="7467600" cy="1066318"/>
          </a:xfrm>
          <a:prstGeom prst="rect">
            <a:avLst/>
          </a:prstGeom>
        </p:spPr>
        <p:txBody>
          <a:bodyPr vert="horz" wrap="square" lIns="0" tIns="12065" rIns="0" bIns="0" rtlCol="0">
            <a:spAutoFit/>
          </a:bodyPr>
          <a:lstStyle/>
          <a:p>
            <a:pPr marL="387350" lvl="2" indent="-375285">
              <a:lnSpc>
                <a:spcPct val="100000"/>
              </a:lnSpc>
              <a:spcBef>
                <a:spcPts val="95"/>
              </a:spcBef>
              <a:buAutoNum type="arabicPeriod" startAt="2"/>
              <a:tabLst>
                <a:tab pos="387985" algn="l"/>
              </a:tabLst>
            </a:pPr>
            <a:r>
              <a:rPr sz="1300" b="1" spc="-10" dirty="0">
                <a:latin typeface="Times New Roman"/>
                <a:cs typeface="Times New Roman"/>
              </a:rPr>
              <a:t>C</a:t>
            </a:r>
            <a:r>
              <a:rPr sz="1300" b="1" spc="5" dirty="0">
                <a:latin typeface="Times New Roman"/>
                <a:cs typeface="Times New Roman"/>
              </a:rPr>
              <a:t>O</a:t>
            </a:r>
            <a:r>
              <a:rPr sz="1300" b="1" spc="-10" dirty="0">
                <a:latin typeface="Times New Roman"/>
                <a:cs typeface="Times New Roman"/>
              </a:rPr>
              <a:t>NTE</a:t>
            </a:r>
            <a:r>
              <a:rPr sz="1300" b="1" spc="5" dirty="0">
                <a:latin typeface="Times New Roman"/>
                <a:cs typeface="Times New Roman"/>
              </a:rPr>
              <a:t>N</a:t>
            </a:r>
            <a:r>
              <a:rPr sz="1300" b="1" spc="-5" dirty="0">
                <a:latin typeface="Times New Roman"/>
                <a:cs typeface="Times New Roman"/>
              </a:rPr>
              <a:t>T</a:t>
            </a:r>
            <a:r>
              <a:rPr sz="1300" b="1" spc="-100" dirty="0">
                <a:latin typeface="Times New Roman"/>
                <a:cs typeface="Times New Roman"/>
              </a:rPr>
              <a:t> </a:t>
            </a:r>
            <a:r>
              <a:rPr sz="1300" b="1" spc="-10" dirty="0">
                <a:latin typeface="Times New Roman"/>
                <a:cs typeface="Times New Roman"/>
              </a:rPr>
              <a:t>A</a:t>
            </a:r>
            <a:r>
              <a:rPr sz="1300" b="1" spc="5" dirty="0">
                <a:latin typeface="Times New Roman"/>
                <a:cs typeface="Times New Roman"/>
              </a:rPr>
              <a:t>N</a:t>
            </a:r>
            <a:r>
              <a:rPr sz="1300" b="1" spc="-10" dirty="0">
                <a:latin typeface="Times New Roman"/>
                <a:cs typeface="Times New Roman"/>
              </a:rPr>
              <a:t>A</a:t>
            </a:r>
            <a:r>
              <a:rPr sz="1300" b="1" spc="-130" dirty="0">
                <a:latin typeface="Times New Roman"/>
                <a:cs typeface="Times New Roman"/>
              </a:rPr>
              <a:t>L</a:t>
            </a:r>
            <a:r>
              <a:rPr sz="1300" b="1" spc="-10" dirty="0">
                <a:latin typeface="Times New Roman"/>
                <a:cs typeface="Times New Roman"/>
              </a:rPr>
              <a:t>YSI</a:t>
            </a:r>
            <a:r>
              <a:rPr sz="1300" b="1" dirty="0">
                <a:latin typeface="Times New Roman"/>
                <a:cs typeface="Times New Roman"/>
              </a:rPr>
              <a:t>S</a:t>
            </a:r>
            <a:r>
              <a:rPr lang="en-US" sz="1300" b="1" dirty="0">
                <a:latin typeface="Times New Roman"/>
                <a:cs typeface="Times New Roman"/>
              </a:rPr>
              <a:t> </a:t>
            </a:r>
            <a:r>
              <a:rPr sz="1300" b="1" spc="-5" dirty="0">
                <a:latin typeface="Times New Roman"/>
                <a:cs typeface="Times New Roman"/>
              </a:rPr>
              <a:t>:</a:t>
            </a:r>
            <a:r>
              <a:rPr lang="en-US" sz="1300" b="1" spc="-5" dirty="0">
                <a:latin typeface="Times New Roman"/>
                <a:cs typeface="Times New Roman"/>
              </a:rPr>
              <a:t>  </a:t>
            </a:r>
          </a:p>
          <a:p>
            <a:pPr marL="387350" lvl="2" indent="-375285">
              <a:lnSpc>
                <a:spcPct val="100000"/>
              </a:lnSpc>
              <a:spcBef>
                <a:spcPts val="95"/>
              </a:spcBef>
              <a:buAutoNum type="arabicPeriod" startAt="2"/>
              <a:tabLst>
                <a:tab pos="387985" algn="l"/>
              </a:tabLst>
            </a:pPr>
            <a:endParaRPr lang="en-US" sz="1300" b="1" spc="-5" dirty="0">
              <a:latin typeface="Times New Roman"/>
              <a:cs typeface="Times New Roman"/>
            </a:endParaRPr>
          </a:p>
          <a:p>
            <a:pPr marL="387350" lvl="2" indent="-375285">
              <a:lnSpc>
                <a:spcPct val="100000"/>
              </a:lnSpc>
              <a:spcBef>
                <a:spcPts val="95"/>
              </a:spcBef>
              <a:buAutoNum type="arabicPeriod" startAt="2"/>
              <a:tabLst>
                <a:tab pos="387985" algn="l"/>
              </a:tabLst>
            </a:pPr>
            <a:r>
              <a:rPr lang="en-US" sz="1300" b="1" spc="-5" dirty="0">
                <a:solidFill>
                  <a:schemeClr val="bg1"/>
                </a:solidFill>
                <a:latin typeface="Times New Roman"/>
                <a:cs typeface="Times New Roman"/>
              </a:rPr>
              <a:t> </a:t>
            </a:r>
          </a:p>
          <a:p>
            <a:pPr marL="387350" lvl="2" indent="-375285">
              <a:lnSpc>
                <a:spcPct val="100000"/>
              </a:lnSpc>
              <a:spcBef>
                <a:spcPts val="95"/>
              </a:spcBef>
              <a:buAutoNum type="arabicPeriod" startAt="2"/>
              <a:tabLst>
                <a:tab pos="387985" algn="l"/>
              </a:tabLst>
            </a:pPr>
            <a:endParaRPr sz="1300" dirty="0">
              <a:latin typeface="Times New Roman"/>
              <a:cs typeface="Times New Roman"/>
            </a:endParaRPr>
          </a:p>
          <a:p>
            <a:pPr lvl="2">
              <a:lnSpc>
                <a:spcPct val="100000"/>
              </a:lnSpc>
            </a:pPr>
            <a:endParaRPr sz="1400" dirty="0">
              <a:latin typeface="Times New Roman"/>
              <a:cs typeface="Times New Roman"/>
            </a:endParaRPr>
          </a:p>
        </p:txBody>
      </p:sp>
      <p:sp>
        <p:nvSpPr>
          <p:cNvPr id="4" name="Rectangle 1">
            <a:extLst>
              <a:ext uri="{FF2B5EF4-FFF2-40B4-BE49-F238E27FC236}">
                <a16:creationId xmlns:a16="http://schemas.microsoft.com/office/drawing/2014/main" id="{43310564-BADE-781E-9CA5-B3186321E344}"/>
              </a:ext>
            </a:extLst>
          </p:cNvPr>
          <p:cNvSpPr>
            <a:spLocks noChangeArrowheads="1"/>
          </p:cNvSpPr>
          <p:nvPr/>
        </p:nvSpPr>
        <p:spPr bwMode="auto">
          <a:xfrm>
            <a:off x="26906" y="638169"/>
            <a:ext cx="7772400" cy="914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Video Metadata</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first step in content analysis is to extract metadata from the video file. This includes properties such 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total length of the video.</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Resolution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video quality, which may impact playback decisions (e.g., automatically adjusting the volume based on resolution).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Video format (e.g., MP4, AVI), which can affect the playback process.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Size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size of the video, useful for estimating how long it will take to load or buffer.</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UiPath Activity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UiPath does not natively support video metadata extraction, but external libraries or tools like VLC’s command-line interface or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FFmpeg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used in conjunction with UiPath's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Invoke PowerShell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Invoke Code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activity to gather this metadata.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Analyzing Video Duration and Progress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on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the video, the automation can trigger actions at specific times or intervals: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Time-based Playback Control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video is of a certain length, the bot can be configured to skip the intro, automatically pause for a break, or fast-forward to a particular section.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Duration Alerts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longer videos, the bot might generate reminders (e.g., every 30 minutes) to encourage users to take breaks or interact with the video.</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UiPath Activity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activity can be used to pause the automation process for specific time intervals, while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Invoke Code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activities can help calculate and store timestamps for specific actions during playback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Content-based Actions (Skipping/Seeking/Adjustments)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bot can be set to skip or rewind content based on user preferences or video content type (e.g., skipping intros, advertisements, or non-essential sections).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could be set to adjust the volume or playback speed based on the video’s context (e.g., reducing volume during a quiet scene or increasing volume for a loud action sequence).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C4725A-8149-ACAF-EDE5-60F39E63DECD}"/>
              </a:ext>
            </a:extLst>
          </p:cNvPr>
          <p:cNvSpPr txBox="1"/>
          <p:nvPr/>
        </p:nvSpPr>
        <p:spPr>
          <a:xfrm>
            <a:off x="228600" y="381000"/>
            <a:ext cx="7315200" cy="289310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 Notifications Based on Video Progress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 or alerts can be set up to trigger based on content analysis. These can be based 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 Milestones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Notify the user when the video has reached a certain milestone (e.g., 50% completed, end of video).</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Completion Reminder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Alert the user when the video has been paused for an extended period, reminding them to resume playback.</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UiPath Activity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 Email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Notification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activities can be used to send alerts or reminders.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Invoke Code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activity can be used to calculate playback time and trigger the right notifications based on the analysis.</a:t>
            </a:r>
          </a:p>
        </p:txBody>
      </p:sp>
    </p:spTree>
    <p:extLst>
      <p:ext uri="{BB962C8B-B14F-4D97-AF65-F5344CB8AC3E}">
        <p14:creationId xmlns:p14="http://schemas.microsoft.com/office/powerpoint/2010/main" val="62439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43913" y="732180"/>
            <a:ext cx="5033645" cy="4314001"/>
          </a:xfrm>
          <a:prstGeom prst="rect">
            <a:avLst/>
          </a:prstGeom>
        </p:spPr>
        <p:txBody>
          <a:bodyPr vert="horz" wrap="square" lIns="0" tIns="12700" rIns="0" bIns="0" rtlCol="0">
            <a:spAutoFit/>
          </a:bodyPr>
          <a:lstStyle/>
          <a:p>
            <a:pPr>
              <a:lnSpc>
                <a:spcPct val="100000"/>
              </a:lnSpc>
            </a:pPr>
            <a:endParaRPr sz="1400" dirty="0">
              <a:latin typeface="Times New Roman"/>
              <a:cs typeface="Times New Roman"/>
            </a:endParaRPr>
          </a:p>
          <a:p>
            <a:pPr marL="387350" lvl="2" indent="-375285">
              <a:lnSpc>
                <a:spcPct val="100000"/>
              </a:lnSpc>
              <a:buAutoNum type="arabicPeriod" startAt="4"/>
              <a:tabLst>
                <a:tab pos="387985" algn="l"/>
              </a:tabLst>
            </a:pPr>
            <a:r>
              <a:rPr sz="1300" b="1" spc="-5" dirty="0">
                <a:latin typeface="Times New Roman"/>
                <a:cs typeface="Times New Roman"/>
              </a:rPr>
              <a:t>COMPLETION</a:t>
            </a:r>
            <a:r>
              <a:rPr sz="1300" b="1" spc="-75" dirty="0">
                <a:latin typeface="Times New Roman"/>
                <a:cs typeface="Times New Roman"/>
              </a:rPr>
              <a:t> </a:t>
            </a:r>
            <a:r>
              <a:rPr sz="1300" b="1" spc="-10" dirty="0">
                <a:latin typeface="Times New Roman"/>
                <a:cs typeface="Times New Roman"/>
              </a:rPr>
              <a:t>AND</a:t>
            </a:r>
            <a:r>
              <a:rPr sz="1300" b="1" spc="-20" dirty="0">
                <a:latin typeface="Times New Roman"/>
                <a:cs typeface="Times New Roman"/>
              </a:rPr>
              <a:t> </a:t>
            </a:r>
            <a:r>
              <a:rPr sz="1300" b="1" spc="-10" dirty="0">
                <a:latin typeface="Times New Roman"/>
                <a:cs typeface="Times New Roman"/>
              </a:rPr>
              <a:t>REPORTING:</a:t>
            </a:r>
            <a:endParaRPr lang="en-US" sz="1300" b="1" spc="-10" dirty="0">
              <a:latin typeface="Times New Roman"/>
              <a:cs typeface="Times New Roman"/>
            </a:endParaRPr>
          </a:p>
          <a:p>
            <a:r>
              <a:rPr lang="en-US" sz="1400" b="1" dirty="0">
                <a:latin typeface="Times New Roman" panose="02020603050405020304" pitchFamily="18" charset="0"/>
                <a:cs typeface="Times New Roman" panose="02020603050405020304" pitchFamily="18" charset="0"/>
              </a:rPr>
              <a:t>Completion of Automation Tasks</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bot ensures that all playback actions (play, pause, skip, volume adjustment) are performed according to the user’s instructions or predefined conditions.</a:t>
            </a: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Once the video finishes or reaches the specified point, the bot completes the task and ensures that no further actions are required unless manually triggered.</a:t>
            </a:r>
          </a:p>
          <a:p>
            <a:pPr marL="387350" lvl="2" indent="-375285">
              <a:lnSpc>
                <a:spcPct val="100000"/>
              </a:lnSpc>
              <a:buAutoNum type="arabicPeriod" startAt="4"/>
              <a:tabLst>
                <a:tab pos="387985" algn="l"/>
              </a:tabLst>
            </a:pPr>
            <a:endParaRPr lang="en-US" sz="1300" dirty="0">
              <a:latin typeface="Times New Roman"/>
              <a:cs typeface="Times New Roman"/>
            </a:endParaRPr>
          </a:p>
          <a:p>
            <a:pPr marL="387350" lvl="2" indent="-375285">
              <a:lnSpc>
                <a:spcPct val="100000"/>
              </a:lnSpc>
              <a:buAutoNum type="arabicPeriod" startAt="4"/>
              <a:tabLst>
                <a:tab pos="387985" algn="l"/>
              </a:tabLst>
            </a:pPr>
            <a:endParaRPr sz="1300" dirty="0">
              <a:latin typeface="Times New Roman"/>
              <a:cs typeface="Times New Roman"/>
            </a:endParaRPr>
          </a:p>
          <a:p>
            <a:pPr lvl="2">
              <a:lnSpc>
                <a:spcPct val="100000"/>
              </a:lnSpc>
              <a:buFont typeface="Times New Roman"/>
              <a:buAutoNum type="arabicPeriod" startAt="4"/>
            </a:pPr>
            <a:endParaRPr sz="1400" dirty="0">
              <a:latin typeface="Times New Roman"/>
              <a:cs typeface="Times New Roman"/>
            </a:endParaRPr>
          </a:p>
          <a:p>
            <a:pPr lvl="2">
              <a:lnSpc>
                <a:spcPct val="100000"/>
              </a:lnSpc>
              <a:spcBef>
                <a:spcPts val="40"/>
              </a:spcBef>
              <a:buFont typeface="Times New Roman"/>
              <a:buAutoNum type="arabicPeriod" startAt="4"/>
            </a:pPr>
            <a:endParaRPr sz="11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25"/>
              </a:spcBef>
            </a:pPr>
            <a:endParaRPr sz="1200" dirty="0">
              <a:latin typeface="Times New Roman"/>
              <a:cs typeface="Times New Roman"/>
            </a:endParaRPr>
          </a:p>
          <a:p>
            <a:pPr marR="425450" algn="ctr">
              <a:lnSpc>
                <a:spcPct val="100000"/>
              </a:lnSpc>
            </a:pPr>
            <a:r>
              <a:rPr sz="1500" b="1" spc="-5" dirty="0">
                <a:latin typeface="Times New Roman"/>
                <a:cs typeface="Times New Roman"/>
              </a:rPr>
              <a:t>CHAPTER</a:t>
            </a:r>
            <a:r>
              <a:rPr sz="1500" b="1" spc="-55" dirty="0">
                <a:latin typeface="Times New Roman"/>
                <a:cs typeface="Times New Roman"/>
              </a:rPr>
              <a:t> </a:t>
            </a:r>
            <a:r>
              <a:rPr sz="1500" b="1" dirty="0">
                <a:latin typeface="Times New Roman"/>
                <a:cs typeface="Times New Roman"/>
              </a:rPr>
              <a:t>5</a:t>
            </a:r>
            <a:endParaRPr sz="1500" dirty="0">
              <a:latin typeface="Times New Roman"/>
              <a:cs typeface="Times New Roman"/>
            </a:endParaRPr>
          </a:p>
          <a:p>
            <a:pPr>
              <a:lnSpc>
                <a:spcPct val="100000"/>
              </a:lnSpc>
              <a:spcBef>
                <a:spcPts val="15"/>
              </a:spcBef>
            </a:pPr>
            <a:endParaRPr sz="1950" dirty="0">
              <a:latin typeface="Times New Roman"/>
              <a:cs typeface="Times New Roman"/>
            </a:endParaRPr>
          </a:p>
          <a:p>
            <a:pPr marR="431800" algn="ctr">
              <a:lnSpc>
                <a:spcPct val="100000"/>
              </a:lnSpc>
            </a:pPr>
            <a:r>
              <a:rPr sz="1500" b="1" spc="-5" dirty="0">
                <a:latin typeface="Times New Roman"/>
                <a:cs typeface="Times New Roman"/>
              </a:rPr>
              <a:t>OUTPUT</a:t>
            </a:r>
            <a:r>
              <a:rPr sz="1500" b="1" spc="-65" dirty="0">
                <a:latin typeface="Times New Roman"/>
                <a:cs typeface="Times New Roman"/>
              </a:rPr>
              <a:t> </a:t>
            </a:r>
            <a:r>
              <a:rPr sz="1500" b="1" spc="-5" dirty="0">
                <a:latin typeface="Times New Roman"/>
                <a:cs typeface="Times New Roman"/>
              </a:rPr>
              <a:t>SCREENSHOTS</a:t>
            </a:r>
            <a:endParaRPr sz="1500"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14</a:t>
            </a:r>
          </a:p>
        </p:txBody>
      </p:sp>
      <p:pic>
        <p:nvPicPr>
          <p:cNvPr id="7" name="Picture 6">
            <a:extLst>
              <a:ext uri="{FF2B5EF4-FFF2-40B4-BE49-F238E27FC236}">
                <a16:creationId xmlns:a16="http://schemas.microsoft.com/office/drawing/2014/main" id="{A752F049-05D4-D569-B538-C26B0D18C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5202881"/>
            <a:ext cx="4525006" cy="22577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8295" y="3919855"/>
            <a:ext cx="1720850" cy="201295"/>
          </a:xfrm>
          <a:prstGeom prst="rect">
            <a:avLst/>
          </a:prstGeom>
        </p:spPr>
        <p:txBody>
          <a:bodyPr vert="horz" wrap="square" lIns="0" tIns="12700" rIns="0" bIns="0" rtlCol="0">
            <a:spAutoFit/>
          </a:bodyPr>
          <a:lstStyle/>
          <a:p>
            <a:pPr marL="12700">
              <a:lnSpc>
                <a:spcPct val="100000"/>
              </a:lnSpc>
              <a:spcBef>
                <a:spcPts val="100"/>
              </a:spcBef>
            </a:pPr>
            <a:r>
              <a:rPr sz="1150" spc="-5" dirty="0">
                <a:latin typeface="Times New Roman"/>
                <a:cs typeface="Times New Roman"/>
              </a:rPr>
              <a:t>Fig</a:t>
            </a:r>
            <a:r>
              <a:rPr sz="1150" spc="-10" dirty="0">
                <a:latin typeface="Times New Roman"/>
                <a:cs typeface="Times New Roman"/>
              </a:rPr>
              <a:t> </a:t>
            </a:r>
            <a:r>
              <a:rPr sz="1150" dirty="0">
                <a:latin typeface="Times New Roman"/>
                <a:cs typeface="Times New Roman"/>
              </a:rPr>
              <a:t>5.2</a:t>
            </a:r>
            <a:r>
              <a:rPr sz="1150" spc="-10" dirty="0">
                <a:latin typeface="Times New Roman"/>
                <a:cs typeface="Times New Roman"/>
              </a:rPr>
              <a:t> </a:t>
            </a:r>
            <a:r>
              <a:rPr sz="1150" dirty="0">
                <a:latin typeface="Times New Roman"/>
                <a:cs typeface="Times New Roman"/>
              </a:rPr>
              <a:t>–</a:t>
            </a:r>
            <a:r>
              <a:rPr sz="1150" spc="-10" dirty="0">
                <a:latin typeface="Times New Roman"/>
                <a:cs typeface="Times New Roman"/>
              </a:rPr>
              <a:t> </a:t>
            </a:r>
            <a:r>
              <a:rPr sz="1150" spc="-5" dirty="0">
                <a:latin typeface="Times New Roman"/>
                <a:cs typeface="Times New Roman"/>
              </a:rPr>
              <a:t>Excel</a:t>
            </a:r>
            <a:r>
              <a:rPr sz="1150" spc="-10" dirty="0">
                <a:latin typeface="Times New Roman"/>
                <a:cs typeface="Times New Roman"/>
              </a:rPr>
              <a:t> </a:t>
            </a:r>
            <a:r>
              <a:rPr sz="1150" spc="-5" dirty="0">
                <a:latin typeface="Times New Roman"/>
                <a:cs typeface="Times New Roman"/>
              </a:rPr>
              <a:t>File Creation</a:t>
            </a:r>
            <a:endParaRPr sz="1150">
              <a:latin typeface="Times New Roman"/>
              <a:cs typeface="Times New Roman"/>
            </a:endParaRPr>
          </a:p>
        </p:txBody>
      </p:sp>
      <p:pic>
        <p:nvPicPr>
          <p:cNvPr id="4" name="object 4"/>
          <p:cNvPicPr/>
          <p:nvPr/>
        </p:nvPicPr>
        <p:blipFill>
          <a:blip r:embed="rId2" cstate="print"/>
          <a:stretch>
            <a:fillRect/>
          </a:stretch>
        </p:blipFill>
        <p:spPr>
          <a:xfrm>
            <a:off x="1253489" y="841247"/>
            <a:ext cx="5335905" cy="267360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15</a:t>
            </a:r>
          </a:p>
        </p:txBody>
      </p:sp>
      <p:pic>
        <p:nvPicPr>
          <p:cNvPr id="8" name="Picture 7">
            <a:extLst>
              <a:ext uri="{FF2B5EF4-FFF2-40B4-BE49-F238E27FC236}">
                <a16:creationId xmlns:a16="http://schemas.microsoft.com/office/drawing/2014/main" id="{308F76F8-583E-DA8D-F064-701C22E62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230" y="2192148"/>
            <a:ext cx="6232970" cy="524101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17</a:t>
            </a:r>
          </a:p>
        </p:txBody>
      </p:sp>
      <p:sp>
        <p:nvSpPr>
          <p:cNvPr id="2" name="object 2"/>
          <p:cNvSpPr txBox="1"/>
          <p:nvPr/>
        </p:nvSpPr>
        <p:spPr>
          <a:xfrm>
            <a:off x="1154988" y="1392353"/>
            <a:ext cx="4788149" cy="1204883"/>
          </a:xfrm>
          <a:prstGeom prst="rect">
            <a:avLst/>
          </a:prstGeom>
        </p:spPr>
        <p:txBody>
          <a:bodyPr vert="horz" wrap="square" lIns="0" tIns="12700" rIns="0" bIns="0" rtlCol="0">
            <a:spAutoFit/>
          </a:bodyPr>
          <a:lstStyle/>
          <a:p>
            <a:pPr marR="158750" algn="ctr">
              <a:lnSpc>
                <a:spcPct val="100000"/>
              </a:lnSpc>
              <a:spcBef>
                <a:spcPts val="100"/>
              </a:spcBef>
            </a:pPr>
            <a:r>
              <a:rPr sz="1500" b="1" spc="-5" dirty="0">
                <a:latin typeface="Times New Roman"/>
                <a:cs typeface="Times New Roman"/>
              </a:rPr>
              <a:t>CHAPTER</a:t>
            </a:r>
            <a:r>
              <a:rPr sz="1500" b="1" spc="-55" dirty="0">
                <a:latin typeface="Times New Roman"/>
                <a:cs typeface="Times New Roman"/>
              </a:rPr>
              <a:t> </a:t>
            </a:r>
            <a:r>
              <a:rPr sz="1500" b="1" dirty="0">
                <a:latin typeface="Times New Roman"/>
                <a:cs typeface="Times New Roman"/>
              </a:rPr>
              <a:t>6</a:t>
            </a:r>
            <a:endParaRPr sz="1500" dirty="0">
              <a:latin typeface="Times New Roman"/>
              <a:cs typeface="Times New Roman"/>
            </a:endParaRPr>
          </a:p>
          <a:p>
            <a:pPr>
              <a:lnSpc>
                <a:spcPct val="100000"/>
              </a:lnSpc>
              <a:spcBef>
                <a:spcPts val="35"/>
              </a:spcBef>
            </a:pPr>
            <a:endParaRPr sz="1450" dirty="0">
              <a:latin typeface="Times New Roman"/>
              <a:cs typeface="Times New Roman"/>
            </a:endParaRPr>
          </a:p>
          <a:p>
            <a:pPr marR="154940" algn="ctr">
              <a:lnSpc>
                <a:spcPct val="100000"/>
              </a:lnSpc>
            </a:pPr>
            <a:r>
              <a:rPr sz="1500" b="1" spc="-5" dirty="0">
                <a:latin typeface="Times New Roman"/>
                <a:cs typeface="Times New Roman"/>
              </a:rPr>
              <a:t>CONCLUSION</a:t>
            </a:r>
            <a:endParaRPr lang="en-US" sz="1500" b="1" spc="-5" dirty="0">
              <a:latin typeface="Times New Roman"/>
              <a:cs typeface="Times New Roman"/>
            </a:endParaRPr>
          </a:p>
          <a:p>
            <a:pPr marR="154940" algn="ctr">
              <a:lnSpc>
                <a:spcPct val="100000"/>
              </a:lnSpc>
            </a:pPr>
            <a:endParaRPr lang="en-IN" sz="1500" b="1" spc="-5" dirty="0">
              <a:latin typeface="Times New Roman"/>
              <a:cs typeface="Times New Roman"/>
            </a:endParaRPr>
          </a:p>
          <a:p>
            <a:pPr marR="154940" algn="ctr">
              <a:lnSpc>
                <a:spcPct val="100000"/>
              </a:lnSpc>
            </a:pPr>
            <a:endParaRPr sz="1500" dirty="0">
              <a:latin typeface="Times New Roman"/>
              <a:cs typeface="Times New Roman"/>
            </a:endParaRPr>
          </a:p>
        </p:txBody>
      </p:sp>
      <p:sp>
        <p:nvSpPr>
          <p:cNvPr id="5" name="Rectangle 2">
            <a:extLst>
              <a:ext uri="{FF2B5EF4-FFF2-40B4-BE49-F238E27FC236}">
                <a16:creationId xmlns:a16="http://schemas.microsoft.com/office/drawing/2014/main" id="{CCF3FFBD-2147-1238-E920-F24CC1F6796D}"/>
              </a:ext>
            </a:extLst>
          </p:cNvPr>
          <p:cNvSpPr>
            <a:spLocks noChangeArrowheads="1"/>
          </p:cNvSpPr>
          <p:nvPr/>
        </p:nvSpPr>
        <p:spPr bwMode="auto">
          <a:xfrm>
            <a:off x="0" y="1032945"/>
            <a:ext cx="7239000"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52C2F852-2B7B-F6CF-8D29-99210F7E23E0}"/>
              </a:ext>
            </a:extLst>
          </p:cNvPr>
          <p:cNvSpPr>
            <a:spLocks noChangeArrowheads="1"/>
          </p:cNvSpPr>
          <p:nvPr/>
        </p:nvSpPr>
        <p:spPr bwMode="auto">
          <a:xfrm>
            <a:off x="266700" y="2394904"/>
            <a:ext cx="7239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conclusion focuses on the </a:t>
            </a:r>
            <a:r>
              <a:rPr lang="en-US" altLang="en-US" sz="1400" dirty="0">
                <a:latin typeface="Times New Roman" panose="02020603050405020304" pitchFamily="18" charset="0"/>
                <a:cs typeface="Times New Roman" panose="02020603050405020304" pitchFamily="18" charset="0"/>
              </a:rPr>
              <a:t>In conclusion, the development of a video player using UiPath has demonstrated the power of automation tools in creating efficient and user-friendly applications.</a:t>
            </a:r>
          </a:p>
          <a:p>
            <a:pPr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400" dirty="0">
                <a:latin typeface="Times New Roman" panose="02020603050405020304" pitchFamily="18" charset="0"/>
                <a:cs typeface="Times New Roman" panose="02020603050405020304" pitchFamily="18" charset="0"/>
              </a:rPr>
              <a:t> By leveraging UiPath’s capabilities for automation and user interface design, we were able to build a solution that simplifies video playback while providing intuitive controls. </a:t>
            </a:r>
          </a:p>
          <a:p>
            <a:pPr eaLnBrk="0" fontAlgn="base" hangingPunct="0">
              <a:spcBef>
                <a:spcPct val="0"/>
              </a:spcBef>
              <a:spcAft>
                <a:spcPct val="0"/>
              </a:spcAft>
            </a:pPr>
            <a:r>
              <a:rPr lang="en-US" altLang="en-US" sz="1400" dirty="0">
                <a:latin typeface="Times New Roman" panose="02020603050405020304" pitchFamily="18" charset="0"/>
                <a:cs typeface="Times New Roman" panose="02020603050405020304" pitchFamily="18" charset="0"/>
              </a:rPr>
              <a:t>This project has shown how automation can be used not only for business processes but also to streamline everyday tasks, offering scalability and flexibility for further enhancements. </a:t>
            </a:r>
          </a:p>
          <a:p>
            <a:pPr eaLnBrk="0" fontAlgn="base" hangingPunct="0">
              <a:spcBef>
                <a:spcPct val="0"/>
              </a:spcBef>
              <a:spcAft>
                <a:spcPct val="0"/>
              </a:spcAft>
            </a:pPr>
            <a:r>
              <a:rPr lang="en-US" altLang="en-US" sz="1400" dirty="0">
                <a:latin typeface="Times New Roman" panose="02020603050405020304" pitchFamily="18" charset="0"/>
                <a:cs typeface="Times New Roman" panose="02020603050405020304" pitchFamily="18" charset="0"/>
              </a:rPr>
              <a:t>Moving forward, additional features such as playlist management, video streaming, or integration with cloud services could be explored to further enhance the functionality and user experience of the video player.</a:t>
            </a:r>
          </a:p>
          <a:p>
            <a:pPr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simplicity and potential for further enhancement of the project, demonstrating the benefits of using UiPath for such applications.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06167" y="816609"/>
            <a:ext cx="2153285" cy="756920"/>
          </a:xfrm>
          <a:prstGeom prst="rect">
            <a:avLst/>
          </a:prstGeom>
        </p:spPr>
        <p:txBody>
          <a:bodyPr vert="horz" wrap="square" lIns="0" tIns="12700" rIns="0" bIns="0" rtlCol="0">
            <a:spAutoFit/>
          </a:bodyPr>
          <a:lstStyle/>
          <a:p>
            <a:pPr marL="536575">
              <a:lnSpc>
                <a:spcPct val="100000"/>
              </a:lnSpc>
              <a:spcBef>
                <a:spcPts val="100"/>
              </a:spcBef>
            </a:pPr>
            <a:r>
              <a:rPr sz="1500" b="1" spc="-5" dirty="0">
                <a:latin typeface="Times New Roman"/>
                <a:cs typeface="Times New Roman"/>
              </a:rPr>
              <a:t>APPENDIX</a:t>
            </a:r>
            <a:endParaRPr sz="1500">
              <a:latin typeface="Times New Roman"/>
              <a:cs typeface="Times New Roman"/>
            </a:endParaRPr>
          </a:p>
          <a:p>
            <a:pPr>
              <a:lnSpc>
                <a:spcPct val="100000"/>
              </a:lnSpc>
              <a:spcBef>
                <a:spcPts val="30"/>
              </a:spcBef>
            </a:pPr>
            <a:endParaRPr sz="1850">
              <a:latin typeface="Times New Roman"/>
              <a:cs typeface="Times New Roman"/>
            </a:endParaRPr>
          </a:p>
          <a:p>
            <a:pPr marL="12700">
              <a:lnSpc>
                <a:spcPct val="100000"/>
              </a:lnSpc>
            </a:pPr>
            <a:r>
              <a:rPr sz="1500" b="1" spc="-5" dirty="0">
                <a:latin typeface="Times New Roman"/>
                <a:cs typeface="Times New Roman"/>
              </a:rPr>
              <a:t>PROCESS</a:t>
            </a:r>
            <a:r>
              <a:rPr sz="1500" b="1" spc="-80" dirty="0">
                <a:latin typeface="Times New Roman"/>
                <a:cs typeface="Times New Roman"/>
              </a:rPr>
              <a:t> </a:t>
            </a:r>
            <a:r>
              <a:rPr sz="1500" b="1" spc="-5" dirty="0">
                <a:latin typeface="Times New Roman"/>
                <a:cs typeface="Times New Roman"/>
              </a:rPr>
              <a:t>WORKFLOW</a:t>
            </a:r>
            <a:endParaRPr sz="1500">
              <a:latin typeface="Times New Roman"/>
              <a:cs typeface="Times New Roman"/>
            </a:endParaRPr>
          </a:p>
        </p:txBody>
      </p:sp>
      <p:pic>
        <p:nvPicPr>
          <p:cNvPr id="3" name="object 3"/>
          <p:cNvPicPr/>
          <p:nvPr/>
        </p:nvPicPr>
        <p:blipFill>
          <a:blip r:embed="rId2" cstate="print"/>
          <a:stretch>
            <a:fillRect/>
          </a:stretch>
        </p:blipFill>
        <p:spPr>
          <a:xfrm>
            <a:off x="841375" y="1851786"/>
            <a:ext cx="5594350" cy="569595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18</a:t>
            </a:r>
          </a:p>
        </p:txBody>
      </p:sp>
      <p:pic>
        <p:nvPicPr>
          <p:cNvPr id="6" name="Picture 5">
            <a:extLst>
              <a:ext uri="{FF2B5EF4-FFF2-40B4-BE49-F238E27FC236}">
                <a16:creationId xmlns:a16="http://schemas.microsoft.com/office/drawing/2014/main" id="{B69EDD2C-45BD-C311-DDF0-0D3D6707F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 y="1851786"/>
            <a:ext cx="7772400" cy="65496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2180" y="841247"/>
            <a:ext cx="5335524" cy="6151372"/>
          </a:xfrm>
          <a:prstGeom prst="rect">
            <a:avLst/>
          </a:prstGeom>
        </p:spPr>
      </p:pic>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19</a:t>
            </a:r>
          </a:p>
        </p:txBody>
      </p:sp>
      <p:pic>
        <p:nvPicPr>
          <p:cNvPr id="5" name="Picture 4">
            <a:extLst>
              <a:ext uri="{FF2B5EF4-FFF2-40B4-BE49-F238E27FC236}">
                <a16:creationId xmlns:a16="http://schemas.microsoft.com/office/drawing/2014/main" id="{8492948F-D63D-EE91-4618-DFBF7F1E8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1247"/>
            <a:ext cx="7772400" cy="7434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4436" y="1116838"/>
            <a:ext cx="6711315" cy="2710815"/>
          </a:xfrm>
          <a:prstGeom prst="rect">
            <a:avLst/>
          </a:prstGeom>
        </p:spPr>
        <p:txBody>
          <a:bodyPr vert="horz" wrap="square" lIns="0" tIns="12065" rIns="0" bIns="0" rtlCol="0">
            <a:spAutoFit/>
          </a:bodyPr>
          <a:lstStyle/>
          <a:p>
            <a:pPr marR="387985" algn="ctr">
              <a:lnSpc>
                <a:spcPct val="100000"/>
              </a:lnSpc>
              <a:spcBef>
                <a:spcPts val="95"/>
              </a:spcBef>
            </a:pPr>
            <a:r>
              <a:rPr sz="1600" spc="-5" dirty="0">
                <a:latin typeface="Times New Roman"/>
                <a:cs typeface="Times New Roman"/>
              </a:rPr>
              <a:t>RAJALAKSHMI</a:t>
            </a:r>
            <a:r>
              <a:rPr sz="1600" spc="-10" dirty="0">
                <a:latin typeface="Times New Roman"/>
                <a:cs typeface="Times New Roman"/>
              </a:rPr>
              <a:t> </a:t>
            </a:r>
            <a:r>
              <a:rPr sz="1600" spc="-5" dirty="0">
                <a:latin typeface="Times New Roman"/>
                <a:cs typeface="Times New Roman"/>
              </a:rPr>
              <a:t>ENGINEERING COLLEGE</a:t>
            </a:r>
            <a:endParaRPr sz="1600" dirty="0">
              <a:latin typeface="Times New Roman"/>
              <a:cs typeface="Times New Roman"/>
            </a:endParaRPr>
          </a:p>
          <a:p>
            <a:pPr>
              <a:lnSpc>
                <a:spcPct val="100000"/>
              </a:lnSpc>
              <a:spcBef>
                <a:spcPts val="10"/>
              </a:spcBef>
            </a:pPr>
            <a:endParaRPr sz="2000" dirty="0">
              <a:latin typeface="Times New Roman"/>
              <a:cs typeface="Times New Roman"/>
            </a:endParaRPr>
          </a:p>
          <a:p>
            <a:pPr marR="393700" algn="ctr">
              <a:lnSpc>
                <a:spcPct val="100000"/>
              </a:lnSpc>
            </a:pPr>
            <a:r>
              <a:rPr sz="1400" spc="-5" dirty="0">
                <a:latin typeface="Times New Roman"/>
                <a:cs typeface="Times New Roman"/>
              </a:rPr>
              <a:t>CHENNAI</a:t>
            </a:r>
            <a:r>
              <a:rPr sz="1400" spc="-30" dirty="0">
                <a:latin typeface="Times New Roman"/>
                <a:cs typeface="Times New Roman"/>
              </a:rPr>
              <a:t> </a:t>
            </a:r>
            <a:r>
              <a:rPr sz="1400" dirty="0">
                <a:latin typeface="Times New Roman"/>
                <a:cs typeface="Times New Roman"/>
              </a:rPr>
              <a:t>–</a:t>
            </a:r>
            <a:r>
              <a:rPr sz="1400" spc="-15" dirty="0">
                <a:latin typeface="Times New Roman"/>
                <a:cs typeface="Times New Roman"/>
              </a:rPr>
              <a:t> </a:t>
            </a:r>
            <a:r>
              <a:rPr sz="1400" spc="-5" dirty="0">
                <a:latin typeface="Times New Roman"/>
                <a:cs typeface="Times New Roman"/>
              </a:rPr>
              <a:t>602105</a:t>
            </a:r>
            <a:endParaRPr sz="1400" dirty="0">
              <a:latin typeface="Times New Roman"/>
              <a:cs typeface="Times New Roman"/>
            </a:endParaRPr>
          </a:p>
          <a:p>
            <a:pPr>
              <a:lnSpc>
                <a:spcPct val="100000"/>
              </a:lnSpc>
              <a:spcBef>
                <a:spcPts val="50"/>
              </a:spcBef>
            </a:pPr>
            <a:endParaRPr sz="2150" dirty="0">
              <a:latin typeface="Times New Roman"/>
              <a:cs typeface="Times New Roman"/>
            </a:endParaRPr>
          </a:p>
          <a:p>
            <a:pPr marR="374015" algn="ctr">
              <a:lnSpc>
                <a:spcPct val="100000"/>
              </a:lnSpc>
            </a:pPr>
            <a:r>
              <a:rPr sz="1400" spc="-5" dirty="0">
                <a:latin typeface="Times New Roman"/>
                <a:cs typeface="Times New Roman"/>
              </a:rPr>
              <a:t>BONAFIDE</a:t>
            </a:r>
            <a:r>
              <a:rPr sz="1400" spc="-30" dirty="0">
                <a:latin typeface="Times New Roman"/>
                <a:cs typeface="Times New Roman"/>
              </a:rPr>
              <a:t> </a:t>
            </a:r>
            <a:r>
              <a:rPr sz="1400" spc="-25" dirty="0">
                <a:latin typeface="Times New Roman"/>
                <a:cs typeface="Times New Roman"/>
              </a:rPr>
              <a:t>CERTIFICATE</a:t>
            </a:r>
            <a:endParaRPr sz="1400" dirty="0">
              <a:latin typeface="Times New Roman"/>
              <a:cs typeface="Times New Roman"/>
            </a:endParaRPr>
          </a:p>
          <a:p>
            <a:pPr>
              <a:lnSpc>
                <a:spcPct val="100000"/>
              </a:lnSpc>
            </a:pPr>
            <a:endParaRPr sz="1750" dirty="0">
              <a:latin typeface="Times New Roman"/>
              <a:cs typeface="Times New Roman"/>
            </a:endParaRPr>
          </a:p>
          <a:p>
            <a:pPr marL="18415" marR="5080" indent="-6350" algn="just">
              <a:lnSpc>
                <a:spcPct val="192800"/>
              </a:lnSpc>
            </a:pPr>
            <a:r>
              <a:rPr sz="1300" spc="-5" dirty="0">
                <a:latin typeface="Times New Roman"/>
                <a:cs typeface="Times New Roman"/>
              </a:rPr>
              <a:t>Certified</a:t>
            </a:r>
            <a:r>
              <a:rPr sz="1300" spc="-65" dirty="0">
                <a:latin typeface="Times New Roman"/>
                <a:cs typeface="Times New Roman"/>
              </a:rPr>
              <a:t> </a:t>
            </a:r>
            <a:r>
              <a:rPr sz="1300" spc="-5" dirty="0">
                <a:latin typeface="Times New Roman"/>
                <a:cs typeface="Times New Roman"/>
              </a:rPr>
              <a:t>that</a:t>
            </a:r>
            <a:r>
              <a:rPr sz="1300" spc="-65" dirty="0">
                <a:latin typeface="Times New Roman"/>
                <a:cs typeface="Times New Roman"/>
              </a:rPr>
              <a:t> </a:t>
            </a:r>
            <a:r>
              <a:rPr sz="1300" spc="-5" dirty="0">
                <a:latin typeface="Times New Roman"/>
                <a:cs typeface="Times New Roman"/>
              </a:rPr>
              <a:t>this</a:t>
            </a:r>
            <a:r>
              <a:rPr sz="1300" spc="-60" dirty="0">
                <a:latin typeface="Times New Roman"/>
                <a:cs typeface="Times New Roman"/>
              </a:rPr>
              <a:t> </a:t>
            </a:r>
            <a:r>
              <a:rPr sz="1300" spc="-5" dirty="0">
                <a:latin typeface="Times New Roman"/>
                <a:cs typeface="Times New Roman"/>
              </a:rPr>
              <a:t>project</a:t>
            </a:r>
            <a:r>
              <a:rPr sz="1300" spc="-75" dirty="0">
                <a:latin typeface="Times New Roman"/>
                <a:cs typeface="Times New Roman"/>
              </a:rPr>
              <a:t> </a:t>
            </a:r>
            <a:r>
              <a:rPr sz="1300" spc="-5" dirty="0">
                <a:latin typeface="Times New Roman"/>
                <a:cs typeface="Times New Roman"/>
              </a:rPr>
              <a:t>report</a:t>
            </a:r>
            <a:r>
              <a:rPr sz="1300" spc="-50" dirty="0">
                <a:latin typeface="Times New Roman"/>
                <a:cs typeface="Times New Roman"/>
              </a:rPr>
              <a:t> </a:t>
            </a:r>
            <a:r>
              <a:rPr sz="1300" b="1" spc="-5" dirty="0">
                <a:latin typeface="Times New Roman"/>
                <a:cs typeface="Times New Roman"/>
              </a:rPr>
              <a:t>“</a:t>
            </a:r>
            <a:r>
              <a:rPr lang="en-US" sz="1300" b="1" spc="-5" dirty="0">
                <a:latin typeface="Times New Roman"/>
                <a:cs typeface="Times New Roman"/>
              </a:rPr>
              <a:t>VIDEO PLAYER USING UIPATH</a:t>
            </a:r>
            <a:r>
              <a:rPr sz="1300" b="1" spc="-5" dirty="0">
                <a:latin typeface="Times New Roman"/>
                <a:cs typeface="Times New Roman"/>
              </a:rPr>
              <a:t>”</a:t>
            </a:r>
            <a:r>
              <a:rPr sz="1300" b="1" spc="-65" dirty="0">
                <a:latin typeface="Times New Roman"/>
                <a:cs typeface="Times New Roman"/>
              </a:rPr>
              <a:t> </a:t>
            </a:r>
            <a:r>
              <a:rPr sz="1300" spc="-5" dirty="0">
                <a:latin typeface="Times New Roman"/>
                <a:cs typeface="Times New Roman"/>
              </a:rPr>
              <a:t>is</a:t>
            </a:r>
            <a:r>
              <a:rPr sz="1300" spc="-60" dirty="0">
                <a:latin typeface="Times New Roman"/>
                <a:cs typeface="Times New Roman"/>
              </a:rPr>
              <a:t> </a:t>
            </a:r>
            <a:r>
              <a:rPr sz="1300" spc="-5" dirty="0">
                <a:latin typeface="Times New Roman"/>
                <a:cs typeface="Times New Roman"/>
              </a:rPr>
              <a:t>the</a:t>
            </a:r>
            <a:r>
              <a:rPr sz="1300" spc="-65" dirty="0">
                <a:latin typeface="Times New Roman"/>
                <a:cs typeface="Times New Roman"/>
              </a:rPr>
              <a:t> </a:t>
            </a:r>
            <a:r>
              <a:rPr sz="1300" spc="-5" dirty="0">
                <a:latin typeface="Times New Roman"/>
                <a:cs typeface="Times New Roman"/>
              </a:rPr>
              <a:t>Bonafide </a:t>
            </a:r>
            <a:r>
              <a:rPr sz="1300" spc="-315" dirty="0">
                <a:latin typeface="Times New Roman"/>
                <a:cs typeface="Times New Roman"/>
              </a:rPr>
              <a:t> </a:t>
            </a:r>
            <a:r>
              <a:rPr sz="1300" spc="-10" dirty="0">
                <a:latin typeface="Times New Roman"/>
                <a:cs typeface="Times New Roman"/>
              </a:rPr>
              <a:t>work </a:t>
            </a:r>
            <a:r>
              <a:rPr sz="1300" spc="-5" dirty="0">
                <a:latin typeface="Times New Roman"/>
                <a:cs typeface="Times New Roman"/>
              </a:rPr>
              <a:t>of </a:t>
            </a:r>
            <a:r>
              <a:rPr sz="1300" b="1" spc="-5" dirty="0">
                <a:latin typeface="Times New Roman"/>
                <a:cs typeface="Times New Roman"/>
              </a:rPr>
              <a:t>“</a:t>
            </a:r>
            <a:r>
              <a:rPr lang="en-US" sz="1300" b="1" spc="-5" dirty="0">
                <a:latin typeface="Times New Roman"/>
                <a:cs typeface="Times New Roman"/>
              </a:rPr>
              <a:t>CHARAN JEETHE M</a:t>
            </a:r>
            <a:r>
              <a:rPr sz="1300" b="1" spc="-5" dirty="0">
                <a:latin typeface="Times New Roman"/>
                <a:cs typeface="Times New Roman"/>
              </a:rPr>
              <a:t> (22070105</a:t>
            </a:r>
            <a:r>
              <a:rPr lang="en-US" sz="1300" b="1" spc="-5" dirty="0">
                <a:latin typeface="Times New Roman"/>
                <a:cs typeface="Times New Roman"/>
              </a:rPr>
              <a:t>2</a:t>
            </a:r>
            <a:r>
              <a:rPr sz="1300" b="1" spc="-5" dirty="0">
                <a:latin typeface="Times New Roman"/>
                <a:cs typeface="Times New Roman"/>
              </a:rPr>
              <a:t>)” </a:t>
            </a:r>
            <a:r>
              <a:rPr sz="1300" spc="-10" dirty="0">
                <a:latin typeface="Times New Roman"/>
                <a:cs typeface="Times New Roman"/>
              </a:rPr>
              <a:t>who </a:t>
            </a:r>
            <a:r>
              <a:rPr sz="1300" spc="-5" dirty="0">
                <a:latin typeface="Times New Roman"/>
                <a:cs typeface="Times New Roman"/>
              </a:rPr>
              <a:t>carried out </a:t>
            </a:r>
            <a:r>
              <a:rPr sz="1300" dirty="0">
                <a:latin typeface="Times New Roman"/>
                <a:cs typeface="Times New Roman"/>
              </a:rPr>
              <a:t>the </a:t>
            </a:r>
            <a:r>
              <a:rPr sz="1300" spc="-5" dirty="0">
                <a:latin typeface="Times New Roman"/>
                <a:cs typeface="Times New Roman"/>
              </a:rPr>
              <a:t>project </a:t>
            </a:r>
            <a:r>
              <a:rPr sz="1300" spc="-10" dirty="0">
                <a:latin typeface="Times New Roman"/>
                <a:cs typeface="Times New Roman"/>
              </a:rPr>
              <a:t>work </a:t>
            </a:r>
            <a:r>
              <a:rPr sz="1300" spc="-5" dirty="0">
                <a:latin typeface="Times New Roman"/>
                <a:cs typeface="Times New Roman"/>
              </a:rPr>
              <a:t>for </a:t>
            </a:r>
            <a:r>
              <a:rPr sz="1300" dirty="0">
                <a:latin typeface="Times New Roman"/>
                <a:cs typeface="Times New Roman"/>
              </a:rPr>
              <a:t>the </a:t>
            </a:r>
            <a:r>
              <a:rPr sz="1300" spc="-5" dirty="0">
                <a:latin typeface="Times New Roman"/>
                <a:cs typeface="Times New Roman"/>
              </a:rPr>
              <a:t>subject OAI1903- </a:t>
            </a:r>
            <a:r>
              <a:rPr sz="1300" dirty="0">
                <a:latin typeface="Times New Roman"/>
                <a:cs typeface="Times New Roman"/>
              </a:rPr>
              <a:t> </a:t>
            </a:r>
            <a:r>
              <a:rPr sz="1300" spc="-5" dirty="0">
                <a:latin typeface="Times New Roman"/>
                <a:cs typeface="Times New Roman"/>
              </a:rPr>
              <a:t>Introduction to</a:t>
            </a:r>
            <a:r>
              <a:rPr sz="1300" dirty="0">
                <a:latin typeface="Times New Roman"/>
                <a:cs typeface="Times New Roman"/>
              </a:rPr>
              <a:t> </a:t>
            </a:r>
            <a:r>
              <a:rPr sz="1300" spc="-5" dirty="0">
                <a:latin typeface="Times New Roman"/>
                <a:cs typeface="Times New Roman"/>
              </a:rPr>
              <a:t>Robotic</a:t>
            </a:r>
            <a:r>
              <a:rPr sz="1300" spc="10" dirty="0">
                <a:latin typeface="Times New Roman"/>
                <a:cs typeface="Times New Roman"/>
              </a:rPr>
              <a:t> </a:t>
            </a:r>
            <a:r>
              <a:rPr sz="1300" spc="-5" dirty="0">
                <a:latin typeface="Times New Roman"/>
                <a:cs typeface="Times New Roman"/>
              </a:rPr>
              <a:t>Process</a:t>
            </a:r>
            <a:r>
              <a:rPr sz="1300" spc="-80" dirty="0">
                <a:latin typeface="Times New Roman"/>
                <a:cs typeface="Times New Roman"/>
              </a:rPr>
              <a:t> </a:t>
            </a:r>
            <a:r>
              <a:rPr sz="1300" spc="-5" dirty="0">
                <a:latin typeface="Times New Roman"/>
                <a:cs typeface="Times New Roman"/>
              </a:rPr>
              <a:t>Automation under</a:t>
            </a:r>
            <a:r>
              <a:rPr sz="1300" dirty="0">
                <a:latin typeface="Times New Roman"/>
                <a:cs typeface="Times New Roman"/>
              </a:rPr>
              <a:t> </a:t>
            </a:r>
            <a:r>
              <a:rPr sz="1300" spc="-5" dirty="0">
                <a:latin typeface="Times New Roman"/>
                <a:cs typeface="Times New Roman"/>
              </a:rPr>
              <a:t>my</a:t>
            </a:r>
            <a:r>
              <a:rPr sz="1300" dirty="0">
                <a:latin typeface="Times New Roman"/>
                <a:cs typeface="Times New Roman"/>
              </a:rPr>
              <a:t> </a:t>
            </a:r>
            <a:r>
              <a:rPr sz="1300" spc="-5" dirty="0">
                <a:latin typeface="Times New Roman"/>
                <a:cs typeface="Times New Roman"/>
              </a:rPr>
              <a:t>supervision.</a:t>
            </a:r>
            <a:endParaRPr sz="1300" dirty="0">
              <a:latin typeface="Times New Roman"/>
              <a:cs typeface="Times New Roman"/>
            </a:endParaRPr>
          </a:p>
        </p:txBody>
      </p:sp>
      <p:sp>
        <p:nvSpPr>
          <p:cNvPr id="3" name="object 3"/>
          <p:cNvSpPr txBox="1"/>
          <p:nvPr/>
        </p:nvSpPr>
        <p:spPr>
          <a:xfrm>
            <a:off x="2377185" y="4366997"/>
            <a:ext cx="3624579" cy="2479675"/>
          </a:xfrm>
          <a:prstGeom prst="rect">
            <a:avLst/>
          </a:prstGeom>
        </p:spPr>
        <p:txBody>
          <a:bodyPr vert="horz" wrap="square" lIns="0" tIns="105410" rIns="0" bIns="0" rtlCol="0">
            <a:spAutoFit/>
          </a:bodyPr>
          <a:lstStyle/>
          <a:p>
            <a:pPr marL="3810" algn="ctr">
              <a:lnSpc>
                <a:spcPct val="100000"/>
              </a:lnSpc>
              <a:spcBef>
                <a:spcPts val="830"/>
              </a:spcBef>
            </a:pPr>
            <a:r>
              <a:rPr sz="1400" b="1" spc="-5" dirty="0">
                <a:latin typeface="Times New Roman"/>
                <a:cs typeface="Times New Roman"/>
              </a:rPr>
              <a:t>Mrs.J.Jinu</a:t>
            </a:r>
            <a:r>
              <a:rPr sz="1400" b="1" spc="-10" dirty="0">
                <a:latin typeface="Times New Roman"/>
                <a:cs typeface="Times New Roman"/>
              </a:rPr>
              <a:t> </a:t>
            </a:r>
            <a:r>
              <a:rPr sz="1400" b="1" spc="-5" dirty="0">
                <a:latin typeface="Times New Roman"/>
                <a:cs typeface="Times New Roman"/>
              </a:rPr>
              <a:t>Sophia,</a:t>
            </a:r>
            <a:r>
              <a:rPr sz="1400" b="1" spc="-10" dirty="0">
                <a:latin typeface="Times New Roman"/>
                <a:cs typeface="Times New Roman"/>
              </a:rPr>
              <a:t> </a:t>
            </a:r>
            <a:r>
              <a:rPr sz="1400" b="1" spc="-5" dirty="0">
                <a:latin typeface="Times New Roman"/>
                <a:cs typeface="Times New Roman"/>
              </a:rPr>
              <a:t>M.E,(Ph.D),.</a:t>
            </a:r>
            <a:endParaRPr sz="1400">
              <a:latin typeface="Times New Roman"/>
              <a:cs typeface="Times New Roman"/>
            </a:endParaRPr>
          </a:p>
          <a:p>
            <a:pPr marL="5080" algn="ctr">
              <a:lnSpc>
                <a:spcPct val="100000"/>
              </a:lnSpc>
              <a:spcBef>
                <a:spcPts val="730"/>
              </a:spcBef>
            </a:pPr>
            <a:r>
              <a:rPr sz="1400" b="1" spc="-5" dirty="0">
                <a:latin typeface="Times New Roman"/>
                <a:cs typeface="Times New Roman"/>
              </a:rPr>
              <a:t>SUPERVISOR</a:t>
            </a:r>
            <a:endParaRPr sz="1400">
              <a:latin typeface="Times New Roman"/>
              <a:cs typeface="Times New Roman"/>
            </a:endParaRPr>
          </a:p>
          <a:p>
            <a:pPr marL="4445" algn="ctr">
              <a:lnSpc>
                <a:spcPct val="100000"/>
              </a:lnSpc>
              <a:spcBef>
                <a:spcPts val="735"/>
              </a:spcBef>
            </a:pPr>
            <a:r>
              <a:rPr sz="1400" spc="-5" dirty="0">
                <a:latin typeface="Times New Roman"/>
                <a:cs typeface="Times New Roman"/>
              </a:rPr>
              <a:t>Assistant</a:t>
            </a:r>
            <a:r>
              <a:rPr sz="1400" spc="-30" dirty="0">
                <a:latin typeface="Times New Roman"/>
                <a:cs typeface="Times New Roman"/>
              </a:rPr>
              <a:t> </a:t>
            </a:r>
            <a:r>
              <a:rPr sz="1400" spc="-5" dirty="0">
                <a:latin typeface="Times New Roman"/>
                <a:cs typeface="Times New Roman"/>
              </a:rPr>
              <a:t>Professor</a:t>
            </a:r>
            <a:endParaRPr sz="1400">
              <a:latin typeface="Times New Roman"/>
              <a:cs typeface="Times New Roman"/>
            </a:endParaRPr>
          </a:p>
          <a:p>
            <a:pPr marL="12065" marR="5080" algn="ctr">
              <a:lnSpc>
                <a:spcPct val="143600"/>
              </a:lnSpc>
              <a:spcBef>
                <a:spcPts val="10"/>
              </a:spcBef>
            </a:pPr>
            <a:r>
              <a:rPr sz="1400" spc="-5" dirty="0">
                <a:latin typeface="Times New Roman"/>
                <a:cs typeface="Times New Roman"/>
              </a:rPr>
              <a:t>Department </a:t>
            </a:r>
            <a:r>
              <a:rPr sz="1400" dirty="0">
                <a:latin typeface="Times New Roman"/>
                <a:cs typeface="Times New Roman"/>
              </a:rPr>
              <a:t>of </a:t>
            </a:r>
            <a:r>
              <a:rPr sz="1400" spc="-5" dirty="0">
                <a:latin typeface="Times New Roman"/>
                <a:cs typeface="Times New Roman"/>
              </a:rPr>
              <a:t>Computer Science and Engineering </a:t>
            </a:r>
            <a:r>
              <a:rPr sz="1400" spc="-335" dirty="0">
                <a:latin typeface="Times New Roman"/>
                <a:cs typeface="Times New Roman"/>
              </a:rPr>
              <a:t> </a:t>
            </a:r>
            <a:r>
              <a:rPr sz="1400" spc="-5" dirty="0">
                <a:latin typeface="Times New Roman"/>
                <a:cs typeface="Times New Roman"/>
              </a:rPr>
              <a:t>Rajalakshmi</a:t>
            </a:r>
            <a:r>
              <a:rPr sz="1400" dirty="0">
                <a:latin typeface="Times New Roman"/>
                <a:cs typeface="Times New Roman"/>
              </a:rPr>
              <a:t> </a:t>
            </a:r>
            <a:r>
              <a:rPr sz="1400" spc="-5" dirty="0">
                <a:latin typeface="Times New Roman"/>
                <a:cs typeface="Times New Roman"/>
              </a:rPr>
              <a:t>Engineering</a:t>
            </a:r>
            <a:r>
              <a:rPr sz="1400" spc="5" dirty="0">
                <a:latin typeface="Times New Roman"/>
                <a:cs typeface="Times New Roman"/>
              </a:rPr>
              <a:t> </a:t>
            </a:r>
            <a:r>
              <a:rPr sz="1400" spc="-5" dirty="0">
                <a:latin typeface="Times New Roman"/>
                <a:cs typeface="Times New Roman"/>
              </a:rPr>
              <a:t>College</a:t>
            </a:r>
            <a:endParaRPr sz="1400">
              <a:latin typeface="Times New Roman"/>
              <a:cs typeface="Times New Roman"/>
            </a:endParaRPr>
          </a:p>
          <a:p>
            <a:pPr marL="1129665" marR="1118870" algn="ctr">
              <a:lnSpc>
                <a:spcPct val="143600"/>
              </a:lnSpc>
            </a:pPr>
            <a:r>
              <a:rPr sz="1400" spc="-5" dirty="0">
                <a:latin typeface="Times New Roman"/>
                <a:cs typeface="Times New Roman"/>
              </a:rPr>
              <a:t>Rajalakshmi</a:t>
            </a:r>
            <a:r>
              <a:rPr sz="1400" spc="-55" dirty="0">
                <a:latin typeface="Times New Roman"/>
                <a:cs typeface="Times New Roman"/>
              </a:rPr>
              <a:t> </a:t>
            </a:r>
            <a:r>
              <a:rPr sz="1400" spc="-5" dirty="0">
                <a:latin typeface="Times New Roman"/>
                <a:cs typeface="Times New Roman"/>
              </a:rPr>
              <a:t>Nagar </a:t>
            </a:r>
            <a:r>
              <a:rPr sz="1400" spc="-335" dirty="0">
                <a:latin typeface="Times New Roman"/>
                <a:cs typeface="Times New Roman"/>
              </a:rPr>
              <a:t> </a:t>
            </a:r>
            <a:r>
              <a:rPr sz="1400" spc="-5" dirty="0">
                <a:latin typeface="Times New Roman"/>
                <a:cs typeface="Times New Roman"/>
              </a:rPr>
              <a:t>Thandalam</a:t>
            </a:r>
            <a:endParaRPr sz="1400">
              <a:latin typeface="Times New Roman"/>
              <a:cs typeface="Times New Roman"/>
            </a:endParaRPr>
          </a:p>
          <a:p>
            <a:pPr marR="57785" algn="ctr">
              <a:lnSpc>
                <a:spcPct val="100000"/>
              </a:lnSpc>
              <a:spcBef>
                <a:spcPts val="745"/>
              </a:spcBef>
            </a:pPr>
            <a:r>
              <a:rPr sz="1400" dirty="0">
                <a:latin typeface="Times New Roman"/>
                <a:cs typeface="Times New Roman"/>
              </a:rPr>
              <a:t>Chennai</a:t>
            </a:r>
            <a:r>
              <a:rPr sz="1400" spc="-20" dirty="0">
                <a:latin typeface="Times New Roman"/>
                <a:cs typeface="Times New Roman"/>
              </a:rPr>
              <a:t> </a:t>
            </a:r>
            <a:r>
              <a:rPr sz="1400" dirty="0">
                <a:latin typeface="Times New Roman"/>
                <a:cs typeface="Times New Roman"/>
              </a:rPr>
              <a:t>-</a:t>
            </a:r>
            <a:r>
              <a:rPr sz="1400" spc="-35" dirty="0">
                <a:latin typeface="Times New Roman"/>
                <a:cs typeface="Times New Roman"/>
              </a:rPr>
              <a:t> </a:t>
            </a:r>
            <a:r>
              <a:rPr sz="1400" spc="-5" dirty="0">
                <a:latin typeface="Times New Roman"/>
                <a:cs typeface="Times New Roman"/>
              </a:rPr>
              <a:t>602105</a:t>
            </a:r>
            <a:endParaRPr sz="1400">
              <a:latin typeface="Times New Roman"/>
              <a:cs typeface="Times New Roman"/>
            </a:endParaRPr>
          </a:p>
        </p:txBody>
      </p:sp>
      <p:sp>
        <p:nvSpPr>
          <p:cNvPr id="4" name="object 4"/>
          <p:cNvSpPr txBox="1"/>
          <p:nvPr/>
        </p:nvSpPr>
        <p:spPr>
          <a:xfrm>
            <a:off x="1025448" y="7495793"/>
            <a:ext cx="5202555" cy="583565"/>
          </a:xfrm>
          <a:prstGeom prst="rect">
            <a:avLst/>
          </a:prstGeom>
        </p:spPr>
        <p:txBody>
          <a:bodyPr vert="horz" wrap="square" lIns="0" tIns="12700" rIns="0" bIns="0" rtlCol="0">
            <a:spAutoFit/>
          </a:bodyPr>
          <a:lstStyle/>
          <a:p>
            <a:pPr marL="214629" algn="ctr">
              <a:lnSpc>
                <a:spcPct val="100000"/>
              </a:lnSpc>
              <a:spcBef>
                <a:spcPts val="100"/>
              </a:spcBef>
            </a:pPr>
            <a:r>
              <a:rPr sz="1200" spc="-5" dirty="0">
                <a:latin typeface="Times New Roman"/>
                <a:cs typeface="Times New Roman"/>
              </a:rPr>
              <a:t>Submitted</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Project</a:t>
            </a:r>
            <a:r>
              <a:rPr sz="1200" dirty="0">
                <a:latin typeface="Times New Roman"/>
                <a:cs typeface="Times New Roman"/>
              </a:rPr>
              <a:t> and</a:t>
            </a:r>
            <a:r>
              <a:rPr sz="1200" spc="-25" dirty="0">
                <a:latin typeface="Times New Roman"/>
                <a:cs typeface="Times New Roman"/>
              </a:rPr>
              <a:t> </a:t>
            </a:r>
            <a:r>
              <a:rPr sz="1200" spc="-20" dirty="0">
                <a:latin typeface="Times New Roman"/>
                <a:cs typeface="Times New Roman"/>
              </a:rPr>
              <a:t>Viva</a:t>
            </a:r>
            <a:r>
              <a:rPr sz="1200" spc="-30" dirty="0">
                <a:latin typeface="Times New Roman"/>
                <a:cs typeface="Times New Roman"/>
              </a:rPr>
              <a:t> </a:t>
            </a:r>
            <a:r>
              <a:rPr sz="1200" spc="-40" dirty="0">
                <a:latin typeface="Times New Roman"/>
                <a:cs typeface="Times New Roman"/>
              </a:rPr>
              <a:t>Voce</a:t>
            </a:r>
            <a:r>
              <a:rPr sz="1200" dirty="0">
                <a:latin typeface="Times New Roman"/>
                <a:cs typeface="Times New Roman"/>
              </a:rPr>
              <a:t> </a:t>
            </a:r>
            <a:r>
              <a:rPr sz="1200" spc="-5" dirty="0">
                <a:latin typeface="Times New Roman"/>
                <a:cs typeface="Times New Roman"/>
              </a:rPr>
              <a:t>Examination</a:t>
            </a:r>
            <a:r>
              <a:rPr sz="1200" spc="5" dirty="0">
                <a:latin typeface="Times New Roman"/>
                <a:cs typeface="Times New Roman"/>
              </a:rPr>
              <a:t> </a:t>
            </a:r>
            <a:r>
              <a:rPr sz="1200" dirty="0">
                <a:latin typeface="Times New Roman"/>
                <a:cs typeface="Times New Roman"/>
              </a:rPr>
              <a:t>for the</a:t>
            </a:r>
            <a:r>
              <a:rPr sz="1200" spc="-5" dirty="0">
                <a:latin typeface="Times New Roman"/>
                <a:cs typeface="Times New Roman"/>
              </a:rPr>
              <a:t> subject</a:t>
            </a:r>
            <a:endParaRPr sz="1200">
              <a:latin typeface="Times New Roman"/>
              <a:cs typeface="Times New Roman"/>
            </a:endParaRPr>
          </a:p>
          <a:p>
            <a:pPr>
              <a:lnSpc>
                <a:spcPct val="100000"/>
              </a:lnSpc>
              <a:spcBef>
                <a:spcPts val="15"/>
              </a:spcBef>
            </a:pPr>
            <a:endParaRPr sz="1300">
              <a:latin typeface="Times New Roman"/>
              <a:cs typeface="Times New Roman"/>
            </a:endParaRPr>
          </a:p>
          <a:p>
            <a:pPr marL="12700">
              <a:lnSpc>
                <a:spcPct val="100000"/>
              </a:lnSpc>
              <a:tabLst>
                <a:tab pos="5189220" algn="l"/>
              </a:tabLst>
            </a:pPr>
            <a:r>
              <a:rPr sz="1200" spc="-5" dirty="0">
                <a:latin typeface="Times New Roman"/>
                <a:cs typeface="Times New Roman"/>
              </a:rPr>
              <a:t>OA</a:t>
            </a:r>
            <a:r>
              <a:rPr sz="1200" dirty="0">
                <a:latin typeface="Times New Roman"/>
                <a:cs typeface="Times New Roman"/>
              </a:rPr>
              <a:t>I190</a:t>
            </a:r>
            <a:r>
              <a:rPr sz="1200" spc="-5" dirty="0">
                <a:latin typeface="Times New Roman"/>
                <a:cs typeface="Times New Roman"/>
              </a:rPr>
              <a:t>3</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Int</a:t>
            </a:r>
            <a:r>
              <a:rPr sz="1200" spc="-5" dirty="0">
                <a:latin typeface="Times New Roman"/>
                <a:cs typeface="Times New Roman"/>
              </a:rPr>
              <a:t>r</a:t>
            </a:r>
            <a:r>
              <a:rPr sz="1200" dirty="0">
                <a:latin typeface="Times New Roman"/>
                <a:cs typeface="Times New Roman"/>
              </a:rPr>
              <a:t>od</a:t>
            </a:r>
            <a:r>
              <a:rPr sz="1200" spc="10" dirty="0">
                <a:latin typeface="Times New Roman"/>
                <a:cs typeface="Times New Roman"/>
              </a:rPr>
              <a:t>u</a:t>
            </a:r>
            <a:r>
              <a:rPr sz="1200" spc="-5" dirty="0">
                <a:latin typeface="Times New Roman"/>
                <a:cs typeface="Times New Roman"/>
              </a:rPr>
              <a:t>c</a:t>
            </a:r>
            <a:r>
              <a:rPr sz="1200" dirty="0">
                <a:latin typeface="Times New Roman"/>
                <a:cs typeface="Times New Roman"/>
              </a:rPr>
              <a:t>tion to Robotic</a:t>
            </a:r>
            <a:r>
              <a:rPr sz="1200" spc="-5" dirty="0">
                <a:latin typeface="Times New Roman"/>
                <a:cs typeface="Times New Roman"/>
              </a:rPr>
              <a:t> </a:t>
            </a:r>
            <a:r>
              <a:rPr sz="1200" dirty="0">
                <a:latin typeface="Times New Roman"/>
                <a:cs typeface="Times New Roman"/>
              </a:rPr>
              <a:t>Pro</a:t>
            </a:r>
            <a:r>
              <a:rPr sz="1200" spc="-10" dirty="0">
                <a:latin typeface="Times New Roman"/>
                <a:cs typeface="Times New Roman"/>
              </a:rPr>
              <a:t>c</a:t>
            </a:r>
            <a:r>
              <a:rPr sz="1200" spc="-5" dirty="0">
                <a:latin typeface="Times New Roman"/>
                <a:cs typeface="Times New Roman"/>
              </a:rPr>
              <a:t>es</a:t>
            </a:r>
            <a:r>
              <a:rPr sz="1200" dirty="0">
                <a:latin typeface="Times New Roman"/>
                <a:cs typeface="Times New Roman"/>
              </a:rPr>
              <a:t>s</a:t>
            </a:r>
            <a:r>
              <a:rPr sz="1200" spc="-70" dirty="0">
                <a:latin typeface="Times New Roman"/>
                <a:cs typeface="Times New Roman"/>
              </a:rPr>
              <a:t> </a:t>
            </a:r>
            <a:r>
              <a:rPr sz="1200" spc="-5" dirty="0">
                <a:latin typeface="Times New Roman"/>
                <a:cs typeface="Times New Roman"/>
              </a:rPr>
              <a:t>Auto</a:t>
            </a:r>
            <a:r>
              <a:rPr sz="1200" spc="10" dirty="0">
                <a:latin typeface="Times New Roman"/>
                <a:cs typeface="Times New Roman"/>
              </a:rPr>
              <a:t>m</a:t>
            </a:r>
            <a:r>
              <a:rPr sz="1200" spc="-5" dirty="0">
                <a:latin typeface="Times New Roman"/>
                <a:cs typeface="Times New Roman"/>
              </a:rPr>
              <a:t>a</a:t>
            </a:r>
            <a:r>
              <a:rPr sz="1200" dirty="0">
                <a:latin typeface="Times New Roman"/>
                <a:cs typeface="Times New Roman"/>
              </a:rPr>
              <a:t>tion h</a:t>
            </a:r>
            <a:r>
              <a:rPr sz="1200" spc="-5" dirty="0">
                <a:latin typeface="Times New Roman"/>
                <a:cs typeface="Times New Roman"/>
              </a:rPr>
              <a:t>e</a:t>
            </a:r>
            <a:r>
              <a:rPr sz="1200" dirty="0">
                <a:latin typeface="Times New Roman"/>
                <a:cs typeface="Times New Roman"/>
              </a:rPr>
              <a:t>ld on</a:t>
            </a:r>
            <a:r>
              <a:rPr sz="1200" u="sng" dirty="0">
                <a:uFill>
                  <a:solidFill>
                    <a:srgbClr val="000000"/>
                  </a:solidFill>
                </a:uFill>
                <a:latin typeface="Times New Roman"/>
                <a:cs typeface="Times New Roman"/>
              </a:rPr>
              <a:t> 	</a:t>
            </a:r>
            <a:endParaRPr sz="1200">
              <a:latin typeface="Times New Roman"/>
              <a:cs typeface="Times New Roman"/>
            </a:endParaRPr>
          </a:p>
        </p:txBody>
      </p:sp>
      <p:sp>
        <p:nvSpPr>
          <p:cNvPr id="5" name="object 5"/>
          <p:cNvSpPr txBox="1"/>
          <p:nvPr/>
        </p:nvSpPr>
        <p:spPr>
          <a:xfrm>
            <a:off x="1238808" y="8789619"/>
            <a:ext cx="112903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Internal</a:t>
            </a:r>
            <a:r>
              <a:rPr sz="1200" spc="-60" dirty="0">
                <a:latin typeface="Times New Roman"/>
                <a:cs typeface="Times New Roman"/>
              </a:rPr>
              <a:t> </a:t>
            </a:r>
            <a:r>
              <a:rPr sz="1200" dirty="0">
                <a:latin typeface="Times New Roman"/>
                <a:cs typeface="Times New Roman"/>
              </a:rPr>
              <a:t>Examiner</a:t>
            </a:r>
            <a:endParaRPr sz="1200">
              <a:latin typeface="Times New Roman"/>
              <a:cs typeface="Times New Roman"/>
            </a:endParaRPr>
          </a:p>
        </p:txBody>
      </p:sp>
      <p:sp>
        <p:nvSpPr>
          <p:cNvPr id="6" name="object 6"/>
          <p:cNvSpPr txBox="1"/>
          <p:nvPr/>
        </p:nvSpPr>
        <p:spPr>
          <a:xfrm>
            <a:off x="4819700" y="8789619"/>
            <a:ext cx="117221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External</a:t>
            </a:r>
            <a:r>
              <a:rPr sz="1200" spc="-55" dirty="0">
                <a:latin typeface="Times New Roman"/>
                <a:cs typeface="Times New Roman"/>
              </a:rPr>
              <a:t> </a:t>
            </a:r>
            <a:r>
              <a:rPr sz="1200" dirty="0">
                <a:latin typeface="Times New Roman"/>
                <a:cs typeface="Times New Roman"/>
              </a:rPr>
              <a:t>Examiner</a:t>
            </a:r>
            <a:endParaRPr sz="1200">
              <a:latin typeface="Times New Roman"/>
              <a:cs typeface="Times New Roman"/>
            </a:endParaRPr>
          </a:p>
        </p:txBody>
      </p:sp>
      <p:sp>
        <p:nvSpPr>
          <p:cNvPr id="7" name="object 7"/>
          <p:cNvSpPr txBox="1"/>
          <p:nvPr/>
        </p:nvSpPr>
        <p:spPr>
          <a:xfrm>
            <a:off x="3808603" y="9028886"/>
            <a:ext cx="99060"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Times New Roman"/>
                <a:cs typeface="Times New Roman"/>
              </a:rPr>
              <a:t>ii</a:t>
            </a:r>
            <a:endParaRPr sz="10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23</a:t>
            </a:r>
          </a:p>
        </p:txBody>
      </p:sp>
      <p:sp>
        <p:nvSpPr>
          <p:cNvPr id="2" name="object 2"/>
          <p:cNvSpPr txBox="1"/>
          <p:nvPr/>
        </p:nvSpPr>
        <p:spPr>
          <a:xfrm>
            <a:off x="1593850" y="816609"/>
            <a:ext cx="4787900" cy="3583866"/>
          </a:xfrm>
          <a:prstGeom prst="rect">
            <a:avLst/>
          </a:prstGeom>
        </p:spPr>
        <p:txBody>
          <a:bodyPr vert="horz" wrap="square" lIns="0" tIns="12700" rIns="0" bIns="0" rtlCol="0">
            <a:spAutoFit/>
          </a:bodyPr>
          <a:lstStyle/>
          <a:p>
            <a:pPr marL="1408430">
              <a:lnSpc>
                <a:spcPct val="100000"/>
              </a:lnSpc>
              <a:spcBef>
                <a:spcPts val="100"/>
              </a:spcBef>
            </a:pPr>
            <a:r>
              <a:rPr sz="1500" b="1" spc="-5" dirty="0">
                <a:latin typeface="Times New Roman"/>
                <a:cs typeface="Times New Roman"/>
              </a:rPr>
              <a:t>REFERENCES</a:t>
            </a:r>
            <a:endParaRPr sz="1500" dirty="0">
              <a:latin typeface="Times New Roman"/>
              <a:cs typeface="Times New Roman"/>
            </a:endParaRPr>
          </a:p>
          <a:p>
            <a:pPr marL="27940" marR="8255" indent="-6350">
              <a:lnSpc>
                <a:spcPct val="144600"/>
              </a:lnSpc>
              <a:spcBef>
                <a:spcPts val="415"/>
              </a:spcBef>
              <a:buAutoNum type="arabicPlain"/>
              <a:tabLst>
                <a:tab pos="247650" algn="l"/>
              </a:tabLst>
            </a:pPr>
            <a:r>
              <a:rPr sz="1300" spc="-15" dirty="0">
                <a:latin typeface="Times New Roman"/>
                <a:cs typeface="Times New Roman"/>
              </a:rPr>
              <a:t>Avasarala,</a:t>
            </a:r>
            <a:r>
              <a:rPr sz="1300" spc="15" dirty="0">
                <a:latin typeface="Times New Roman"/>
                <a:cs typeface="Times New Roman"/>
              </a:rPr>
              <a:t> </a:t>
            </a:r>
            <a:r>
              <a:rPr sz="1300" spc="-5" dirty="0">
                <a:latin typeface="Times New Roman"/>
                <a:cs typeface="Times New Roman"/>
              </a:rPr>
              <a:t>R.,</a:t>
            </a:r>
            <a:r>
              <a:rPr sz="1300" spc="25" dirty="0">
                <a:latin typeface="Times New Roman"/>
                <a:cs typeface="Times New Roman"/>
              </a:rPr>
              <a:t> </a:t>
            </a:r>
            <a:r>
              <a:rPr sz="1300" spc="-5" dirty="0">
                <a:latin typeface="Times New Roman"/>
                <a:cs typeface="Times New Roman"/>
              </a:rPr>
              <a:t>&amp;</a:t>
            </a:r>
            <a:r>
              <a:rPr sz="1300" spc="5" dirty="0">
                <a:latin typeface="Times New Roman"/>
                <a:cs typeface="Times New Roman"/>
              </a:rPr>
              <a:t> </a:t>
            </a:r>
            <a:r>
              <a:rPr sz="1300" spc="-15" dirty="0">
                <a:latin typeface="Times New Roman"/>
                <a:cs typeface="Times New Roman"/>
              </a:rPr>
              <a:t>Waghmare,</a:t>
            </a:r>
            <a:r>
              <a:rPr sz="1300" spc="25" dirty="0">
                <a:latin typeface="Times New Roman"/>
                <a:cs typeface="Times New Roman"/>
              </a:rPr>
              <a:t> </a:t>
            </a:r>
            <a:r>
              <a:rPr sz="1300" spc="-5" dirty="0">
                <a:latin typeface="Times New Roman"/>
                <a:cs typeface="Times New Roman"/>
              </a:rPr>
              <a:t>S.</a:t>
            </a:r>
            <a:r>
              <a:rPr sz="1300" spc="15" dirty="0">
                <a:latin typeface="Times New Roman"/>
                <a:cs typeface="Times New Roman"/>
              </a:rPr>
              <a:t> </a:t>
            </a:r>
            <a:r>
              <a:rPr sz="1300" spc="-5" dirty="0">
                <a:latin typeface="Times New Roman"/>
                <a:cs typeface="Times New Roman"/>
              </a:rPr>
              <a:t>(2020).</a:t>
            </a:r>
            <a:r>
              <a:rPr sz="1300" spc="30" dirty="0">
                <a:latin typeface="Times New Roman"/>
                <a:cs typeface="Times New Roman"/>
              </a:rPr>
              <a:t> </a:t>
            </a:r>
            <a:r>
              <a:rPr sz="1300" spc="-5" dirty="0">
                <a:latin typeface="Times New Roman"/>
                <a:cs typeface="Times New Roman"/>
              </a:rPr>
              <a:t>Robotic</a:t>
            </a:r>
            <a:r>
              <a:rPr sz="1300" spc="10" dirty="0">
                <a:latin typeface="Times New Roman"/>
                <a:cs typeface="Times New Roman"/>
              </a:rPr>
              <a:t> </a:t>
            </a:r>
            <a:r>
              <a:rPr sz="1300" spc="-5" dirty="0">
                <a:latin typeface="Times New Roman"/>
                <a:cs typeface="Times New Roman"/>
              </a:rPr>
              <a:t>Process</a:t>
            </a:r>
            <a:r>
              <a:rPr sz="1300" spc="-55" dirty="0">
                <a:latin typeface="Times New Roman"/>
                <a:cs typeface="Times New Roman"/>
              </a:rPr>
              <a:t> </a:t>
            </a:r>
            <a:r>
              <a:rPr sz="1300" dirty="0">
                <a:latin typeface="Times New Roman"/>
                <a:cs typeface="Times New Roman"/>
              </a:rPr>
              <a:t>Automation </a:t>
            </a:r>
            <a:r>
              <a:rPr sz="1300" spc="-310" dirty="0">
                <a:latin typeface="Times New Roman"/>
                <a:cs typeface="Times New Roman"/>
              </a:rPr>
              <a:t> </a:t>
            </a:r>
            <a:r>
              <a:rPr sz="1300" spc="-5" dirty="0">
                <a:latin typeface="Times New Roman"/>
                <a:cs typeface="Times New Roman"/>
              </a:rPr>
              <a:t>in</a:t>
            </a:r>
            <a:r>
              <a:rPr sz="1300" dirty="0">
                <a:latin typeface="Times New Roman"/>
                <a:cs typeface="Times New Roman"/>
              </a:rPr>
              <a:t>  </a:t>
            </a:r>
            <a:r>
              <a:rPr lang="en-US" sz="1300" spc="-5" dirty="0">
                <a:latin typeface="Times New Roman"/>
                <a:cs typeface="Times New Roman"/>
              </a:rPr>
              <a:t>video player</a:t>
            </a:r>
            <a:r>
              <a:rPr sz="1300" spc="-5" dirty="0">
                <a:latin typeface="Times New Roman"/>
                <a:cs typeface="Times New Roman"/>
              </a:rPr>
              <a:t>:</a:t>
            </a:r>
            <a:r>
              <a:rPr sz="1300" spc="10" dirty="0">
                <a:latin typeface="Times New Roman"/>
                <a:cs typeface="Times New Roman"/>
              </a:rPr>
              <a:t> </a:t>
            </a:r>
            <a:r>
              <a:rPr sz="1300" spc="-10" dirty="0">
                <a:latin typeface="Times New Roman"/>
                <a:cs typeface="Times New Roman"/>
              </a:rPr>
              <a:t>Case</a:t>
            </a:r>
            <a:r>
              <a:rPr sz="1300" spc="5" dirty="0">
                <a:latin typeface="Times New Roman"/>
                <a:cs typeface="Times New Roman"/>
              </a:rPr>
              <a:t> </a:t>
            </a:r>
            <a:r>
              <a:rPr sz="1300" spc="-5" dirty="0">
                <a:latin typeface="Times New Roman"/>
                <a:cs typeface="Times New Roman"/>
              </a:rPr>
              <a:t>Studies</a:t>
            </a:r>
            <a:r>
              <a:rPr sz="130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10" dirty="0">
                <a:latin typeface="Times New Roman"/>
                <a:cs typeface="Times New Roman"/>
              </a:rPr>
              <a:t>Opportunities.</a:t>
            </a:r>
            <a:r>
              <a:rPr sz="1300" spc="25" dirty="0">
                <a:latin typeface="Times New Roman"/>
                <a:cs typeface="Times New Roman"/>
              </a:rPr>
              <a:t> </a:t>
            </a:r>
            <a:r>
              <a:rPr sz="1300" i="1" spc="-5" dirty="0">
                <a:latin typeface="Times New Roman"/>
                <a:cs typeface="Times New Roman"/>
              </a:rPr>
              <a:t>International</a:t>
            </a:r>
            <a:endParaRPr sz="1300" dirty="0">
              <a:latin typeface="Times New Roman"/>
              <a:cs typeface="Times New Roman"/>
            </a:endParaRPr>
          </a:p>
          <a:p>
            <a:pPr marL="12700" algn="just">
              <a:lnSpc>
                <a:spcPct val="100000"/>
              </a:lnSpc>
              <a:spcBef>
                <a:spcPts val="780"/>
              </a:spcBef>
            </a:pPr>
            <a:r>
              <a:rPr sz="1300" i="1" spc="-5" dirty="0">
                <a:latin typeface="Times New Roman"/>
                <a:cs typeface="Times New Roman"/>
              </a:rPr>
              <a:t>Journal</a:t>
            </a:r>
            <a:r>
              <a:rPr sz="1300" i="1" spc="5" dirty="0">
                <a:latin typeface="Times New Roman"/>
                <a:cs typeface="Times New Roman"/>
              </a:rPr>
              <a:t> </a:t>
            </a:r>
            <a:r>
              <a:rPr sz="1300" i="1" spc="-5" dirty="0">
                <a:latin typeface="Times New Roman"/>
                <a:cs typeface="Times New Roman"/>
              </a:rPr>
              <a:t>of</a:t>
            </a:r>
            <a:r>
              <a:rPr sz="1300" i="1" spc="-10" dirty="0">
                <a:latin typeface="Times New Roman"/>
                <a:cs typeface="Times New Roman"/>
              </a:rPr>
              <a:t> </a:t>
            </a:r>
            <a:r>
              <a:rPr sz="1300" i="1" spc="-5" dirty="0">
                <a:latin typeface="Times New Roman"/>
                <a:cs typeface="Times New Roman"/>
              </a:rPr>
              <a:t>Advanced</a:t>
            </a:r>
            <a:r>
              <a:rPr sz="1300" i="1" spc="10" dirty="0">
                <a:latin typeface="Times New Roman"/>
                <a:cs typeface="Times New Roman"/>
              </a:rPr>
              <a:t> </a:t>
            </a:r>
            <a:r>
              <a:rPr sz="1300" i="1" spc="-5" dirty="0">
                <a:latin typeface="Times New Roman"/>
                <a:cs typeface="Times New Roman"/>
              </a:rPr>
              <a:t>Computer</a:t>
            </a:r>
            <a:r>
              <a:rPr sz="1300" i="1" spc="10" dirty="0">
                <a:latin typeface="Times New Roman"/>
                <a:cs typeface="Times New Roman"/>
              </a:rPr>
              <a:t> </a:t>
            </a:r>
            <a:r>
              <a:rPr sz="1300" i="1" spc="-5" dirty="0">
                <a:latin typeface="Times New Roman"/>
                <a:cs typeface="Times New Roman"/>
              </a:rPr>
              <a:t>Science</a:t>
            </a:r>
            <a:r>
              <a:rPr sz="1300" i="1" spc="10" dirty="0">
                <a:latin typeface="Times New Roman"/>
                <a:cs typeface="Times New Roman"/>
              </a:rPr>
              <a:t> </a:t>
            </a:r>
            <a:r>
              <a:rPr sz="1300" i="1" spc="-5" dirty="0">
                <a:latin typeface="Times New Roman"/>
                <a:cs typeface="Times New Roman"/>
              </a:rPr>
              <a:t>and</a:t>
            </a:r>
            <a:r>
              <a:rPr sz="1300" i="1" spc="-15" dirty="0">
                <a:latin typeface="Times New Roman"/>
                <a:cs typeface="Times New Roman"/>
              </a:rPr>
              <a:t> </a:t>
            </a:r>
            <a:r>
              <a:rPr sz="1300" i="1" spc="-5" dirty="0">
                <a:latin typeface="Times New Roman"/>
                <a:cs typeface="Times New Roman"/>
              </a:rPr>
              <a:t>Applications</a:t>
            </a:r>
            <a:r>
              <a:rPr sz="1300" spc="-5" dirty="0">
                <a:latin typeface="Times New Roman"/>
                <a:cs typeface="Times New Roman"/>
              </a:rPr>
              <a:t>,</a:t>
            </a:r>
            <a:r>
              <a:rPr sz="1300" spc="5" dirty="0">
                <a:latin typeface="Times New Roman"/>
                <a:cs typeface="Times New Roman"/>
              </a:rPr>
              <a:t> </a:t>
            </a:r>
            <a:r>
              <a:rPr sz="1300" spc="-10" dirty="0">
                <a:latin typeface="Times New Roman"/>
                <a:cs typeface="Times New Roman"/>
              </a:rPr>
              <a:t>11(7),</a:t>
            </a:r>
            <a:r>
              <a:rPr sz="1300" spc="25" dirty="0">
                <a:latin typeface="Times New Roman"/>
                <a:cs typeface="Times New Roman"/>
              </a:rPr>
              <a:t> </a:t>
            </a:r>
            <a:r>
              <a:rPr sz="1300" spc="-5" dirty="0">
                <a:latin typeface="Times New Roman"/>
                <a:cs typeface="Times New Roman"/>
              </a:rPr>
              <a:t>334-</a:t>
            </a:r>
            <a:endParaRPr sz="1300" dirty="0">
              <a:latin typeface="Times New Roman"/>
              <a:cs typeface="Times New Roman"/>
            </a:endParaRPr>
          </a:p>
          <a:p>
            <a:pPr marL="21590" algn="just">
              <a:lnSpc>
                <a:spcPct val="100000"/>
              </a:lnSpc>
              <a:spcBef>
                <a:spcPts val="1190"/>
              </a:spcBef>
            </a:pPr>
            <a:r>
              <a:rPr sz="1300" spc="-5" dirty="0">
                <a:latin typeface="Times New Roman"/>
                <a:cs typeface="Times New Roman"/>
              </a:rPr>
              <a:t>341.</a:t>
            </a:r>
            <a:r>
              <a:rPr sz="1300" spc="10" dirty="0">
                <a:latin typeface="Times New Roman"/>
                <a:cs typeface="Times New Roman"/>
              </a:rPr>
              <a:t> </a:t>
            </a:r>
            <a:r>
              <a:rPr sz="1300" spc="-5" dirty="0">
                <a:latin typeface="Times New Roman"/>
                <a:cs typeface="Times New Roman"/>
              </a:rPr>
              <a:t>https://doi.org/10.14569/IJACSA.2020.0110737</a:t>
            </a:r>
            <a:endParaRPr sz="1300" dirty="0">
              <a:latin typeface="Times New Roman"/>
              <a:cs typeface="Times New Roman"/>
            </a:endParaRPr>
          </a:p>
          <a:p>
            <a:pPr marL="276225" indent="-255270" algn="just">
              <a:lnSpc>
                <a:spcPct val="100000"/>
              </a:lnSpc>
              <a:spcBef>
                <a:spcPts val="140"/>
              </a:spcBef>
              <a:buAutoNum type="arabicPlain" startAt="2"/>
              <a:tabLst>
                <a:tab pos="276860" algn="l"/>
              </a:tabLst>
            </a:pPr>
            <a:r>
              <a:rPr sz="1300" spc="-5" dirty="0">
                <a:latin typeface="Times New Roman"/>
                <a:cs typeface="Times New Roman"/>
              </a:rPr>
              <a:t>Bansal,</a:t>
            </a:r>
            <a:r>
              <a:rPr sz="1300" spc="-50" dirty="0">
                <a:latin typeface="Times New Roman"/>
                <a:cs typeface="Times New Roman"/>
              </a:rPr>
              <a:t> </a:t>
            </a:r>
            <a:r>
              <a:rPr sz="1300" spc="-55" dirty="0">
                <a:latin typeface="Times New Roman"/>
                <a:cs typeface="Times New Roman"/>
              </a:rPr>
              <a:t>P.,</a:t>
            </a:r>
            <a:r>
              <a:rPr sz="1300" spc="-60" dirty="0">
                <a:latin typeface="Times New Roman"/>
                <a:cs typeface="Times New Roman"/>
              </a:rPr>
              <a:t> </a:t>
            </a:r>
            <a:r>
              <a:rPr sz="1300" spc="-5" dirty="0">
                <a:latin typeface="Times New Roman"/>
                <a:cs typeface="Times New Roman"/>
              </a:rPr>
              <a:t>&amp;</a:t>
            </a:r>
            <a:r>
              <a:rPr sz="1300" spc="-45" dirty="0">
                <a:latin typeface="Times New Roman"/>
                <a:cs typeface="Times New Roman"/>
              </a:rPr>
              <a:t> </a:t>
            </a:r>
            <a:r>
              <a:rPr sz="1300" spc="-5" dirty="0">
                <a:latin typeface="Times New Roman"/>
                <a:cs typeface="Times New Roman"/>
              </a:rPr>
              <a:t>Mehra,</a:t>
            </a:r>
            <a:r>
              <a:rPr sz="1300" spc="-60" dirty="0">
                <a:latin typeface="Times New Roman"/>
                <a:cs typeface="Times New Roman"/>
              </a:rPr>
              <a:t> </a:t>
            </a:r>
            <a:r>
              <a:rPr sz="1300" spc="-5" dirty="0">
                <a:latin typeface="Times New Roman"/>
                <a:cs typeface="Times New Roman"/>
              </a:rPr>
              <a:t>R.</a:t>
            </a:r>
            <a:r>
              <a:rPr sz="1300" spc="-50" dirty="0">
                <a:latin typeface="Times New Roman"/>
                <a:cs typeface="Times New Roman"/>
              </a:rPr>
              <a:t> </a:t>
            </a:r>
            <a:r>
              <a:rPr sz="1300" spc="-5" dirty="0">
                <a:latin typeface="Times New Roman"/>
                <a:cs typeface="Times New Roman"/>
              </a:rPr>
              <a:t>(2021).</a:t>
            </a:r>
            <a:r>
              <a:rPr sz="1300" spc="-110" dirty="0">
                <a:latin typeface="Times New Roman"/>
                <a:cs typeface="Times New Roman"/>
              </a:rPr>
              <a:t> </a:t>
            </a:r>
            <a:r>
              <a:rPr sz="1300" spc="-5" dirty="0">
                <a:latin typeface="Times New Roman"/>
                <a:cs typeface="Times New Roman"/>
              </a:rPr>
              <a:t>Automation</a:t>
            </a:r>
            <a:r>
              <a:rPr sz="1300" spc="-45" dirty="0">
                <a:latin typeface="Times New Roman"/>
                <a:cs typeface="Times New Roman"/>
              </a:rPr>
              <a:t> </a:t>
            </a:r>
            <a:r>
              <a:rPr sz="1300" spc="-5" dirty="0">
                <a:latin typeface="Times New Roman"/>
                <a:cs typeface="Times New Roman"/>
              </a:rPr>
              <a:t>in</a:t>
            </a:r>
            <a:r>
              <a:rPr sz="1300" spc="-45" dirty="0">
                <a:latin typeface="Times New Roman"/>
                <a:cs typeface="Times New Roman"/>
              </a:rPr>
              <a:t> </a:t>
            </a:r>
            <a:r>
              <a:rPr lang="en-US" sz="1300" spc="-45" dirty="0">
                <a:latin typeface="Times New Roman"/>
                <a:cs typeface="Times New Roman"/>
              </a:rPr>
              <a:t>music listening </a:t>
            </a:r>
          </a:p>
          <a:p>
            <a:pPr marL="276225" indent="-255270" algn="just">
              <a:lnSpc>
                <a:spcPct val="100000"/>
              </a:lnSpc>
              <a:spcBef>
                <a:spcPts val="140"/>
              </a:spcBef>
              <a:buAutoNum type="arabicPlain" startAt="2"/>
              <a:tabLst>
                <a:tab pos="276860" algn="l"/>
              </a:tabLst>
            </a:pPr>
            <a:r>
              <a:rPr sz="1300" spc="-5" dirty="0">
                <a:latin typeface="Times New Roman"/>
                <a:cs typeface="Times New Roman"/>
              </a:rPr>
              <a:t>Robotic</a:t>
            </a:r>
            <a:r>
              <a:rPr sz="1300" spc="5" dirty="0">
                <a:latin typeface="Times New Roman"/>
                <a:cs typeface="Times New Roman"/>
              </a:rPr>
              <a:t> </a:t>
            </a:r>
            <a:r>
              <a:rPr sz="1300" spc="-5" dirty="0">
                <a:latin typeface="Times New Roman"/>
                <a:cs typeface="Times New Roman"/>
              </a:rPr>
              <a:t>Process</a:t>
            </a:r>
            <a:r>
              <a:rPr sz="1300" spc="-55" dirty="0">
                <a:latin typeface="Times New Roman"/>
                <a:cs typeface="Times New Roman"/>
              </a:rPr>
              <a:t> </a:t>
            </a:r>
            <a:r>
              <a:rPr sz="1300" spc="-5" dirty="0">
                <a:latin typeface="Times New Roman"/>
                <a:cs typeface="Times New Roman"/>
              </a:rPr>
              <a:t>Automation</a:t>
            </a:r>
            <a:r>
              <a:rPr sz="1300" spc="10" dirty="0">
                <a:latin typeface="Times New Roman"/>
                <a:cs typeface="Times New Roman"/>
              </a:rPr>
              <a:t> </a:t>
            </a:r>
            <a:r>
              <a:rPr sz="1300" spc="-25" dirty="0">
                <a:latin typeface="Times New Roman"/>
                <a:cs typeface="Times New Roman"/>
              </a:rPr>
              <a:t>(RPA).</a:t>
            </a:r>
            <a:r>
              <a:rPr sz="1300" spc="15" dirty="0">
                <a:latin typeface="Times New Roman"/>
                <a:cs typeface="Times New Roman"/>
              </a:rPr>
              <a:t> </a:t>
            </a:r>
            <a:r>
              <a:rPr sz="1300" i="1" spc="-5" dirty="0">
                <a:latin typeface="Times New Roman"/>
                <a:cs typeface="Times New Roman"/>
              </a:rPr>
              <a:t>International</a:t>
            </a:r>
            <a:r>
              <a:rPr sz="1300" i="1" spc="10" dirty="0">
                <a:latin typeface="Times New Roman"/>
                <a:cs typeface="Times New Roman"/>
              </a:rPr>
              <a:t> </a:t>
            </a:r>
            <a:r>
              <a:rPr sz="1300" i="1" spc="-5" dirty="0">
                <a:latin typeface="Times New Roman"/>
                <a:cs typeface="Times New Roman"/>
              </a:rPr>
              <a:t>Journal</a:t>
            </a:r>
            <a:r>
              <a:rPr sz="1300" i="1" spc="10" dirty="0">
                <a:latin typeface="Times New Roman"/>
                <a:cs typeface="Times New Roman"/>
              </a:rPr>
              <a:t> </a:t>
            </a:r>
            <a:r>
              <a:rPr sz="1300" i="1" spc="-5" dirty="0">
                <a:latin typeface="Times New Roman"/>
                <a:cs typeface="Times New Roman"/>
              </a:rPr>
              <a:t>of</a:t>
            </a:r>
            <a:endParaRPr sz="1300" dirty="0">
              <a:latin typeface="Times New Roman"/>
              <a:cs typeface="Times New Roman"/>
            </a:endParaRPr>
          </a:p>
          <a:p>
            <a:pPr marL="27940" marR="6350" indent="-6350" algn="just">
              <a:lnSpc>
                <a:spcPts val="2760"/>
              </a:lnSpc>
              <a:spcBef>
                <a:spcPts val="135"/>
              </a:spcBef>
              <a:tabLst>
                <a:tab pos="3101340" algn="l"/>
                <a:tab pos="4015740" algn="l"/>
              </a:tabLst>
            </a:pPr>
            <a:r>
              <a:rPr sz="1300" i="1" spc="-5" dirty="0">
                <a:latin typeface="Times New Roman"/>
                <a:cs typeface="Times New Roman"/>
              </a:rPr>
              <a:t>Engineeri</a:t>
            </a:r>
            <a:r>
              <a:rPr sz="1300" i="1" spc="5" dirty="0">
                <a:latin typeface="Times New Roman"/>
                <a:cs typeface="Times New Roman"/>
              </a:rPr>
              <a:t>n</a:t>
            </a:r>
            <a:r>
              <a:rPr sz="1300" i="1" spc="-5" dirty="0">
                <a:latin typeface="Times New Roman"/>
                <a:cs typeface="Times New Roman"/>
              </a:rPr>
              <a:t>g</a:t>
            </a:r>
            <a:r>
              <a:rPr sz="1300" i="1" dirty="0">
                <a:latin typeface="Times New Roman"/>
                <a:cs typeface="Times New Roman"/>
              </a:rPr>
              <a:t>         </a:t>
            </a:r>
            <a:r>
              <a:rPr sz="1300" i="1" spc="15" dirty="0">
                <a:latin typeface="Times New Roman"/>
                <a:cs typeface="Times New Roman"/>
              </a:rPr>
              <a:t> </a:t>
            </a:r>
            <a:r>
              <a:rPr sz="1300" i="1" spc="-5" dirty="0">
                <a:latin typeface="Times New Roman"/>
                <a:cs typeface="Times New Roman"/>
              </a:rPr>
              <a:t>and</a:t>
            </a:r>
            <a:r>
              <a:rPr sz="1300" i="1" dirty="0">
                <a:latin typeface="Times New Roman"/>
                <a:cs typeface="Times New Roman"/>
              </a:rPr>
              <a:t>    </a:t>
            </a:r>
            <a:r>
              <a:rPr sz="1300" i="1" spc="30" dirty="0">
                <a:latin typeface="Times New Roman"/>
                <a:cs typeface="Times New Roman"/>
              </a:rPr>
              <a:t> </a:t>
            </a:r>
            <a:r>
              <a:rPr sz="1300" i="1" spc="-130" dirty="0">
                <a:latin typeface="Times New Roman"/>
                <a:cs typeface="Times New Roman"/>
              </a:rPr>
              <a:t>T</a:t>
            </a:r>
            <a:r>
              <a:rPr sz="1300" i="1" spc="-5" dirty="0">
                <a:latin typeface="Times New Roman"/>
                <a:cs typeface="Times New Roman"/>
              </a:rPr>
              <a:t>echnolo</a:t>
            </a:r>
            <a:r>
              <a:rPr sz="1300" i="1" spc="5" dirty="0">
                <a:latin typeface="Times New Roman"/>
                <a:cs typeface="Times New Roman"/>
              </a:rPr>
              <a:t>g</a:t>
            </a:r>
            <a:r>
              <a:rPr sz="1300" i="1" spc="-5" dirty="0">
                <a:latin typeface="Times New Roman"/>
                <a:cs typeface="Times New Roman"/>
              </a:rPr>
              <a:t>y</a:t>
            </a:r>
            <a:r>
              <a:rPr sz="1300" spc="-5" dirty="0">
                <a:latin typeface="Times New Roman"/>
                <a:cs typeface="Times New Roman"/>
              </a:rPr>
              <a:t>,</a:t>
            </a:r>
            <a:r>
              <a:rPr sz="1300" dirty="0">
                <a:latin typeface="Times New Roman"/>
                <a:cs typeface="Times New Roman"/>
              </a:rPr>
              <a:t>	</a:t>
            </a:r>
            <a:r>
              <a:rPr sz="1300" spc="-5" dirty="0">
                <a:latin typeface="Times New Roman"/>
                <a:cs typeface="Times New Roman"/>
              </a:rPr>
              <a:t>9</a:t>
            </a:r>
            <a:r>
              <a:rPr sz="1300" spc="5" dirty="0">
                <a:latin typeface="Times New Roman"/>
                <a:cs typeface="Times New Roman"/>
              </a:rPr>
              <a:t>(</a:t>
            </a:r>
            <a:r>
              <a:rPr sz="1300" spc="-5" dirty="0">
                <a:latin typeface="Times New Roman"/>
                <a:cs typeface="Times New Roman"/>
              </a:rPr>
              <a:t>6),</a:t>
            </a:r>
            <a:r>
              <a:rPr sz="1300" dirty="0">
                <a:latin typeface="Times New Roman"/>
                <a:cs typeface="Times New Roman"/>
              </a:rPr>
              <a:t>	</a:t>
            </a:r>
            <a:r>
              <a:rPr sz="1300" spc="-5" dirty="0">
                <a:latin typeface="Times New Roman"/>
                <a:cs typeface="Times New Roman"/>
              </a:rPr>
              <a:t>214</a:t>
            </a:r>
            <a:r>
              <a:rPr sz="1300" spc="5" dirty="0">
                <a:latin typeface="Times New Roman"/>
                <a:cs typeface="Times New Roman"/>
              </a:rPr>
              <a:t>1-</a:t>
            </a:r>
            <a:r>
              <a:rPr sz="1300" spc="-5" dirty="0">
                <a:latin typeface="Times New Roman"/>
                <a:cs typeface="Times New Roman"/>
              </a:rPr>
              <a:t>2148.  https://doi.org/10.21817/ijet/2021/v9i6/210906295</a:t>
            </a:r>
            <a:endParaRPr sz="1300" dirty="0">
              <a:latin typeface="Times New Roman"/>
              <a:cs typeface="Times New Roman"/>
            </a:endParaRPr>
          </a:p>
          <a:p>
            <a:pPr marL="276225" marR="5080" indent="-254635" algn="just">
              <a:lnSpc>
                <a:spcPct val="144200"/>
              </a:lnSpc>
              <a:spcBef>
                <a:spcPts val="570"/>
              </a:spcBef>
              <a:buAutoNum type="arabicPlain" startAt="3"/>
              <a:tabLst>
                <a:tab pos="276860" algn="l"/>
              </a:tabLst>
            </a:pPr>
            <a:r>
              <a:rPr sz="1300" spc="-5" dirty="0">
                <a:latin typeface="Times New Roman"/>
                <a:cs typeface="Times New Roman"/>
              </a:rPr>
              <a:t>Lee,</a:t>
            </a:r>
            <a:r>
              <a:rPr sz="1300" spc="-50" dirty="0">
                <a:latin typeface="Times New Roman"/>
                <a:cs typeface="Times New Roman"/>
              </a:rPr>
              <a:t> </a:t>
            </a:r>
            <a:r>
              <a:rPr sz="1300" spc="-10" dirty="0">
                <a:latin typeface="Times New Roman"/>
                <a:cs typeface="Times New Roman"/>
              </a:rPr>
              <a:t>M.,</a:t>
            </a:r>
            <a:r>
              <a:rPr sz="1300" spc="-55" dirty="0">
                <a:latin typeface="Times New Roman"/>
                <a:cs typeface="Times New Roman"/>
              </a:rPr>
              <a:t> </a:t>
            </a:r>
            <a:r>
              <a:rPr sz="1300" spc="-5" dirty="0">
                <a:latin typeface="Times New Roman"/>
                <a:cs typeface="Times New Roman"/>
              </a:rPr>
              <a:t>&amp;</a:t>
            </a:r>
            <a:r>
              <a:rPr sz="1300" spc="-50" dirty="0">
                <a:latin typeface="Times New Roman"/>
                <a:cs typeface="Times New Roman"/>
              </a:rPr>
              <a:t> </a:t>
            </a:r>
            <a:r>
              <a:rPr sz="1300" spc="-10" dirty="0">
                <a:latin typeface="Times New Roman"/>
                <a:cs typeface="Times New Roman"/>
              </a:rPr>
              <a:t>Kim,</a:t>
            </a:r>
            <a:r>
              <a:rPr sz="1300" spc="-110" dirty="0">
                <a:latin typeface="Times New Roman"/>
                <a:cs typeface="Times New Roman"/>
              </a:rPr>
              <a:t> </a:t>
            </a:r>
            <a:r>
              <a:rPr sz="1300" spc="-85" dirty="0">
                <a:latin typeface="Times New Roman"/>
                <a:cs typeface="Times New Roman"/>
              </a:rPr>
              <a:t>Y.</a:t>
            </a:r>
            <a:r>
              <a:rPr sz="1300" spc="-50" dirty="0">
                <a:latin typeface="Times New Roman"/>
                <a:cs typeface="Times New Roman"/>
              </a:rPr>
              <a:t> </a:t>
            </a:r>
            <a:r>
              <a:rPr sz="1300" spc="-5" dirty="0">
                <a:latin typeface="Times New Roman"/>
                <a:cs typeface="Times New Roman"/>
              </a:rPr>
              <a:t>(2021).</a:t>
            </a:r>
            <a:r>
              <a:rPr sz="1300" spc="-55" dirty="0">
                <a:latin typeface="Times New Roman"/>
                <a:cs typeface="Times New Roman"/>
              </a:rPr>
              <a:t> </a:t>
            </a:r>
            <a:r>
              <a:rPr sz="1300" spc="-5" dirty="0">
                <a:latin typeface="Times New Roman"/>
                <a:cs typeface="Times New Roman"/>
              </a:rPr>
              <a:t>Enhancing</a:t>
            </a:r>
            <a:r>
              <a:rPr sz="1300" spc="-55" dirty="0">
                <a:latin typeface="Times New Roman"/>
                <a:cs typeface="Times New Roman"/>
              </a:rPr>
              <a:t> </a:t>
            </a:r>
            <a:r>
              <a:rPr sz="1300" spc="-5" dirty="0">
                <a:latin typeface="Times New Roman"/>
                <a:cs typeface="Times New Roman"/>
              </a:rPr>
              <a:t>Customer</a:t>
            </a:r>
            <a:r>
              <a:rPr sz="1300" spc="-50" dirty="0">
                <a:latin typeface="Times New Roman"/>
                <a:cs typeface="Times New Roman"/>
              </a:rPr>
              <a:t> </a:t>
            </a:r>
            <a:r>
              <a:rPr sz="1300" spc="-5" dirty="0">
                <a:latin typeface="Times New Roman"/>
                <a:cs typeface="Times New Roman"/>
              </a:rPr>
              <a:t>Experience</a:t>
            </a:r>
            <a:r>
              <a:rPr sz="1300" spc="-50" dirty="0">
                <a:latin typeface="Times New Roman"/>
                <a:cs typeface="Times New Roman"/>
              </a:rPr>
              <a:t> </a:t>
            </a:r>
            <a:r>
              <a:rPr sz="1300" spc="-5" dirty="0">
                <a:latin typeface="Times New Roman"/>
                <a:cs typeface="Times New Roman"/>
              </a:rPr>
              <a:t>through </a:t>
            </a:r>
            <a:r>
              <a:rPr sz="1300" spc="-315" dirty="0">
                <a:latin typeface="Times New Roman"/>
                <a:cs typeface="Times New Roman"/>
              </a:rPr>
              <a:t> </a:t>
            </a:r>
            <a:r>
              <a:rPr sz="1300" spc="-10" dirty="0">
                <a:latin typeface="Times New Roman"/>
                <a:cs typeface="Times New Roman"/>
              </a:rPr>
              <a:t>Automated </a:t>
            </a:r>
            <a:r>
              <a:rPr lang="en-US" sz="1300" spc="-5" dirty="0">
                <a:latin typeface="Times New Roman"/>
                <a:cs typeface="Times New Roman"/>
              </a:rPr>
              <a:t>music finder</a:t>
            </a:r>
            <a:r>
              <a:rPr sz="1300" spc="-5" dirty="0">
                <a:latin typeface="Times New Roman"/>
                <a:cs typeface="Times New Roman"/>
              </a:rPr>
              <a:t>. </a:t>
            </a:r>
            <a:r>
              <a:rPr sz="1300" i="1" spc="-5" dirty="0">
                <a:latin typeface="Times New Roman"/>
                <a:cs typeface="Times New Roman"/>
              </a:rPr>
              <a:t>Journal of </a:t>
            </a:r>
            <a:r>
              <a:rPr lang="en-US" sz="1300" i="1" spc="-5" dirty="0">
                <a:latin typeface="Times New Roman"/>
                <a:cs typeface="Times New Roman"/>
              </a:rPr>
              <a:t>robotic</a:t>
            </a:r>
            <a:r>
              <a:rPr sz="1300" i="1" spc="-5" dirty="0">
                <a:latin typeface="Times New Roman"/>
                <a:cs typeface="Times New Roman"/>
              </a:rPr>
              <a:t> Automation</a:t>
            </a:r>
            <a:r>
              <a:rPr sz="1300" spc="-5" dirty="0">
                <a:latin typeface="Times New Roman"/>
                <a:cs typeface="Times New Roman"/>
              </a:rPr>
              <a:t>, </a:t>
            </a:r>
            <a:r>
              <a:rPr sz="1300" dirty="0">
                <a:latin typeface="Times New Roman"/>
                <a:cs typeface="Times New Roman"/>
              </a:rPr>
              <a:t> </a:t>
            </a:r>
            <a:r>
              <a:rPr sz="1300" spc="-5" dirty="0">
                <a:latin typeface="Times New Roman"/>
                <a:cs typeface="Times New Roman"/>
              </a:rPr>
              <a:t>12(3), 98-104.</a:t>
            </a:r>
            <a:r>
              <a:rPr sz="1300" dirty="0">
                <a:latin typeface="Times New Roman"/>
                <a:cs typeface="Times New Roman"/>
              </a:rPr>
              <a:t> </a:t>
            </a:r>
            <a:r>
              <a:rPr sz="1300" spc="-10" dirty="0">
                <a:latin typeface="Times New Roman"/>
                <a:cs typeface="Times New Roman"/>
              </a:rPr>
              <a:t>https://doi.org/10.1109/JFA.2021.01203</a:t>
            </a:r>
            <a:endParaRPr sz="130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4436" y="1360678"/>
            <a:ext cx="5925185" cy="6249660"/>
          </a:xfrm>
          <a:prstGeom prst="rect">
            <a:avLst/>
          </a:prstGeom>
        </p:spPr>
        <p:txBody>
          <a:bodyPr vert="horz" wrap="square" lIns="0" tIns="12700" rIns="0" bIns="0" rtlCol="0">
            <a:spAutoFit/>
          </a:bodyPr>
          <a:lstStyle/>
          <a:p>
            <a:pPr marL="124460" algn="ctr">
              <a:lnSpc>
                <a:spcPct val="100000"/>
              </a:lnSpc>
              <a:spcBef>
                <a:spcPts val="100"/>
              </a:spcBef>
            </a:pPr>
            <a:r>
              <a:rPr sz="1500" spc="-5" dirty="0">
                <a:latin typeface="Times New Roman"/>
                <a:cs typeface="Times New Roman"/>
              </a:rPr>
              <a:t>ACKNOWLEDGEMENT</a:t>
            </a:r>
            <a:endParaRPr sz="1500" dirty="0">
              <a:latin typeface="Times New Roman"/>
              <a:cs typeface="Times New Roman"/>
            </a:endParaRPr>
          </a:p>
          <a:p>
            <a:pPr>
              <a:lnSpc>
                <a:spcPct val="100000"/>
              </a:lnSpc>
              <a:spcBef>
                <a:spcPts val="10"/>
              </a:spcBef>
            </a:pPr>
            <a:endParaRPr sz="1950" dirty="0">
              <a:latin typeface="Times New Roman"/>
              <a:cs typeface="Times New Roman"/>
            </a:endParaRPr>
          </a:p>
          <a:p>
            <a:pPr marL="18415" marR="6350" indent="-6350" algn="just">
              <a:lnSpc>
                <a:spcPct val="144500"/>
              </a:lnSpc>
            </a:pPr>
            <a:r>
              <a:rPr sz="1300" spc="-5" dirty="0">
                <a:latin typeface="Times New Roman"/>
                <a:cs typeface="Times New Roman"/>
              </a:rPr>
              <a:t>Initially we thank the Almighty for </a:t>
            </a:r>
            <a:r>
              <a:rPr sz="1300" dirty="0">
                <a:latin typeface="Times New Roman"/>
                <a:cs typeface="Times New Roman"/>
              </a:rPr>
              <a:t>being with </a:t>
            </a:r>
            <a:r>
              <a:rPr sz="1300" spc="-5" dirty="0">
                <a:latin typeface="Times New Roman"/>
                <a:cs typeface="Times New Roman"/>
              </a:rPr>
              <a:t>us through </a:t>
            </a:r>
            <a:r>
              <a:rPr sz="1300" dirty="0">
                <a:latin typeface="Times New Roman"/>
                <a:cs typeface="Times New Roman"/>
              </a:rPr>
              <a:t>every walk </a:t>
            </a:r>
            <a:r>
              <a:rPr sz="1300" spc="-5" dirty="0">
                <a:latin typeface="Times New Roman"/>
                <a:cs typeface="Times New Roman"/>
              </a:rPr>
              <a:t>of our life and </a:t>
            </a:r>
            <a:r>
              <a:rPr sz="1300" dirty="0">
                <a:latin typeface="Times New Roman"/>
                <a:cs typeface="Times New Roman"/>
              </a:rPr>
              <a:t> </a:t>
            </a:r>
            <a:r>
              <a:rPr sz="1300" spc="-10" dirty="0">
                <a:latin typeface="Times New Roman"/>
                <a:cs typeface="Times New Roman"/>
              </a:rPr>
              <a:t>showering </a:t>
            </a:r>
            <a:r>
              <a:rPr sz="1300" dirty="0">
                <a:latin typeface="Times New Roman"/>
                <a:cs typeface="Times New Roman"/>
              </a:rPr>
              <a:t>his </a:t>
            </a:r>
            <a:r>
              <a:rPr sz="1300" spc="-5" dirty="0">
                <a:latin typeface="Times New Roman"/>
                <a:cs typeface="Times New Roman"/>
              </a:rPr>
              <a:t>blessings through the endeavour to put </a:t>
            </a:r>
            <a:r>
              <a:rPr sz="1300" spc="-10" dirty="0">
                <a:latin typeface="Times New Roman"/>
                <a:cs typeface="Times New Roman"/>
              </a:rPr>
              <a:t>forth </a:t>
            </a:r>
            <a:r>
              <a:rPr sz="1300" spc="-5" dirty="0">
                <a:latin typeface="Times New Roman"/>
                <a:cs typeface="Times New Roman"/>
              </a:rPr>
              <a:t>this report. </a:t>
            </a:r>
            <a:r>
              <a:rPr sz="1300" spc="-10" dirty="0">
                <a:latin typeface="Times New Roman"/>
                <a:cs typeface="Times New Roman"/>
              </a:rPr>
              <a:t>Our sincere </a:t>
            </a:r>
            <a:r>
              <a:rPr sz="1300" spc="-5" dirty="0">
                <a:latin typeface="Times New Roman"/>
                <a:cs typeface="Times New Roman"/>
              </a:rPr>
              <a:t>thanks </a:t>
            </a:r>
            <a:r>
              <a:rPr sz="1300" spc="-310" dirty="0">
                <a:latin typeface="Times New Roman"/>
                <a:cs typeface="Times New Roman"/>
              </a:rPr>
              <a:t> </a:t>
            </a:r>
            <a:r>
              <a:rPr sz="1300" spc="-5" dirty="0">
                <a:latin typeface="Times New Roman"/>
                <a:cs typeface="Times New Roman"/>
              </a:rPr>
              <a:t>to our Chairman </a:t>
            </a:r>
            <a:r>
              <a:rPr sz="1300" spc="-30" dirty="0">
                <a:latin typeface="Times New Roman"/>
                <a:cs typeface="Times New Roman"/>
              </a:rPr>
              <a:t>Mr. </a:t>
            </a:r>
            <a:r>
              <a:rPr sz="1300" spc="-5" dirty="0">
                <a:latin typeface="Times New Roman"/>
                <a:cs typeface="Times New Roman"/>
              </a:rPr>
              <a:t>S.Meganathan, B.E, </a:t>
            </a:r>
            <a:r>
              <a:rPr sz="1300" spc="-20" dirty="0">
                <a:latin typeface="Times New Roman"/>
                <a:cs typeface="Times New Roman"/>
              </a:rPr>
              <a:t>F.I.E., </a:t>
            </a:r>
            <a:r>
              <a:rPr sz="1300" spc="-5" dirty="0">
                <a:latin typeface="Times New Roman"/>
                <a:cs typeface="Times New Roman"/>
              </a:rPr>
              <a:t>our </a:t>
            </a:r>
            <a:r>
              <a:rPr sz="1300" spc="-25" dirty="0">
                <a:latin typeface="Times New Roman"/>
                <a:cs typeface="Times New Roman"/>
              </a:rPr>
              <a:t>Vice </a:t>
            </a:r>
            <a:r>
              <a:rPr sz="1300" spc="-5" dirty="0">
                <a:latin typeface="Times New Roman"/>
                <a:cs typeface="Times New Roman"/>
              </a:rPr>
              <a:t>Chairman </a:t>
            </a:r>
            <a:r>
              <a:rPr sz="1300" spc="-30" dirty="0">
                <a:latin typeface="Times New Roman"/>
                <a:cs typeface="Times New Roman"/>
              </a:rPr>
              <a:t>Mr. </a:t>
            </a:r>
            <a:r>
              <a:rPr sz="1300" spc="-5" dirty="0">
                <a:latin typeface="Times New Roman"/>
                <a:cs typeface="Times New Roman"/>
              </a:rPr>
              <a:t>Abhay </a:t>
            </a:r>
            <a:r>
              <a:rPr sz="1300" dirty="0">
                <a:latin typeface="Times New Roman"/>
                <a:cs typeface="Times New Roman"/>
              </a:rPr>
              <a:t>Shankar </a:t>
            </a:r>
            <a:r>
              <a:rPr sz="1300" spc="5" dirty="0">
                <a:latin typeface="Times New Roman"/>
                <a:cs typeface="Times New Roman"/>
              </a:rPr>
              <a:t> </a:t>
            </a:r>
            <a:r>
              <a:rPr sz="1300" spc="-10" dirty="0">
                <a:latin typeface="Times New Roman"/>
                <a:cs typeface="Times New Roman"/>
              </a:rPr>
              <a:t>Meganathan,</a:t>
            </a:r>
            <a:r>
              <a:rPr sz="1300" spc="-40" dirty="0">
                <a:latin typeface="Times New Roman"/>
                <a:cs typeface="Times New Roman"/>
              </a:rPr>
              <a:t> </a:t>
            </a:r>
            <a:r>
              <a:rPr sz="1300" spc="-10" dirty="0">
                <a:latin typeface="Times New Roman"/>
                <a:cs typeface="Times New Roman"/>
              </a:rPr>
              <a:t>B.E.,</a:t>
            </a:r>
            <a:r>
              <a:rPr sz="1300" spc="-35" dirty="0">
                <a:latin typeface="Times New Roman"/>
                <a:cs typeface="Times New Roman"/>
              </a:rPr>
              <a:t> </a:t>
            </a:r>
            <a:r>
              <a:rPr sz="1300" spc="-5" dirty="0">
                <a:latin typeface="Times New Roman"/>
                <a:cs typeface="Times New Roman"/>
              </a:rPr>
              <a:t>M.S.,</a:t>
            </a:r>
            <a:r>
              <a:rPr sz="1300" spc="-35" dirty="0">
                <a:latin typeface="Times New Roman"/>
                <a:cs typeface="Times New Roman"/>
              </a:rPr>
              <a:t> </a:t>
            </a:r>
            <a:r>
              <a:rPr sz="1300" spc="-5" dirty="0">
                <a:latin typeface="Times New Roman"/>
                <a:cs typeface="Times New Roman"/>
              </a:rPr>
              <a:t>and</a:t>
            </a:r>
            <a:r>
              <a:rPr sz="1300" spc="-35" dirty="0">
                <a:latin typeface="Times New Roman"/>
                <a:cs typeface="Times New Roman"/>
              </a:rPr>
              <a:t> </a:t>
            </a:r>
            <a:r>
              <a:rPr sz="1300" spc="-10" dirty="0">
                <a:latin typeface="Times New Roman"/>
                <a:cs typeface="Times New Roman"/>
              </a:rPr>
              <a:t>our</a:t>
            </a:r>
            <a:r>
              <a:rPr sz="1300" spc="-35" dirty="0">
                <a:latin typeface="Times New Roman"/>
                <a:cs typeface="Times New Roman"/>
              </a:rPr>
              <a:t> </a:t>
            </a:r>
            <a:r>
              <a:rPr sz="1300" spc="-10" dirty="0">
                <a:latin typeface="Times New Roman"/>
                <a:cs typeface="Times New Roman"/>
              </a:rPr>
              <a:t>respected</a:t>
            </a:r>
            <a:r>
              <a:rPr sz="1300" spc="-35" dirty="0">
                <a:latin typeface="Times New Roman"/>
                <a:cs typeface="Times New Roman"/>
              </a:rPr>
              <a:t> </a:t>
            </a:r>
            <a:r>
              <a:rPr sz="1300" spc="-5" dirty="0">
                <a:latin typeface="Times New Roman"/>
                <a:cs typeface="Times New Roman"/>
              </a:rPr>
              <a:t>Chairperson</a:t>
            </a:r>
            <a:r>
              <a:rPr sz="1300" spc="-35" dirty="0">
                <a:latin typeface="Times New Roman"/>
                <a:cs typeface="Times New Roman"/>
              </a:rPr>
              <a:t> </a:t>
            </a:r>
            <a:r>
              <a:rPr sz="1300" spc="-30" dirty="0">
                <a:latin typeface="Times New Roman"/>
                <a:cs typeface="Times New Roman"/>
              </a:rPr>
              <a:t>Dr.</a:t>
            </a:r>
            <a:r>
              <a:rPr sz="1300" spc="-35" dirty="0">
                <a:latin typeface="Times New Roman"/>
                <a:cs typeface="Times New Roman"/>
              </a:rPr>
              <a:t> </a:t>
            </a:r>
            <a:r>
              <a:rPr sz="1300" spc="-5" dirty="0">
                <a:latin typeface="Times New Roman"/>
                <a:cs typeface="Times New Roman"/>
              </a:rPr>
              <a:t>(Mrs.)</a:t>
            </a:r>
            <a:r>
              <a:rPr sz="1300" spc="-60" dirty="0">
                <a:latin typeface="Times New Roman"/>
                <a:cs typeface="Times New Roman"/>
              </a:rPr>
              <a:t> </a:t>
            </a:r>
            <a:r>
              <a:rPr sz="1300" spc="-5" dirty="0">
                <a:latin typeface="Times New Roman"/>
                <a:cs typeface="Times New Roman"/>
              </a:rPr>
              <a:t>Thangam</a:t>
            </a:r>
            <a:r>
              <a:rPr sz="1300" spc="-35" dirty="0">
                <a:latin typeface="Times New Roman"/>
                <a:cs typeface="Times New Roman"/>
              </a:rPr>
              <a:t> </a:t>
            </a:r>
            <a:r>
              <a:rPr sz="1300" spc="-5" dirty="0">
                <a:latin typeface="Times New Roman"/>
                <a:cs typeface="Times New Roman"/>
              </a:rPr>
              <a:t>Meganathan, </a:t>
            </a:r>
            <a:r>
              <a:rPr sz="1300" spc="-315" dirty="0">
                <a:latin typeface="Times New Roman"/>
                <a:cs typeface="Times New Roman"/>
              </a:rPr>
              <a:t> </a:t>
            </a:r>
            <a:r>
              <a:rPr sz="1300" spc="-5" dirty="0">
                <a:latin typeface="Times New Roman"/>
                <a:cs typeface="Times New Roman"/>
              </a:rPr>
              <a:t>(Ph.D)., for providing us </a:t>
            </a:r>
            <a:r>
              <a:rPr sz="1300" spc="-10" dirty="0">
                <a:latin typeface="Times New Roman"/>
                <a:cs typeface="Times New Roman"/>
              </a:rPr>
              <a:t>with </a:t>
            </a:r>
            <a:r>
              <a:rPr sz="1300" spc="-5" dirty="0">
                <a:latin typeface="Times New Roman"/>
                <a:cs typeface="Times New Roman"/>
              </a:rPr>
              <a:t>the requisite infrastructure and sincere endeavouring in </a:t>
            </a:r>
            <a:r>
              <a:rPr sz="1300" dirty="0">
                <a:latin typeface="Times New Roman"/>
                <a:cs typeface="Times New Roman"/>
              </a:rPr>
              <a:t> </a:t>
            </a:r>
            <a:r>
              <a:rPr sz="1300" spc="-5" dirty="0">
                <a:latin typeface="Times New Roman"/>
                <a:cs typeface="Times New Roman"/>
              </a:rPr>
              <a:t>educating </a:t>
            </a:r>
            <a:r>
              <a:rPr sz="1300" dirty="0">
                <a:latin typeface="Times New Roman"/>
                <a:cs typeface="Times New Roman"/>
              </a:rPr>
              <a:t>us</a:t>
            </a:r>
            <a:r>
              <a:rPr sz="1300" spc="-5" dirty="0">
                <a:latin typeface="Times New Roman"/>
                <a:cs typeface="Times New Roman"/>
              </a:rPr>
              <a:t> in</a:t>
            </a:r>
            <a:r>
              <a:rPr sz="1300" dirty="0">
                <a:latin typeface="Times New Roman"/>
                <a:cs typeface="Times New Roman"/>
              </a:rPr>
              <a:t> </a:t>
            </a:r>
            <a:r>
              <a:rPr sz="1300" spc="-5" dirty="0">
                <a:latin typeface="Times New Roman"/>
                <a:cs typeface="Times New Roman"/>
              </a:rPr>
              <a:t>their</a:t>
            </a:r>
            <a:r>
              <a:rPr sz="1300" dirty="0">
                <a:latin typeface="Times New Roman"/>
                <a:cs typeface="Times New Roman"/>
              </a:rPr>
              <a:t> </a:t>
            </a:r>
            <a:r>
              <a:rPr sz="1300" spc="-5" dirty="0">
                <a:latin typeface="Times New Roman"/>
                <a:cs typeface="Times New Roman"/>
              </a:rPr>
              <a:t>premier</a:t>
            </a:r>
            <a:r>
              <a:rPr sz="1300" dirty="0">
                <a:latin typeface="Times New Roman"/>
                <a:cs typeface="Times New Roman"/>
              </a:rPr>
              <a:t> </a:t>
            </a:r>
            <a:r>
              <a:rPr sz="1300" spc="-5" dirty="0">
                <a:latin typeface="Times New Roman"/>
                <a:cs typeface="Times New Roman"/>
              </a:rPr>
              <a:t>institution.</a:t>
            </a:r>
            <a:endParaRPr sz="1300" dirty="0">
              <a:latin typeface="Times New Roman"/>
              <a:cs typeface="Times New Roman"/>
            </a:endParaRPr>
          </a:p>
          <a:p>
            <a:pPr>
              <a:lnSpc>
                <a:spcPct val="100000"/>
              </a:lnSpc>
              <a:spcBef>
                <a:spcPts val="45"/>
              </a:spcBef>
            </a:pPr>
            <a:endParaRPr sz="1600" dirty="0">
              <a:latin typeface="Times New Roman"/>
              <a:cs typeface="Times New Roman"/>
            </a:endParaRPr>
          </a:p>
          <a:p>
            <a:pPr marL="18415" marR="5080" indent="-6350" algn="just">
              <a:lnSpc>
                <a:spcPct val="144600"/>
              </a:lnSpc>
            </a:pPr>
            <a:r>
              <a:rPr sz="1300" spc="-10" dirty="0">
                <a:latin typeface="Times New Roman"/>
                <a:cs typeface="Times New Roman"/>
              </a:rPr>
              <a:t>Our sincere </a:t>
            </a:r>
            <a:r>
              <a:rPr sz="1300" spc="-5" dirty="0">
                <a:latin typeface="Times New Roman"/>
                <a:cs typeface="Times New Roman"/>
              </a:rPr>
              <a:t>thanks to </a:t>
            </a:r>
            <a:r>
              <a:rPr sz="1300" spc="-30" dirty="0">
                <a:latin typeface="Times New Roman"/>
                <a:cs typeface="Times New Roman"/>
              </a:rPr>
              <a:t>Dr. </a:t>
            </a:r>
            <a:r>
              <a:rPr sz="1300" spc="-5" dirty="0">
                <a:latin typeface="Times New Roman"/>
                <a:cs typeface="Times New Roman"/>
              </a:rPr>
              <a:t>S.N.Murugesan, </a:t>
            </a:r>
            <a:r>
              <a:rPr sz="1300" dirty="0">
                <a:latin typeface="Times New Roman"/>
                <a:cs typeface="Times New Roman"/>
              </a:rPr>
              <a:t>M.E., </a:t>
            </a:r>
            <a:r>
              <a:rPr sz="1300" spc="-5" dirty="0">
                <a:latin typeface="Times New Roman"/>
                <a:cs typeface="Times New Roman"/>
              </a:rPr>
              <a:t>(Ph.D)., our </a:t>
            </a:r>
            <a:r>
              <a:rPr sz="1300" dirty="0">
                <a:latin typeface="Times New Roman"/>
                <a:cs typeface="Times New Roman"/>
              </a:rPr>
              <a:t>beloved </a:t>
            </a:r>
            <a:r>
              <a:rPr sz="1300" spc="-10" dirty="0">
                <a:latin typeface="Times New Roman"/>
                <a:cs typeface="Times New Roman"/>
              </a:rPr>
              <a:t>Principal </a:t>
            </a:r>
            <a:r>
              <a:rPr sz="1300" spc="-5" dirty="0">
                <a:latin typeface="Times New Roman"/>
                <a:cs typeface="Times New Roman"/>
              </a:rPr>
              <a:t>for </a:t>
            </a:r>
            <a:r>
              <a:rPr sz="1300" dirty="0">
                <a:latin typeface="Times New Roman"/>
                <a:cs typeface="Times New Roman"/>
              </a:rPr>
              <a:t>his </a:t>
            </a:r>
            <a:r>
              <a:rPr sz="1300" spc="5" dirty="0">
                <a:latin typeface="Times New Roman"/>
                <a:cs typeface="Times New Roman"/>
              </a:rPr>
              <a:t> </a:t>
            </a:r>
            <a:r>
              <a:rPr sz="1300" spc="-5" dirty="0">
                <a:latin typeface="Times New Roman"/>
                <a:cs typeface="Times New Roman"/>
              </a:rPr>
              <a:t>kind support and facilities provided to </a:t>
            </a:r>
            <a:r>
              <a:rPr sz="1300" dirty="0">
                <a:latin typeface="Times New Roman"/>
                <a:cs typeface="Times New Roman"/>
              </a:rPr>
              <a:t>complete </a:t>
            </a:r>
            <a:r>
              <a:rPr sz="1300" spc="-5" dirty="0">
                <a:latin typeface="Times New Roman"/>
                <a:cs typeface="Times New Roman"/>
              </a:rPr>
              <a:t>our </a:t>
            </a:r>
            <a:r>
              <a:rPr sz="1300" spc="-10" dirty="0">
                <a:latin typeface="Times New Roman"/>
                <a:cs typeface="Times New Roman"/>
              </a:rPr>
              <a:t>work </a:t>
            </a:r>
            <a:r>
              <a:rPr sz="1300" spc="-5" dirty="0">
                <a:latin typeface="Times New Roman"/>
                <a:cs typeface="Times New Roman"/>
              </a:rPr>
              <a:t>in </a:t>
            </a:r>
            <a:r>
              <a:rPr sz="1300" dirty="0">
                <a:latin typeface="Times New Roman"/>
                <a:cs typeface="Times New Roman"/>
              </a:rPr>
              <a:t>time. </a:t>
            </a:r>
            <a:r>
              <a:rPr sz="1300" spc="-60" dirty="0">
                <a:latin typeface="Times New Roman"/>
                <a:cs typeface="Times New Roman"/>
              </a:rPr>
              <a:t>We </a:t>
            </a:r>
            <a:r>
              <a:rPr sz="1300" spc="-5" dirty="0">
                <a:latin typeface="Times New Roman"/>
                <a:cs typeface="Times New Roman"/>
              </a:rPr>
              <a:t>express our </a:t>
            </a:r>
            <a:r>
              <a:rPr sz="1300" spc="-10" dirty="0">
                <a:latin typeface="Times New Roman"/>
                <a:cs typeface="Times New Roman"/>
              </a:rPr>
              <a:t>sincere </a:t>
            </a:r>
            <a:r>
              <a:rPr sz="1300" spc="-310" dirty="0">
                <a:latin typeface="Times New Roman"/>
                <a:cs typeface="Times New Roman"/>
              </a:rPr>
              <a:t> </a:t>
            </a:r>
            <a:r>
              <a:rPr sz="1300" spc="-5" dirty="0">
                <a:latin typeface="Times New Roman"/>
                <a:cs typeface="Times New Roman"/>
              </a:rPr>
              <a:t>thanks to </a:t>
            </a:r>
            <a:r>
              <a:rPr sz="1300" spc="-30" dirty="0">
                <a:latin typeface="Times New Roman"/>
                <a:cs typeface="Times New Roman"/>
              </a:rPr>
              <a:t>Dr. </a:t>
            </a:r>
            <a:r>
              <a:rPr sz="1300" spc="-25" dirty="0">
                <a:latin typeface="Times New Roman"/>
                <a:cs typeface="Times New Roman"/>
              </a:rPr>
              <a:t>P.Kumar, </a:t>
            </a:r>
            <a:r>
              <a:rPr sz="1300" spc="-10" dirty="0">
                <a:latin typeface="Times New Roman"/>
                <a:cs typeface="Times New Roman"/>
              </a:rPr>
              <a:t>M.E., </a:t>
            </a:r>
            <a:r>
              <a:rPr sz="1300" spc="-5" dirty="0">
                <a:latin typeface="Times New Roman"/>
                <a:cs typeface="Times New Roman"/>
              </a:rPr>
              <a:t>(Ph.D)., Professor and </a:t>
            </a:r>
            <a:r>
              <a:rPr sz="1300" spc="-10" dirty="0">
                <a:latin typeface="Times New Roman"/>
                <a:cs typeface="Times New Roman"/>
              </a:rPr>
              <a:t>Head </a:t>
            </a:r>
            <a:r>
              <a:rPr sz="1300" spc="-5" dirty="0">
                <a:latin typeface="Times New Roman"/>
                <a:cs typeface="Times New Roman"/>
              </a:rPr>
              <a:t>of the Department of </a:t>
            </a:r>
            <a:r>
              <a:rPr sz="1300" dirty="0">
                <a:latin typeface="Times New Roman"/>
                <a:cs typeface="Times New Roman"/>
              </a:rPr>
              <a:t>Computer </a:t>
            </a:r>
            <a:r>
              <a:rPr sz="1300" spc="-310" dirty="0">
                <a:latin typeface="Times New Roman"/>
                <a:cs typeface="Times New Roman"/>
              </a:rPr>
              <a:t> </a:t>
            </a:r>
            <a:r>
              <a:rPr sz="1300" spc="-10" dirty="0">
                <a:latin typeface="Times New Roman"/>
                <a:cs typeface="Times New Roman"/>
              </a:rPr>
              <a:t>Science </a:t>
            </a:r>
            <a:r>
              <a:rPr sz="1300" dirty="0">
                <a:latin typeface="Times New Roman"/>
                <a:cs typeface="Times New Roman"/>
              </a:rPr>
              <a:t>and Engineering </a:t>
            </a:r>
            <a:r>
              <a:rPr sz="1300" spc="-5" dirty="0">
                <a:latin typeface="Times New Roman"/>
                <a:cs typeface="Times New Roman"/>
              </a:rPr>
              <a:t>for </a:t>
            </a:r>
            <a:r>
              <a:rPr sz="1300" dirty="0">
                <a:latin typeface="Times New Roman"/>
                <a:cs typeface="Times New Roman"/>
              </a:rPr>
              <a:t>his </a:t>
            </a:r>
            <a:r>
              <a:rPr sz="1300" spc="-5" dirty="0">
                <a:latin typeface="Times New Roman"/>
                <a:cs typeface="Times New Roman"/>
              </a:rPr>
              <a:t>guidance </a:t>
            </a:r>
            <a:r>
              <a:rPr sz="1300" dirty="0">
                <a:latin typeface="Times New Roman"/>
                <a:cs typeface="Times New Roman"/>
              </a:rPr>
              <a:t>and </a:t>
            </a:r>
            <a:r>
              <a:rPr sz="1300" spc="-5" dirty="0">
                <a:latin typeface="Times New Roman"/>
                <a:cs typeface="Times New Roman"/>
              </a:rPr>
              <a:t>encouragement throughout the </a:t>
            </a:r>
            <a:r>
              <a:rPr sz="1300" dirty="0">
                <a:latin typeface="Times New Roman"/>
                <a:cs typeface="Times New Roman"/>
              </a:rPr>
              <a:t>project </a:t>
            </a:r>
            <a:r>
              <a:rPr sz="1300" spc="5" dirty="0">
                <a:latin typeface="Times New Roman"/>
                <a:cs typeface="Times New Roman"/>
              </a:rPr>
              <a:t> </a:t>
            </a:r>
            <a:r>
              <a:rPr sz="1300" spc="-10" dirty="0">
                <a:latin typeface="Times New Roman"/>
                <a:cs typeface="Times New Roman"/>
              </a:rPr>
              <a:t>work.</a:t>
            </a:r>
            <a:r>
              <a:rPr sz="1300" spc="-25" dirty="0">
                <a:latin typeface="Times New Roman"/>
                <a:cs typeface="Times New Roman"/>
              </a:rPr>
              <a:t> </a:t>
            </a:r>
            <a:r>
              <a:rPr sz="1300" spc="-55" dirty="0">
                <a:latin typeface="Times New Roman"/>
                <a:cs typeface="Times New Roman"/>
              </a:rPr>
              <a:t>We</a:t>
            </a:r>
            <a:r>
              <a:rPr sz="1300" dirty="0">
                <a:latin typeface="Times New Roman"/>
                <a:cs typeface="Times New Roman"/>
              </a:rPr>
              <a:t> </a:t>
            </a:r>
            <a:r>
              <a:rPr sz="1300" spc="-5" dirty="0">
                <a:latin typeface="Times New Roman"/>
                <a:cs typeface="Times New Roman"/>
              </a:rPr>
              <a:t>convey</a:t>
            </a:r>
            <a:r>
              <a:rPr sz="1300" spc="10" dirty="0">
                <a:latin typeface="Times New Roman"/>
                <a:cs typeface="Times New Roman"/>
              </a:rPr>
              <a:t> </a:t>
            </a:r>
            <a:r>
              <a:rPr sz="1300" spc="-5" dirty="0">
                <a:latin typeface="Times New Roman"/>
                <a:cs typeface="Times New Roman"/>
              </a:rPr>
              <a:t>our</a:t>
            </a:r>
            <a:r>
              <a:rPr sz="1300" dirty="0">
                <a:latin typeface="Times New Roman"/>
                <a:cs typeface="Times New Roman"/>
              </a:rPr>
              <a:t> </a:t>
            </a:r>
            <a:r>
              <a:rPr sz="1300" spc="-5" dirty="0">
                <a:latin typeface="Times New Roman"/>
                <a:cs typeface="Times New Roman"/>
              </a:rPr>
              <a:t>sincere</a:t>
            </a:r>
            <a:r>
              <a:rPr sz="1300" dirty="0">
                <a:latin typeface="Times New Roman"/>
                <a:cs typeface="Times New Roman"/>
              </a:rPr>
              <a:t> </a:t>
            </a:r>
            <a:r>
              <a:rPr sz="1300" spc="-5" dirty="0">
                <a:latin typeface="Times New Roman"/>
                <a:cs typeface="Times New Roman"/>
              </a:rPr>
              <a:t>and deepest</a:t>
            </a:r>
            <a:r>
              <a:rPr sz="1300" dirty="0">
                <a:latin typeface="Times New Roman"/>
                <a:cs typeface="Times New Roman"/>
              </a:rPr>
              <a:t> gratitude</a:t>
            </a:r>
            <a:r>
              <a:rPr sz="1300" spc="-5" dirty="0">
                <a:latin typeface="Times New Roman"/>
                <a:cs typeface="Times New Roman"/>
              </a:rPr>
              <a:t> to</a:t>
            </a:r>
            <a:r>
              <a:rPr sz="1300" dirty="0">
                <a:latin typeface="Times New Roman"/>
                <a:cs typeface="Times New Roman"/>
              </a:rPr>
              <a:t> </a:t>
            </a:r>
            <a:r>
              <a:rPr sz="1300" spc="-5" dirty="0">
                <a:latin typeface="Times New Roman"/>
                <a:cs typeface="Times New Roman"/>
              </a:rPr>
              <a:t>our</a:t>
            </a:r>
            <a:r>
              <a:rPr sz="1300" spc="10" dirty="0">
                <a:latin typeface="Times New Roman"/>
                <a:cs typeface="Times New Roman"/>
              </a:rPr>
              <a:t> </a:t>
            </a:r>
            <a:r>
              <a:rPr sz="1300" spc="-5" dirty="0">
                <a:latin typeface="Times New Roman"/>
                <a:cs typeface="Times New Roman"/>
              </a:rPr>
              <a:t>internal</a:t>
            </a:r>
            <a:r>
              <a:rPr sz="1300" spc="10" dirty="0">
                <a:latin typeface="Times New Roman"/>
                <a:cs typeface="Times New Roman"/>
              </a:rPr>
              <a:t> </a:t>
            </a:r>
            <a:r>
              <a:rPr sz="1300" spc="-5" dirty="0">
                <a:latin typeface="Times New Roman"/>
                <a:cs typeface="Times New Roman"/>
              </a:rPr>
              <a:t>guides,</a:t>
            </a:r>
            <a:endParaRPr sz="1300" dirty="0">
              <a:latin typeface="Times New Roman"/>
              <a:cs typeface="Times New Roman"/>
            </a:endParaRPr>
          </a:p>
          <a:p>
            <a:pPr marL="18415" marR="12700" indent="34925" algn="just">
              <a:lnSpc>
                <a:spcPct val="144600"/>
              </a:lnSpc>
              <a:spcBef>
                <a:spcPts val="75"/>
              </a:spcBef>
            </a:pPr>
            <a:r>
              <a:rPr sz="1300" spc="-5" dirty="0">
                <a:latin typeface="Times New Roman"/>
                <a:cs typeface="Times New Roman"/>
              </a:rPr>
              <a:t>Mrs.J.Jinu</a:t>
            </a:r>
            <a:r>
              <a:rPr sz="1300" dirty="0">
                <a:latin typeface="Times New Roman"/>
                <a:cs typeface="Times New Roman"/>
              </a:rPr>
              <a:t> </a:t>
            </a:r>
            <a:r>
              <a:rPr sz="1300" spc="-10" dirty="0">
                <a:latin typeface="Times New Roman"/>
                <a:cs typeface="Times New Roman"/>
              </a:rPr>
              <a:t>Sophia,</a:t>
            </a:r>
            <a:r>
              <a:rPr sz="1300" spc="-5" dirty="0">
                <a:latin typeface="Times New Roman"/>
                <a:cs typeface="Times New Roman"/>
              </a:rPr>
              <a:t> M.E,(Ph.D),Assistant</a:t>
            </a:r>
            <a:r>
              <a:rPr sz="1300" dirty="0">
                <a:latin typeface="Times New Roman"/>
                <a:cs typeface="Times New Roman"/>
              </a:rPr>
              <a:t> </a:t>
            </a:r>
            <a:r>
              <a:rPr sz="1300" spc="-5" dirty="0">
                <a:latin typeface="Times New Roman"/>
                <a:cs typeface="Times New Roman"/>
              </a:rPr>
              <a:t>Professor</a:t>
            </a:r>
            <a:r>
              <a:rPr sz="1300" dirty="0">
                <a:latin typeface="Times New Roman"/>
                <a:cs typeface="Times New Roman"/>
              </a:rPr>
              <a:t> </a:t>
            </a:r>
            <a:r>
              <a:rPr sz="1300" spc="-10" dirty="0">
                <a:latin typeface="Times New Roman"/>
                <a:cs typeface="Times New Roman"/>
              </a:rPr>
              <a:t>(SG),</a:t>
            </a:r>
            <a:r>
              <a:rPr sz="1300" spc="-5" dirty="0">
                <a:latin typeface="Times New Roman"/>
                <a:cs typeface="Times New Roman"/>
              </a:rPr>
              <a:t> Department</a:t>
            </a:r>
            <a:r>
              <a:rPr sz="1300" dirty="0">
                <a:latin typeface="Times New Roman"/>
                <a:cs typeface="Times New Roman"/>
              </a:rPr>
              <a:t> </a:t>
            </a:r>
            <a:r>
              <a:rPr sz="1300" spc="-5" dirty="0">
                <a:latin typeface="Times New Roman"/>
                <a:cs typeface="Times New Roman"/>
              </a:rPr>
              <a:t>of</a:t>
            </a:r>
            <a:r>
              <a:rPr sz="1300" dirty="0">
                <a:latin typeface="Times New Roman"/>
                <a:cs typeface="Times New Roman"/>
              </a:rPr>
              <a:t> </a:t>
            </a:r>
            <a:r>
              <a:rPr sz="1300" spc="-10" dirty="0">
                <a:latin typeface="Times New Roman"/>
                <a:cs typeface="Times New Roman"/>
              </a:rPr>
              <a:t>Computer </a:t>
            </a:r>
            <a:r>
              <a:rPr sz="1300" spc="-5" dirty="0">
                <a:latin typeface="Times New Roman"/>
                <a:cs typeface="Times New Roman"/>
              </a:rPr>
              <a:t> </a:t>
            </a:r>
            <a:r>
              <a:rPr sz="1300" spc="-10" dirty="0">
                <a:latin typeface="Times New Roman"/>
                <a:cs typeface="Times New Roman"/>
              </a:rPr>
              <a:t>Science </a:t>
            </a:r>
            <a:r>
              <a:rPr sz="1300" spc="-5" dirty="0">
                <a:latin typeface="Times New Roman"/>
                <a:cs typeface="Times New Roman"/>
              </a:rPr>
              <a:t>and </a:t>
            </a:r>
            <a:r>
              <a:rPr sz="1300" dirty="0">
                <a:latin typeface="Times New Roman"/>
                <a:cs typeface="Times New Roman"/>
              </a:rPr>
              <a:t>Engineering, </a:t>
            </a:r>
            <a:r>
              <a:rPr sz="1300" spc="-5" dirty="0">
                <a:latin typeface="Times New Roman"/>
                <a:cs typeface="Times New Roman"/>
              </a:rPr>
              <a:t>Rajalakshmi </a:t>
            </a:r>
            <a:r>
              <a:rPr sz="1300" dirty="0">
                <a:latin typeface="Times New Roman"/>
                <a:cs typeface="Times New Roman"/>
              </a:rPr>
              <a:t>Engineering </a:t>
            </a:r>
            <a:r>
              <a:rPr sz="1300" spc="-5" dirty="0">
                <a:latin typeface="Times New Roman"/>
                <a:cs typeface="Times New Roman"/>
              </a:rPr>
              <a:t>College for </a:t>
            </a:r>
            <a:r>
              <a:rPr sz="1300" dirty="0">
                <a:latin typeface="Times New Roman"/>
                <a:cs typeface="Times New Roman"/>
              </a:rPr>
              <a:t>their </a:t>
            </a:r>
            <a:r>
              <a:rPr sz="1300" spc="-5" dirty="0">
                <a:latin typeface="Times New Roman"/>
                <a:cs typeface="Times New Roman"/>
              </a:rPr>
              <a:t>valuable guidance </a:t>
            </a:r>
            <a:r>
              <a:rPr sz="1300" dirty="0">
                <a:latin typeface="Times New Roman"/>
                <a:cs typeface="Times New Roman"/>
              </a:rPr>
              <a:t> </a:t>
            </a:r>
            <a:r>
              <a:rPr sz="1300" spc="-5" dirty="0">
                <a:latin typeface="Times New Roman"/>
                <a:cs typeface="Times New Roman"/>
              </a:rPr>
              <a:t>throughout </a:t>
            </a:r>
            <a:r>
              <a:rPr sz="1300" dirty="0">
                <a:latin typeface="Times New Roman"/>
                <a:cs typeface="Times New Roman"/>
              </a:rPr>
              <a:t>the </a:t>
            </a:r>
            <a:r>
              <a:rPr sz="1300" spc="-5" dirty="0">
                <a:latin typeface="Times New Roman"/>
                <a:cs typeface="Times New Roman"/>
              </a:rPr>
              <a:t>course of the </a:t>
            </a:r>
            <a:r>
              <a:rPr sz="1300" spc="-10" dirty="0">
                <a:latin typeface="Times New Roman"/>
                <a:cs typeface="Times New Roman"/>
              </a:rPr>
              <a:t>project. </a:t>
            </a:r>
            <a:r>
              <a:rPr sz="1300" spc="-60" dirty="0">
                <a:latin typeface="Times New Roman"/>
                <a:cs typeface="Times New Roman"/>
              </a:rPr>
              <a:t>We </a:t>
            </a:r>
            <a:r>
              <a:rPr sz="1300" spc="-5" dirty="0">
                <a:latin typeface="Times New Roman"/>
                <a:cs typeface="Times New Roman"/>
              </a:rPr>
              <a:t>are </a:t>
            </a:r>
            <a:r>
              <a:rPr sz="1300" spc="-10" dirty="0">
                <a:latin typeface="Times New Roman"/>
                <a:cs typeface="Times New Roman"/>
              </a:rPr>
              <a:t>very glad </a:t>
            </a:r>
            <a:r>
              <a:rPr sz="1300" spc="-5" dirty="0">
                <a:latin typeface="Times New Roman"/>
                <a:cs typeface="Times New Roman"/>
              </a:rPr>
              <a:t>to thank </a:t>
            </a:r>
            <a:r>
              <a:rPr sz="1300" spc="-10" dirty="0">
                <a:latin typeface="Times New Roman"/>
                <a:cs typeface="Times New Roman"/>
              </a:rPr>
              <a:t>our Project Coordinator </a:t>
            </a:r>
            <a:r>
              <a:rPr sz="1300" spc="-5" dirty="0">
                <a:latin typeface="Times New Roman"/>
                <a:cs typeface="Times New Roman"/>
              </a:rPr>
              <a:t> </a:t>
            </a:r>
            <a:r>
              <a:rPr sz="1300" spc="-10" dirty="0">
                <a:latin typeface="Times New Roman"/>
                <a:cs typeface="Times New Roman"/>
              </a:rPr>
              <a:t>Dr.N.Durai </a:t>
            </a:r>
            <a:r>
              <a:rPr sz="1300" spc="-5" dirty="0">
                <a:latin typeface="Times New Roman"/>
                <a:cs typeface="Times New Roman"/>
              </a:rPr>
              <a:t>Murugan,M.E., (Ph.d.), </a:t>
            </a:r>
            <a:r>
              <a:rPr sz="1300" dirty="0">
                <a:latin typeface="Times New Roman"/>
                <a:cs typeface="Times New Roman"/>
              </a:rPr>
              <a:t>Professor </a:t>
            </a:r>
            <a:r>
              <a:rPr sz="1300" spc="-5" dirty="0">
                <a:latin typeface="Times New Roman"/>
                <a:cs typeface="Times New Roman"/>
              </a:rPr>
              <a:t>and </a:t>
            </a:r>
            <a:r>
              <a:rPr sz="1300" spc="-10" dirty="0">
                <a:latin typeface="Times New Roman"/>
                <a:cs typeface="Times New Roman"/>
              </a:rPr>
              <a:t>Mr.B.Bhuvaneswaran, M.E., </a:t>
            </a:r>
            <a:r>
              <a:rPr sz="1300" spc="-5" dirty="0">
                <a:latin typeface="Times New Roman"/>
                <a:cs typeface="Times New Roman"/>
              </a:rPr>
              <a:t>Assistant </a:t>
            </a:r>
            <a:r>
              <a:rPr sz="1300" dirty="0">
                <a:latin typeface="Times New Roman"/>
                <a:cs typeface="Times New Roman"/>
              </a:rPr>
              <a:t> </a:t>
            </a:r>
            <a:r>
              <a:rPr sz="1300" spc="-10" dirty="0">
                <a:latin typeface="Times New Roman"/>
                <a:cs typeface="Times New Roman"/>
              </a:rPr>
              <a:t>Professor </a:t>
            </a:r>
            <a:r>
              <a:rPr sz="1300" spc="-5" dirty="0">
                <a:latin typeface="Times New Roman"/>
                <a:cs typeface="Times New Roman"/>
              </a:rPr>
              <a:t>(SG), </a:t>
            </a:r>
            <a:r>
              <a:rPr sz="1300" dirty="0">
                <a:latin typeface="Times New Roman"/>
                <a:cs typeface="Times New Roman"/>
              </a:rPr>
              <a:t>Department </a:t>
            </a:r>
            <a:r>
              <a:rPr sz="1300" spc="-5" dirty="0">
                <a:latin typeface="Times New Roman"/>
                <a:cs typeface="Times New Roman"/>
              </a:rPr>
              <a:t>of </a:t>
            </a:r>
            <a:r>
              <a:rPr sz="1300" dirty="0">
                <a:latin typeface="Times New Roman"/>
                <a:cs typeface="Times New Roman"/>
              </a:rPr>
              <a:t>Computer </a:t>
            </a:r>
            <a:r>
              <a:rPr sz="1300" spc="-5" dirty="0">
                <a:latin typeface="Times New Roman"/>
                <a:cs typeface="Times New Roman"/>
              </a:rPr>
              <a:t>Science and </a:t>
            </a:r>
            <a:r>
              <a:rPr sz="1300" dirty="0">
                <a:latin typeface="Times New Roman"/>
                <a:cs typeface="Times New Roman"/>
              </a:rPr>
              <a:t>Engineering </a:t>
            </a:r>
            <a:r>
              <a:rPr sz="1300" spc="-5" dirty="0">
                <a:latin typeface="Times New Roman"/>
                <a:cs typeface="Times New Roman"/>
              </a:rPr>
              <a:t>for his </a:t>
            </a:r>
            <a:r>
              <a:rPr sz="1300" dirty="0">
                <a:latin typeface="Times New Roman"/>
                <a:cs typeface="Times New Roman"/>
              </a:rPr>
              <a:t>useful tips </a:t>
            </a:r>
            <a:r>
              <a:rPr sz="1300" spc="5" dirty="0">
                <a:latin typeface="Times New Roman"/>
                <a:cs typeface="Times New Roman"/>
              </a:rPr>
              <a:t> </a:t>
            </a:r>
            <a:r>
              <a:rPr sz="1300" spc="-5" dirty="0">
                <a:latin typeface="Times New Roman"/>
                <a:cs typeface="Times New Roman"/>
              </a:rPr>
              <a:t>during our</a:t>
            </a:r>
            <a:r>
              <a:rPr sz="1300" spc="10" dirty="0">
                <a:latin typeface="Times New Roman"/>
                <a:cs typeface="Times New Roman"/>
              </a:rPr>
              <a:t> </a:t>
            </a:r>
            <a:r>
              <a:rPr sz="1300" spc="-5" dirty="0">
                <a:latin typeface="Times New Roman"/>
                <a:cs typeface="Times New Roman"/>
              </a:rPr>
              <a:t>review </a:t>
            </a:r>
            <a:r>
              <a:rPr sz="1300" dirty="0">
                <a:latin typeface="Times New Roman"/>
                <a:cs typeface="Times New Roman"/>
              </a:rPr>
              <a:t>to</a:t>
            </a:r>
            <a:r>
              <a:rPr sz="1300" spc="-5" dirty="0">
                <a:latin typeface="Times New Roman"/>
                <a:cs typeface="Times New Roman"/>
              </a:rPr>
              <a:t> </a:t>
            </a:r>
            <a:r>
              <a:rPr sz="1300" dirty="0">
                <a:latin typeface="Times New Roman"/>
                <a:cs typeface="Times New Roman"/>
              </a:rPr>
              <a:t>build</a:t>
            </a:r>
            <a:r>
              <a:rPr sz="1300" spc="-5" dirty="0">
                <a:latin typeface="Times New Roman"/>
                <a:cs typeface="Times New Roman"/>
              </a:rPr>
              <a:t> our project.</a:t>
            </a:r>
            <a:endParaRPr sz="1300" dirty="0">
              <a:latin typeface="Times New Roman"/>
              <a:cs typeface="Times New Roman"/>
            </a:endParaRPr>
          </a:p>
          <a:p>
            <a:pPr>
              <a:lnSpc>
                <a:spcPct val="100000"/>
              </a:lnSpc>
              <a:spcBef>
                <a:spcPts val="20"/>
              </a:spcBef>
            </a:pPr>
            <a:endParaRPr sz="2050" dirty="0">
              <a:latin typeface="Times New Roman"/>
              <a:cs typeface="Times New Roman"/>
            </a:endParaRPr>
          </a:p>
          <a:p>
            <a:pPr marL="3507740">
              <a:lnSpc>
                <a:spcPct val="100000"/>
              </a:lnSpc>
            </a:pPr>
            <a:r>
              <a:rPr lang="en-US" sz="1300" spc="-5" dirty="0">
                <a:latin typeface="Times New Roman"/>
                <a:cs typeface="Times New Roman"/>
              </a:rPr>
              <a:t>CHARAN JEETH E M</a:t>
            </a:r>
            <a:r>
              <a:rPr sz="1300" spc="-5" dirty="0">
                <a:latin typeface="Times New Roman"/>
                <a:cs typeface="Times New Roman"/>
              </a:rPr>
              <a:t>(22070105</a:t>
            </a:r>
            <a:r>
              <a:rPr lang="en-US" sz="1300" spc="-5" dirty="0">
                <a:latin typeface="Times New Roman"/>
                <a:cs typeface="Times New Roman"/>
              </a:rPr>
              <a:t>2</a:t>
            </a:r>
            <a:r>
              <a:rPr sz="1300" spc="-5" dirty="0">
                <a:latin typeface="Times New Roman"/>
                <a:cs typeface="Times New Roman"/>
              </a:rPr>
              <a:t>)</a:t>
            </a:r>
            <a:endParaRPr sz="13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8527" y="903478"/>
            <a:ext cx="5934710" cy="6163354"/>
          </a:xfrm>
          <a:prstGeom prst="rect">
            <a:avLst/>
          </a:prstGeom>
        </p:spPr>
        <p:txBody>
          <a:bodyPr vert="horz" wrap="square" lIns="0" tIns="12700" rIns="0" bIns="0" rtlCol="0">
            <a:spAutoFit/>
          </a:bodyPr>
          <a:lstStyle/>
          <a:p>
            <a:pPr marL="99695" algn="ctr">
              <a:lnSpc>
                <a:spcPct val="100000"/>
              </a:lnSpc>
              <a:spcBef>
                <a:spcPts val="100"/>
              </a:spcBef>
            </a:pPr>
            <a:r>
              <a:rPr sz="1500" b="1" spc="-5" dirty="0">
                <a:latin typeface="Times New Roman"/>
                <a:cs typeface="Times New Roman"/>
              </a:rPr>
              <a:t>ABSTRACT</a:t>
            </a:r>
            <a:endParaRPr sz="1500" dirty="0">
              <a:latin typeface="Times New Roman"/>
              <a:cs typeface="Times New Roman"/>
            </a:endParaRPr>
          </a:p>
          <a:p>
            <a:pPr>
              <a:lnSpc>
                <a:spcPct val="100000"/>
              </a:lnSpc>
              <a:spcBef>
                <a:spcPts val="15"/>
              </a:spcBef>
            </a:pPr>
            <a:endParaRPr sz="1900" dirty="0">
              <a:latin typeface="Times New Roman"/>
              <a:cs typeface="Times New Roman"/>
            </a:endParaRPr>
          </a:p>
          <a:p>
            <a:r>
              <a:rPr sz="1300" spc="-10" dirty="0">
                <a:latin typeface="Times New Roman"/>
                <a:cs typeface="Times New Roman"/>
              </a:rPr>
              <a:t>"</a:t>
            </a:r>
            <a:endParaRPr lang="en-US" sz="1400" dirty="0"/>
          </a:p>
          <a:p>
            <a:r>
              <a:rPr lang="en-US" sz="1400" b="1" dirty="0">
                <a:latin typeface="Times New Roman" panose="02020603050405020304" pitchFamily="18" charset="0"/>
                <a:cs typeface="Times New Roman" panose="02020603050405020304" pitchFamily="18" charset="0"/>
              </a:rPr>
              <a:t>Abstract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project </a:t>
            </a:r>
            <a:r>
              <a:rPr lang="en-US" sz="1400" b="1" dirty="0">
                <a:latin typeface="Times New Roman" panose="02020603050405020304" pitchFamily="18" charset="0"/>
                <a:cs typeface="Times New Roman" panose="02020603050405020304" pitchFamily="18" charset="0"/>
              </a:rPr>
              <a:t>"Video Player Using UiPath"</a:t>
            </a:r>
            <a:r>
              <a:rPr lang="en-US" sz="1400" dirty="0">
                <a:latin typeface="Times New Roman" panose="02020603050405020304" pitchFamily="18" charset="0"/>
                <a:cs typeface="Times New Roman" panose="02020603050405020304" pitchFamily="18" charset="0"/>
              </a:rPr>
              <a:t> explores the integration of Robotic Process Automation (RPA) with multimedia applications, enabling automated video playback through the UiPath platform. The primary objective is to develop a workflow that simplifies and streamlines the process of playing videos, allowing users to interact with media files programmatically.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By leveraging UiPath’s capabilities, the system automates tasks such as video selection, playback initiation, pause, resume, and stop functions. The bot dynamically interacts with the user interface of video players or directly integrates with media control APIs to ensure smooth operation. This project highlights the potential of UiPath in handling multimedia workflows that traditionally require manual intervention, showcasing the versatility of RPA in non-conventional domains.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solution is developed using UiPath’s intuitive drag-and-drop design, ensuring ease of use and minimal coding requirements. Potential applications of this project include automated multimedia demonstrations, e-learning systems, and corporate presentations, where scheduled and seamless video playback is essential.</a:t>
            </a:r>
          </a:p>
          <a:p>
            <a:r>
              <a:rPr lang="en-US" sz="1400" dirty="0">
                <a:latin typeface="Times New Roman" panose="02020603050405020304" pitchFamily="18" charset="0"/>
                <a:cs typeface="Times New Roman" panose="02020603050405020304" pitchFamily="18" charset="0"/>
              </a:rPr>
              <a:t>This project demonstrates the innovative use of RPA in multimedia automation, bridging the gap between robotic process efficiency and user experience enhancement, while also paving the way for further exploration into creative automation solutions</a:t>
            </a:r>
          </a:p>
          <a:p>
            <a:pPr marL="18415" marR="5080" indent="-6350" algn="just">
              <a:lnSpc>
                <a:spcPct val="144600"/>
              </a:lnSpc>
              <a:spcBef>
                <a:spcPts val="5"/>
              </a:spcBef>
            </a:pPr>
            <a:endParaRPr sz="1300" dirty="0">
              <a:latin typeface="Times New Roman"/>
              <a:cs typeface="Times New Roman"/>
            </a:endParaRPr>
          </a:p>
        </p:txBody>
      </p:sp>
      <p:sp>
        <p:nvSpPr>
          <p:cNvPr id="3" name="object 3"/>
          <p:cNvSpPr txBox="1"/>
          <p:nvPr/>
        </p:nvSpPr>
        <p:spPr>
          <a:xfrm>
            <a:off x="3473322" y="8890203"/>
            <a:ext cx="116839"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Calibri"/>
                <a:cs typeface="Calibri"/>
              </a:rPr>
              <a:t>iii</a:t>
            </a:r>
            <a:endParaRPr sz="105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21635" y="595121"/>
            <a:ext cx="1668780" cy="550545"/>
          </a:xfrm>
          <a:prstGeom prst="rect">
            <a:avLst/>
          </a:prstGeom>
        </p:spPr>
        <p:txBody>
          <a:bodyPr vert="horz" wrap="square" lIns="0" tIns="12700" rIns="0" bIns="0" rtlCol="0">
            <a:spAutoFit/>
          </a:bodyPr>
          <a:lstStyle/>
          <a:p>
            <a:pPr marL="431800" marR="5080" indent="-419100">
              <a:lnSpc>
                <a:spcPct val="143500"/>
              </a:lnSpc>
              <a:spcBef>
                <a:spcPts val="100"/>
              </a:spcBef>
            </a:pPr>
            <a:r>
              <a:rPr sz="1200" b="1" dirty="0">
                <a:latin typeface="Times New Roman"/>
                <a:cs typeface="Times New Roman"/>
              </a:rPr>
              <a:t>TABLE</a:t>
            </a:r>
            <a:r>
              <a:rPr sz="1200" b="1" spc="-40" dirty="0">
                <a:latin typeface="Times New Roman"/>
                <a:cs typeface="Times New Roman"/>
              </a:rPr>
              <a:t> </a:t>
            </a:r>
            <a:r>
              <a:rPr sz="1200" b="1" dirty="0">
                <a:latin typeface="Times New Roman"/>
                <a:cs typeface="Times New Roman"/>
              </a:rPr>
              <a:t>OF</a:t>
            </a:r>
            <a:r>
              <a:rPr sz="1200" b="1" spc="-35" dirty="0">
                <a:latin typeface="Times New Roman"/>
                <a:cs typeface="Times New Roman"/>
              </a:rPr>
              <a:t> </a:t>
            </a:r>
            <a:r>
              <a:rPr sz="1200" b="1" spc="-5" dirty="0">
                <a:latin typeface="Times New Roman"/>
                <a:cs typeface="Times New Roman"/>
              </a:rPr>
              <a:t>CONTENTS </a:t>
            </a:r>
            <a:r>
              <a:rPr sz="1200" b="1" spc="-285" dirty="0">
                <a:latin typeface="Times New Roman"/>
                <a:cs typeface="Times New Roman"/>
              </a:rPr>
              <a:t> </a:t>
            </a:r>
            <a:r>
              <a:rPr sz="1200" b="1" dirty="0">
                <a:latin typeface="Times New Roman"/>
                <a:cs typeface="Times New Roman"/>
              </a:rPr>
              <a:t>TITLE</a:t>
            </a:r>
            <a:endParaRPr sz="120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4054760606"/>
              </p:ext>
            </p:extLst>
          </p:nvPr>
        </p:nvGraphicFramePr>
        <p:xfrm>
          <a:off x="1035354" y="1492080"/>
          <a:ext cx="5273674" cy="7254610"/>
        </p:xfrm>
        <a:graphic>
          <a:graphicData uri="http://schemas.openxmlformats.org/drawingml/2006/table">
            <a:tbl>
              <a:tblPr firstRow="1" bandRow="1">
                <a:tableStyleId>{2D5ABB26-0587-4C30-8999-92F81FD0307C}</a:tableStyleId>
              </a:tblPr>
              <a:tblGrid>
                <a:gridCol w="774700">
                  <a:extLst>
                    <a:ext uri="{9D8B030D-6E8A-4147-A177-3AD203B41FA5}">
                      <a16:colId xmlns:a16="http://schemas.microsoft.com/office/drawing/2014/main" val="20000"/>
                    </a:ext>
                  </a:extLst>
                </a:gridCol>
                <a:gridCol w="3862070">
                  <a:extLst>
                    <a:ext uri="{9D8B030D-6E8A-4147-A177-3AD203B41FA5}">
                      <a16:colId xmlns:a16="http://schemas.microsoft.com/office/drawing/2014/main" val="20001"/>
                    </a:ext>
                  </a:extLst>
                </a:gridCol>
                <a:gridCol w="636904">
                  <a:extLst>
                    <a:ext uri="{9D8B030D-6E8A-4147-A177-3AD203B41FA5}">
                      <a16:colId xmlns:a16="http://schemas.microsoft.com/office/drawing/2014/main" val="20002"/>
                    </a:ext>
                  </a:extLst>
                </a:gridCol>
              </a:tblGrid>
              <a:tr h="216211">
                <a:tc rowSpan="3">
                  <a:txBody>
                    <a:bodyPr/>
                    <a:lstStyle/>
                    <a:p>
                      <a:pPr>
                        <a:lnSpc>
                          <a:spcPct val="100000"/>
                        </a:lnSpc>
                      </a:pPr>
                      <a:endParaRPr sz="1400" dirty="0">
                        <a:latin typeface="Times New Roman"/>
                        <a:cs typeface="Times New Roman"/>
                      </a:endParaRPr>
                    </a:p>
                  </a:txBody>
                  <a:tcPr marL="0" marR="0" marT="0" marB="0"/>
                </a:tc>
                <a:tc>
                  <a:txBody>
                    <a:bodyPr/>
                    <a:lstStyle/>
                    <a:p>
                      <a:pPr marL="628650">
                        <a:lnSpc>
                          <a:spcPts val="1310"/>
                        </a:lnSpc>
                      </a:pPr>
                      <a:r>
                        <a:rPr sz="1400" b="1" spc="-5" dirty="0">
                          <a:latin typeface="Times New Roman"/>
                          <a:cs typeface="Times New Roman"/>
                        </a:rPr>
                        <a:t>ABSTRACT</a:t>
                      </a:r>
                      <a:endParaRPr sz="1400">
                        <a:latin typeface="Times New Roman"/>
                        <a:cs typeface="Times New Roman"/>
                      </a:endParaRPr>
                    </a:p>
                  </a:txBody>
                  <a:tcPr marL="0" marR="0" marT="0" marB="0"/>
                </a:tc>
                <a:tc>
                  <a:txBody>
                    <a:bodyPr/>
                    <a:lstStyle/>
                    <a:p>
                      <a:pPr marL="424815">
                        <a:lnSpc>
                          <a:spcPts val="1310"/>
                        </a:lnSpc>
                      </a:pPr>
                      <a:endParaRPr sz="1400" dirty="0">
                        <a:latin typeface="Times New Roman"/>
                        <a:cs typeface="Times New Roman"/>
                      </a:endParaRPr>
                    </a:p>
                  </a:txBody>
                  <a:tcPr marL="0" marR="0" marT="0" marB="0"/>
                </a:tc>
                <a:extLst>
                  <a:ext uri="{0D108BD9-81ED-4DB2-BD59-A6C34878D82A}">
                    <a16:rowId xmlns:a16="http://schemas.microsoft.com/office/drawing/2014/main" val="10000"/>
                  </a:ext>
                </a:extLst>
              </a:tr>
              <a:tr h="262890">
                <a:tc vMerge="1">
                  <a:txBody>
                    <a:bodyPr/>
                    <a:lstStyle/>
                    <a:p>
                      <a:endParaRPr/>
                    </a:p>
                  </a:txBody>
                  <a:tcPr marL="0" marR="0" marT="0" marB="0"/>
                </a:tc>
                <a:tc>
                  <a:txBody>
                    <a:bodyPr/>
                    <a:lstStyle/>
                    <a:p>
                      <a:pPr marL="628650">
                        <a:lnSpc>
                          <a:spcPct val="100000"/>
                        </a:lnSpc>
                        <a:spcBef>
                          <a:spcPts val="240"/>
                        </a:spcBef>
                      </a:pPr>
                      <a:r>
                        <a:rPr sz="1400" b="1" spc="-5" dirty="0">
                          <a:latin typeface="Times New Roman"/>
                          <a:cs typeface="Times New Roman"/>
                        </a:rPr>
                        <a:t>LIST</a:t>
                      </a:r>
                      <a:r>
                        <a:rPr sz="1400" b="1" spc="-20" dirty="0">
                          <a:latin typeface="Times New Roman"/>
                          <a:cs typeface="Times New Roman"/>
                        </a:rPr>
                        <a:t> </a:t>
                      </a:r>
                      <a:r>
                        <a:rPr sz="1400" b="1" dirty="0">
                          <a:latin typeface="Times New Roman"/>
                          <a:cs typeface="Times New Roman"/>
                        </a:rPr>
                        <a:t>OF</a:t>
                      </a:r>
                      <a:r>
                        <a:rPr sz="1400" b="1" spc="-20" dirty="0">
                          <a:latin typeface="Times New Roman"/>
                          <a:cs typeface="Times New Roman"/>
                        </a:rPr>
                        <a:t> </a:t>
                      </a:r>
                      <a:r>
                        <a:rPr sz="1400" b="1" spc="-5" dirty="0">
                          <a:latin typeface="Times New Roman"/>
                          <a:cs typeface="Times New Roman"/>
                        </a:rPr>
                        <a:t>FIGURES</a:t>
                      </a:r>
                      <a:endParaRPr sz="140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01"/>
                  </a:ext>
                </a:extLst>
              </a:tr>
              <a:tr h="262890">
                <a:tc vMerge="1">
                  <a:txBody>
                    <a:bodyPr/>
                    <a:lstStyle/>
                    <a:p>
                      <a:endParaRPr/>
                    </a:p>
                  </a:txBody>
                  <a:tcPr marL="0" marR="0" marT="0" marB="0"/>
                </a:tc>
                <a:tc>
                  <a:txBody>
                    <a:bodyPr/>
                    <a:lstStyle/>
                    <a:p>
                      <a:pPr marL="628650">
                        <a:lnSpc>
                          <a:spcPct val="100000"/>
                        </a:lnSpc>
                        <a:spcBef>
                          <a:spcPts val="235"/>
                        </a:spcBef>
                      </a:pPr>
                      <a:r>
                        <a:rPr sz="1400" b="1" spc="-5" dirty="0">
                          <a:latin typeface="Times New Roman"/>
                          <a:cs typeface="Times New Roman"/>
                        </a:rPr>
                        <a:t>LIST</a:t>
                      </a:r>
                      <a:r>
                        <a:rPr sz="1400" b="1" spc="-15" dirty="0">
                          <a:latin typeface="Times New Roman"/>
                          <a:cs typeface="Times New Roman"/>
                        </a:rPr>
                        <a:t> </a:t>
                      </a:r>
                      <a:r>
                        <a:rPr sz="1400" b="1" dirty="0">
                          <a:latin typeface="Times New Roman"/>
                          <a:cs typeface="Times New Roman"/>
                        </a:rPr>
                        <a:t>OF</a:t>
                      </a:r>
                      <a:r>
                        <a:rPr sz="1400" b="1" spc="-15" dirty="0">
                          <a:latin typeface="Times New Roman"/>
                          <a:cs typeface="Times New Roman"/>
                        </a:rPr>
                        <a:t> </a:t>
                      </a:r>
                      <a:r>
                        <a:rPr sz="1400" b="1" spc="-5" dirty="0">
                          <a:latin typeface="Times New Roman"/>
                          <a:cs typeface="Times New Roman"/>
                        </a:rPr>
                        <a:t>ABBREVIATIONS</a:t>
                      </a:r>
                      <a:endParaRPr sz="1400" dirty="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02"/>
                  </a:ext>
                </a:extLst>
              </a:tr>
              <a:tr h="262890">
                <a:tc>
                  <a:txBody>
                    <a:bodyPr/>
                    <a:lstStyle/>
                    <a:p>
                      <a:pPr marL="31750">
                        <a:lnSpc>
                          <a:spcPct val="100000"/>
                        </a:lnSpc>
                        <a:spcBef>
                          <a:spcPts val="240"/>
                        </a:spcBef>
                      </a:pPr>
                      <a:endParaRPr lang="en-US" sz="1400" b="1" dirty="0">
                        <a:latin typeface="Times New Roman"/>
                        <a:cs typeface="Times New Roman"/>
                      </a:endParaRPr>
                    </a:p>
                    <a:p>
                      <a:pPr marL="31750">
                        <a:lnSpc>
                          <a:spcPct val="100000"/>
                        </a:lnSpc>
                        <a:spcBef>
                          <a:spcPts val="240"/>
                        </a:spcBef>
                      </a:pPr>
                      <a:r>
                        <a:rPr sz="1400" b="1" dirty="0">
                          <a:latin typeface="Times New Roman"/>
                          <a:cs typeface="Times New Roman"/>
                        </a:rPr>
                        <a:t>1.</a:t>
                      </a:r>
                      <a:endParaRPr sz="1400" dirty="0">
                        <a:latin typeface="Times New Roman"/>
                        <a:cs typeface="Times New Roman"/>
                      </a:endParaRPr>
                    </a:p>
                  </a:txBody>
                  <a:tcPr marL="0" marR="0" marT="30480" marB="0"/>
                </a:tc>
                <a:tc>
                  <a:txBody>
                    <a:bodyPr/>
                    <a:lstStyle/>
                    <a:p>
                      <a:pPr marL="628650">
                        <a:lnSpc>
                          <a:spcPct val="100000"/>
                        </a:lnSpc>
                        <a:spcBef>
                          <a:spcPts val="240"/>
                        </a:spcBef>
                      </a:pPr>
                      <a:r>
                        <a:rPr sz="1400" b="1" spc="-5" dirty="0">
                          <a:latin typeface="Times New Roman"/>
                          <a:cs typeface="Times New Roman"/>
                        </a:rPr>
                        <a:t>INTRODUCTION</a:t>
                      </a:r>
                      <a:endParaRPr sz="1400" dirty="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03"/>
                  </a:ext>
                </a:extLst>
              </a:tr>
              <a:tr h="262889">
                <a:tc>
                  <a:txBody>
                    <a:bodyPr/>
                    <a:lstStyle/>
                    <a:p>
                      <a:pPr>
                        <a:lnSpc>
                          <a:spcPct val="100000"/>
                        </a:lnSpc>
                      </a:pPr>
                      <a:endParaRPr sz="1400" dirty="0">
                        <a:latin typeface="Times New Roman"/>
                        <a:cs typeface="Times New Roman"/>
                      </a:endParaRPr>
                    </a:p>
                  </a:txBody>
                  <a:tcPr marL="0" marR="0" marT="0" marB="0"/>
                </a:tc>
                <a:tc>
                  <a:txBody>
                    <a:bodyPr/>
                    <a:lstStyle/>
                    <a:p>
                      <a:pPr marL="628650">
                        <a:lnSpc>
                          <a:spcPct val="100000"/>
                        </a:lnSpc>
                        <a:spcBef>
                          <a:spcPts val="235"/>
                        </a:spcBef>
                        <a:tabLst>
                          <a:tab pos="1085850" algn="l"/>
                        </a:tabLst>
                      </a:pPr>
                      <a:r>
                        <a:rPr sz="1400" dirty="0">
                          <a:latin typeface="Times New Roman"/>
                          <a:cs typeface="Times New Roman"/>
                        </a:rPr>
                        <a:t>1.1	</a:t>
                      </a:r>
                      <a:r>
                        <a:rPr lang="en-US" sz="1400" spc="-5" dirty="0">
                          <a:latin typeface="Times New Roman"/>
                          <a:cs typeface="Times New Roman"/>
                        </a:rPr>
                        <a:t>OVERVIEW</a:t>
                      </a:r>
                      <a:endParaRPr sz="1400" dirty="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04"/>
                  </a:ext>
                </a:extLst>
              </a:tr>
              <a:tr h="263080">
                <a:tc>
                  <a:txBody>
                    <a:bodyPr/>
                    <a:lstStyle/>
                    <a:p>
                      <a:pPr>
                        <a:lnSpc>
                          <a:spcPct val="100000"/>
                        </a:lnSpc>
                      </a:pPr>
                      <a:endParaRPr sz="1400" dirty="0">
                        <a:latin typeface="Times New Roman"/>
                        <a:cs typeface="Times New Roman"/>
                      </a:endParaRPr>
                    </a:p>
                  </a:txBody>
                  <a:tcPr marL="0" marR="0" marT="0" marB="0"/>
                </a:tc>
                <a:tc>
                  <a:txBody>
                    <a:bodyPr/>
                    <a:lstStyle/>
                    <a:p>
                      <a:pPr marL="628650">
                        <a:lnSpc>
                          <a:spcPct val="100000"/>
                        </a:lnSpc>
                        <a:spcBef>
                          <a:spcPts val="240"/>
                        </a:spcBef>
                        <a:tabLst>
                          <a:tab pos="1085850" algn="l"/>
                        </a:tabLst>
                      </a:pPr>
                      <a:r>
                        <a:rPr sz="1400" dirty="0">
                          <a:latin typeface="Times New Roman"/>
                          <a:cs typeface="Times New Roman"/>
                        </a:rPr>
                        <a:t>1.2	</a:t>
                      </a:r>
                      <a:r>
                        <a:rPr lang="en-US" sz="1400" dirty="0">
                          <a:latin typeface="Times New Roman"/>
                          <a:cs typeface="Times New Roman"/>
                        </a:rPr>
                        <a:t>OBJECTIVE</a:t>
                      </a:r>
                      <a:endParaRPr sz="1400" dirty="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05"/>
                  </a:ext>
                </a:extLst>
              </a:tr>
              <a:tr h="263080">
                <a:tc>
                  <a:txBody>
                    <a:bodyPr/>
                    <a:lstStyle/>
                    <a:p>
                      <a:pPr>
                        <a:lnSpc>
                          <a:spcPct val="100000"/>
                        </a:lnSpc>
                      </a:pPr>
                      <a:endParaRPr sz="1400" dirty="0">
                        <a:latin typeface="Times New Roman"/>
                        <a:cs typeface="Times New Roman"/>
                      </a:endParaRPr>
                    </a:p>
                  </a:txBody>
                  <a:tcPr marL="0" marR="0" marT="0" marB="0"/>
                </a:tc>
                <a:tc>
                  <a:txBody>
                    <a:bodyPr/>
                    <a:lstStyle/>
                    <a:p>
                      <a:pPr marL="628650">
                        <a:lnSpc>
                          <a:spcPct val="100000"/>
                        </a:lnSpc>
                        <a:spcBef>
                          <a:spcPts val="235"/>
                        </a:spcBef>
                        <a:tabLst>
                          <a:tab pos="1085850" algn="l"/>
                        </a:tabLst>
                      </a:pPr>
                      <a:r>
                        <a:rPr sz="1400" dirty="0">
                          <a:latin typeface="Times New Roman"/>
                          <a:cs typeface="Times New Roman"/>
                        </a:rPr>
                        <a:t>1.3	</a:t>
                      </a:r>
                      <a:r>
                        <a:rPr lang="en-US" sz="1400" dirty="0">
                          <a:latin typeface="Times New Roman"/>
                          <a:cs typeface="Times New Roman"/>
                        </a:rPr>
                        <a:t>LIMITATION</a:t>
                      </a:r>
                      <a:endParaRPr sz="1400" dirty="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06"/>
                  </a:ext>
                </a:extLst>
              </a:tr>
              <a:tr h="262890">
                <a:tc>
                  <a:txBody>
                    <a:bodyPr/>
                    <a:lstStyle/>
                    <a:p>
                      <a:pPr>
                        <a:lnSpc>
                          <a:spcPct val="100000"/>
                        </a:lnSpc>
                      </a:pPr>
                      <a:endParaRPr sz="1400" dirty="0">
                        <a:latin typeface="Times New Roman"/>
                        <a:cs typeface="Times New Roman"/>
                      </a:endParaRPr>
                    </a:p>
                  </a:txBody>
                  <a:tcPr marL="0" marR="0" marT="0" marB="0"/>
                </a:tc>
                <a:tc>
                  <a:txBody>
                    <a:bodyPr/>
                    <a:lstStyle/>
                    <a:p>
                      <a:pPr marL="628650">
                        <a:lnSpc>
                          <a:spcPct val="100000"/>
                        </a:lnSpc>
                        <a:spcBef>
                          <a:spcPts val="240"/>
                        </a:spcBef>
                        <a:tabLst>
                          <a:tab pos="1085850" algn="l"/>
                        </a:tabLst>
                      </a:pPr>
                      <a:r>
                        <a:rPr sz="1400" dirty="0">
                          <a:latin typeface="Times New Roman"/>
                          <a:cs typeface="Times New Roman"/>
                        </a:rPr>
                        <a:t>	</a:t>
                      </a: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07"/>
                  </a:ext>
                </a:extLst>
              </a:tr>
              <a:tr h="262889">
                <a:tc>
                  <a:txBody>
                    <a:bodyPr/>
                    <a:lstStyle/>
                    <a:p>
                      <a:pPr>
                        <a:lnSpc>
                          <a:spcPct val="100000"/>
                        </a:lnSpc>
                      </a:pPr>
                      <a:endParaRPr sz="1400" dirty="0">
                        <a:latin typeface="Times New Roman"/>
                        <a:cs typeface="Times New Roman"/>
                      </a:endParaRPr>
                    </a:p>
                  </a:txBody>
                  <a:tcPr marL="0" marR="0" marT="0" marB="0"/>
                </a:tc>
                <a:tc>
                  <a:txBody>
                    <a:bodyPr/>
                    <a:lstStyle/>
                    <a:p>
                      <a:pPr marL="628650">
                        <a:lnSpc>
                          <a:spcPct val="100000"/>
                        </a:lnSpc>
                        <a:spcBef>
                          <a:spcPts val="235"/>
                        </a:spcBef>
                        <a:tabLst>
                          <a:tab pos="1085850" algn="l"/>
                        </a:tabLst>
                      </a:pPr>
                      <a:endParaRPr sz="1400" dirty="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08"/>
                  </a:ext>
                </a:extLst>
              </a:tr>
              <a:tr h="262889">
                <a:tc>
                  <a:txBody>
                    <a:bodyPr/>
                    <a:lstStyle/>
                    <a:p>
                      <a:pPr marL="31750">
                        <a:lnSpc>
                          <a:spcPct val="100000"/>
                        </a:lnSpc>
                        <a:spcBef>
                          <a:spcPts val="240"/>
                        </a:spcBef>
                      </a:pPr>
                      <a:r>
                        <a:rPr sz="1400" b="1" dirty="0">
                          <a:latin typeface="Times New Roman"/>
                          <a:cs typeface="Times New Roman"/>
                        </a:rPr>
                        <a:t>2.</a:t>
                      </a:r>
                      <a:endParaRPr sz="1400" dirty="0">
                        <a:latin typeface="Times New Roman"/>
                        <a:cs typeface="Times New Roman"/>
                      </a:endParaRPr>
                    </a:p>
                  </a:txBody>
                  <a:tcPr marL="0" marR="0" marT="30480" marB="0"/>
                </a:tc>
                <a:tc>
                  <a:txBody>
                    <a:bodyPr/>
                    <a:lstStyle/>
                    <a:p>
                      <a:pPr marL="628650">
                        <a:lnSpc>
                          <a:spcPct val="100000"/>
                        </a:lnSpc>
                        <a:spcBef>
                          <a:spcPts val="240"/>
                        </a:spcBef>
                      </a:pPr>
                      <a:r>
                        <a:rPr sz="1400" b="1" spc="-5" dirty="0">
                          <a:latin typeface="Times New Roman"/>
                          <a:cs typeface="Times New Roman"/>
                        </a:rPr>
                        <a:t>LITERATURE</a:t>
                      </a:r>
                      <a:r>
                        <a:rPr sz="1400" b="1" spc="-20" dirty="0">
                          <a:latin typeface="Times New Roman"/>
                          <a:cs typeface="Times New Roman"/>
                        </a:rPr>
                        <a:t> </a:t>
                      </a:r>
                      <a:r>
                        <a:rPr sz="1400" b="1" spc="-5" dirty="0">
                          <a:latin typeface="Times New Roman"/>
                          <a:cs typeface="Times New Roman"/>
                        </a:rPr>
                        <a:t>REVIEW</a:t>
                      </a:r>
                      <a:endParaRPr sz="1400" dirty="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09"/>
                  </a:ext>
                </a:extLst>
              </a:tr>
              <a:tr h="262890">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35"/>
                        </a:spcBef>
                        <a:tabLst>
                          <a:tab pos="1085850" algn="l"/>
                        </a:tabLst>
                      </a:pPr>
                      <a:r>
                        <a:rPr sz="1400" dirty="0">
                          <a:latin typeface="Times New Roman"/>
                          <a:cs typeface="Times New Roman"/>
                        </a:rPr>
                        <a:t>2.1	</a:t>
                      </a:r>
                      <a:r>
                        <a:rPr sz="1400" spc="-5" dirty="0">
                          <a:latin typeface="Times New Roman"/>
                          <a:cs typeface="Times New Roman"/>
                        </a:rPr>
                        <a:t>GENERAL</a:t>
                      </a:r>
                      <a:endParaRPr sz="140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10"/>
                  </a:ext>
                </a:extLst>
              </a:tr>
              <a:tr h="262889">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40"/>
                        </a:spcBef>
                        <a:tabLst>
                          <a:tab pos="1085850" algn="l"/>
                        </a:tabLst>
                      </a:pPr>
                      <a:r>
                        <a:rPr sz="1400" dirty="0">
                          <a:latin typeface="Times New Roman"/>
                          <a:cs typeface="Times New Roman"/>
                        </a:rPr>
                        <a:t>2.2	</a:t>
                      </a:r>
                      <a:r>
                        <a:rPr sz="1400" spc="-5" dirty="0">
                          <a:latin typeface="Times New Roman"/>
                          <a:cs typeface="Times New Roman"/>
                        </a:rPr>
                        <a:t>STATE</a:t>
                      </a:r>
                      <a:r>
                        <a:rPr sz="1400" spc="-10" dirty="0">
                          <a:latin typeface="Times New Roman"/>
                          <a:cs typeface="Times New Roman"/>
                        </a:rPr>
                        <a:t> </a:t>
                      </a:r>
                      <a:r>
                        <a:rPr sz="1400" spc="-5" dirty="0">
                          <a:latin typeface="Times New Roman"/>
                          <a:cs typeface="Times New Roman"/>
                        </a:rPr>
                        <a:t>OF</a:t>
                      </a:r>
                      <a:r>
                        <a:rPr sz="1400" spc="-15" dirty="0">
                          <a:latin typeface="Times New Roman"/>
                          <a:cs typeface="Times New Roman"/>
                        </a:rPr>
                        <a:t> </a:t>
                      </a:r>
                      <a:r>
                        <a:rPr sz="1400" spc="-5" dirty="0">
                          <a:latin typeface="Times New Roman"/>
                          <a:cs typeface="Times New Roman"/>
                        </a:rPr>
                        <a:t>THE </a:t>
                      </a:r>
                      <a:r>
                        <a:rPr sz="1400" dirty="0">
                          <a:latin typeface="Times New Roman"/>
                          <a:cs typeface="Times New Roman"/>
                        </a:rPr>
                        <a:t>ART</a:t>
                      </a:r>
                      <a:r>
                        <a:rPr sz="1400" spc="-5" dirty="0">
                          <a:latin typeface="Times New Roman"/>
                          <a:cs typeface="Times New Roman"/>
                        </a:rPr>
                        <a:t> TECHNIQUES</a:t>
                      </a:r>
                      <a:endParaRPr sz="1400" dirty="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11"/>
                  </a:ext>
                </a:extLst>
              </a:tr>
              <a:tr h="262889">
                <a:tc>
                  <a:txBody>
                    <a:bodyPr/>
                    <a:lstStyle/>
                    <a:p>
                      <a:pPr marL="31750">
                        <a:lnSpc>
                          <a:spcPct val="100000"/>
                        </a:lnSpc>
                        <a:spcBef>
                          <a:spcPts val="235"/>
                        </a:spcBef>
                      </a:pPr>
                      <a:r>
                        <a:rPr sz="1400" b="1" dirty="0">
                          <a:latin typeface="Times New Roman"/>
                          <a:cs typeface="Times New Roman"/>
                        </a:rPr>
                        <a:t>3.</a:t>
                      </a:r>
                      <a:endParaRPr sz="1400">
                        <a:latin typeface="Times New Roman"/>
                        <a:cs typeface="Times New Roman"/>
                      </a:endParaRPr>
                    </a:p>
                  </a:txBody>
                  <a:tcPr marL="0" marR="0" marT="29845" marB="0"/>
                </a:tc>
                <a:tc>
                  <a:txBody>
                    <a:bodyPr/>
                    <a:lstStyle/>
                    <a:p>
                      <a:pPr marL="628650">
                        <a:lnSpc>
                          <a:spcPct val="100000"/>
                        </a:lnSpc>
                        <a:spcBef>
                          <a:spcPts val="235"/>
                        </a:spcBef>
                      </a:pPr>
                      <a:r>
                        <a:rPr sz="1400" b="1" spc="-5" dirty="0">
                          <a:latin typeface="Times New Roman"/>
                          <a:cs typeface="Times New Roman"/>
                        </a:rPr>
                        <a:t>SYSTEM</a:t>
                      </a:r>
                      <a:r>
                        <a:rPr sz="1400" b="1" spc="-25" dirty="0">
                          <a:latin typeface="Times New Roman"/>
                          <a:cs typeface="Times New Roman"/>
                        </a:rPr>
                        <a:t> </a:t>
                      </a:r>
                      <a:r>
                        <a:rPr sz="1400" b="1" spc="-5" dirty="0">
                          <a:latin typeface="Times New Roman"/>
                          <a:cs typeface="Times New Roman"/>
                        </a:rPr>
                        <a:t>DESIGN</a:t>
                      </a:r>
                      <a:endParaRPr sz="1400" dirty="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12"/>
                  </a:ext>
                </a:extLst>
              </a:tr>
              <a:tr h="263016">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40"/>
                        </a:spcBef>
                        <a:tabLst>
                          <a:tab pos="1085850" algn="l"/>
                        </a:tabLst>
                      </a:pPr>
                      <a:r>
                        <a:rPr sz="1400" dirty="0">
                          <a:latin typeface="Times New Roman"/>
                          <a:cs typeface="Times New Roman"/>
                        </a:rPr>
                        <a:t>3.1	</a:t>
                      </a:r>
                      <a:r>
                        <a:rPr sz="1400" spc="-5" dirty="0">
                          <a:latin typeface="Times New Roman"/>
                          <a:cs typeface="Times New Roman"/>
                        </a:rPr>
                        <a:t>SYSTEM</a:t>
                      </a:r>
                      <a:r>
                        <a:rPr sz="1400" spc="-10" dirty="0">
                          <a:latin typeface="Times New Roman"/>
                          <a:cs typeface="Times New Roman"/>
                        </a:rPr>
                        <a:t> </a:t>
                      </a:r>
                      <a:r>
                        <a:rPr sz="1400" spc="-5" dirty="0">
                          <a:latin typeface="Times New Roman"/>
                          <a:cs typeface="Times New Roman"/>
                        </a:rPr>
                        <a:t>FLOW</a:t>
                      </a:r>
                      <a:r>
                        <a:rPr sz="1400" spc="-15" dirty="0">
                          <a:latin typeface="Times New Roman"/>
                          <a:cs typeface="Times New Roman"/>
                        </a:rPr>
                        <a:t> </a:t>
                      </a:r>
                      <a:r>
                        <a:rPr sz="1400" spc="-5" dirty="0">
                          <a:latin typeface="Times New Roman"/>
                          <a:cs typeface="Times New Roman"/>
                        </a:rPr>
                        <a:t>DIAGRAM</a:t>
                      </a:r>
                      <a:endParaRPr sz="140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13"/>
                  </a:ext>
                </a:extLst>
              </a:tr>
              <a:tr h="263016">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35"/>
                        </a:spcBef>
                        <a:tabLst>
                          <a:tab pos="1085850" algn="l"/>
                        </a:tabLst>
                      </a:pPr>
                      <a:r>
                        <a:rPr sz="1400" dirty="0">
                          <a:latin typeface="Times New Roman"/>
                          <a:cs typeface="Times New Roman"/>
                        </a:rPr>
                        <a:t>3.2	</a:t>
                      </a:r>
                      <a:r>
                        <a:rPr sz="1400" spc="-5" dirty="0">
                          <a:latin typeface="Times New Roman"/>
                          <a:cs typeface="Times New Roman"/>
                        </a:rPr>
                        <a:t>ARCHITECTURE</a:t>
                      </a:r>
                      <a:r>
                        <a:rPr sz="1400" spc="-25" dirty="0">
                          <a:latin typeface="Times New Roman"/>
                          <a:cs typeface="Times New Roman"/>
                        </a:rPr>
                        <a:t> </a:t>
                      </a:r>
                      <a:r>
                        <a:rPr sz="1400" dirty="0">
                          <a:latin typeface="Times New Roman"/>
                          <a:cs typeface="Times New Roman"/>
                        </a:rPr>
                        <a:t>DIAGRAM</a:t>
                      </a:r>
                      <a:endParaRPr sz="140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14"/>
                  </a:ext>
                </a:extLst>
              </a:tr>
              <a:tr h="262890">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40"/>
                        </a:spcBef>
                        <a:tabLst>
                          <a:tab pos="1085850" algn="l"/>
                        </a:tabLst>
                      </a:pPr>
                      <a:r>
                        <a:rPr sz="1400" dirty="0">
                          <a:latin typeface="Times New Roman"/>
                          <a:cs typeface="Times New Roman"/>
                        </a:rPr>
                        <a:t>3.3	</a:t>
                      </a:r>
                      <a:r>
                        <a:rPr sz="1400" spc="-5" dirty="0">
                          <a:latin typeface="Times New Roman"/>
                          <a:cs typeface="Times New Roman"/>
                        </a:rPr>
                        <a:t>SOFTWARE</a:t>
                      </a:r>
                      <a:r>
                        <a:rPr sz="1400" spc="-15" dirty="0">
                          <a:latin typeface="Times New Roman"/>
                          <a:cs typeface="Times New Roman"/>
                        </a:rPr>
                        <a:t> </a:t>
                      </a:r>
                      <a:r>
                        <a:rPr sz="1400" dirty="0">
                          <a:latin typeface="Times New Roman"/>
                          <a:cs typeface="Times New Roman"/>
                        </a:rPr>
                        <a:t>AND</a:t>
                      </a:r>
                      <a:r>
                        <a:rPr sz="1400" spc="-15" dirty="0">
                          <a:latin typeface="Times New Roman"/>
                          <a:cs typeface="Times New Roman"/>
                        </a:rPr>
                        <a:t> </a:t>
                      </a:r>
                      <a:r>
                        <a:rPr sz="1400" spc="-5" dirty="0">
                          <a:latin typeface="Times New Roman"/>
                          <a:cs typeface="Times New Roman"/>
                        </a:rPr>
                        <a:t>HARDWARE</a:t>
                      </a:r>
                      <a:endParaRPr sz="1400">
                        <a:latin typeface="Times New Roman"/>
                        <a:cs typeface="Times New Roman"/>
                      </a:endParaRPr>
                    </a:p>
                  </a:txBody>
                  <a:tcPr marL="0" marR="0" marT="30480" marB="0"/>
                </a:tc>
                <a:tc>
                  <a:txBody>
                    <a:bodyPr/>
                    <a:lstStyle/>
                    <a:p>
                      <a:pPr marL="398780">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15"/>
                  </a:ext>
                </a:extLst>
              </a:tr>
              <a:tr h="262889">
                <a:tc>
                  <a:txBody>
                    <a:bodyPr/>
                    <a:lstStyle/>
                    <a:p>
                      <a:pPr>
                        <a:lnSpc>
                          <a:spcPct val="100000"/>
                        </a:lnSpc>
                      </a:pPr>
                      <a:endParaRPr sz="1400">
                        <a:latin typeface="Times New Roman"/>
                        <a:cs typeface="Times New Roman"/>
                      </a:endParaRPr>
                    </a:p>
                  </a:txBody>
                  <a:tcPr marL="0" marR="0" marT="0" marB="0"/>
                </a:tc>
                <a:tc>
                  <a:txBody>
                    <a:bodyPr/>
                    <a:lstStyle/>
                    <a:p>
                      <a:pPr marL="1085850">
                        <a:lnSpc>
                          <a:spcPct val="100000"/>
                        </a:lnSpc>
                        <a:spcBef>
                          <a:spcPts val="235"/>
                        </a:spcBef>
                      </a:pPr>
                      <a:r>
                        <a:rPr sz="1400" spc="-5" dirty="0">
                          <a:latin typeface="Times New Roman"/>
                          <a:cs typeface="Times New Roman"/>
                        </a:rPr>
                        <a:t>REQUIREMENTS</a:t>
                      </a:r>
                      <a:endParaRPr sz="1400">
                        <a:latin typeface="Times New Roman"/>
                        <a:cs typeface="Times New Roman"/>
                      </a:endParaRPr>
                    </a:p>
                  </a:txBody>
                  <a:tcPr marL="0" marR="0" marT="29845" marB="0"/>
                </a:tc>
                <a:tc>
                  <a:txBody>
                    <a:bodyPr/>
                    <a:lstStyle/>
                    <a:p>
                      <a:pPr>
                        <a:lnSpc>
                          <a:spcPct val="100000"/>
                        </a:lnSpc>
                      </a:pPr>
                      <a:endParaRPr sz="1400" dirty="0">
                        <a:latin typeface="Times New Roman"/>
                        <a:cs typeface="Times New Roman"/>
                      </a:endParaRPr>
                    </a:p>
                  </a:txBody>
                  <a:tcPr marL="0" marR="0" marT="0" marB="0"/>
                </a:tc>
                <a:extLst>
                  <a:ext uri="{0D108BD9-81ED-4DB2-BD59-A6C34878D82A}">
                    <a16:rowId xmlns:a16="http://schemas.microsoft.com/office/drawing/2014/main" val="10016"/>
                  </a:ext>
                </a:extLst>
              </a:tr>
              <a:tr h="262889">
                <a:tc>
                  <a:txBody>
                    <a:bodyPr/>
                    <a:lstStyle/>
                    <a:p>
                      <a:pPr marL="31750">
                        <a:lnSpc>
                          <a:spcPct val="100000"/>
                        </a:lnSpc>
                        <a:spcBef>
                          <a:spcPts val="240"/>
                        </a:spcBef>
                      </a:pPr>
                      <a:r>
                        <a:rPr sz="1400" b="1" dirty="0">
                          <a:latin typeface="Times New Roman"/>
                          <a:cs typeface="Times New Roman"/>
                        </a:rPr>
                        <a:t>4.</a:t>
                      </a:r>
                      <a:endParaRPr sz="1400">
                        <a:latin typeface="Times New Roman"/>
                        <a:cs typeface="Times New Roman"/>
                      </a:endParaRPr>
                    </a:p>
                  </a:txBody>
                  <a:tcPr marL="0" marR="0" marT="30480" marB="0"/>
                </a:tc>
                <a:tc>
                  <a:txBody>
                    <a:bodyPr/>
                    <a:lstStyle/>
                    <a:p>
                      <a:pPr marL="628650">
                        <a:lnSpc>
                          <a:spcPct val="100000"/>
                        </a:lnSpc>
                        <a:spcBef>
                          <a:spcPts val="240"/>
                        </a:spcBef>
                      </a:pPr>
                      <a:r>
                        <a:rPr sz="1400" b="1" spc="-5" dirty="0">
                          <a:latin typeface="Times New Roman"/>
                          <a:cs typeface="Times New Roman"/>
                        </a:rPr>
                        <a:t>PROJECT</a:t>
                      </a:r>
                      <a:r>
                        <a:rPr sz="1400" b="1" spc="-15" dirty="0">
                          <a:latin typeface="Times New Roman"/>
                          <a:cs typeface="Times New Roman"/>
                        </a:rPr>
                        <a:t> </a:t>
                      </a:r>
                      <a:r>
                        <a:rPr sz="1400" b="1" spc="-5" dirty="0">
                          <a:latin typeface="Times New Roman"/>
                          <a:cs typeface="Times New Roman"/>
                        </a:rPr>
                        <a:t>DESCRIPTION</a:t>
                      </a:r>
                      <a:endParaRPr sz="140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17"/>
                  </a:ext>
                </a:extLst>
              </a:tr>
              <a:tr h="262889">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35"/>
                        </a:spcBef>
                        <a:tabLst>
                          <a:tab pos="1085850" algn="l"/>
                        </a:tabLst>
                      </a:pPr>
                      <a:r>
                        <a:rPr sz="1400" dirty="0">
                          <a:latin typeface="Times New Roman"/>
                          <a:cs typeface="Times New Roman"/>
                        </a:rPr>
                        <a:t>4.1	</a:t>
                      </a:r>
                      <a:r>
                        <a:rPr lang="en-US" sz="1400" spc="-5" dirty="0">
                          <a:latin typeface="Times New Roman"/>
                          <a:cs typeface="Times New Roman"/>
                        </a:rPr>
                        <a:t>DESCRIPTION</a:t>
                      </a:r>
                      <a:endParaRPr sz="1400" dirty="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18"/>
                  </a:ext>
                </a:extLst>
              </a:tr>
              <a:tr h="262889">
                <a:tc>
                  <a:txBody>
                    <a:bodyPr/>
                    <a:lstStyle/>
                    <a:p>
                      <a:pPr marL="31750">
                        <a:lnSpc>
                          <a:spcPct val="100000"/>
                        </a:lnSpc>
                        <a:spcBef>
                          <a:spcPts val="240"/>
                        </a:spcBef>
                      </a:pPr>
                      <a:r>
                        <a:rPr sz="1400" b="1" dirty="0">
                          <a:latin typeface="Times New Roman"/>
                          <a:cs typeface="Times New Roman"/>
                        </a:rPr>
                        <a:t>5.</a:t>
                      </a:r>
                      <a:endParaRPr sz="1400">
                        <a:latin typeface="Times New Roman"/>
                        <a:cs typeface="Times New Roman"/>
                      </a:endParaRPr>
                    </a:p>
                  </a:txBody>
                  <a:tcPr marL="0" marR="0" marT="30480" marB="0"/>
                </a:tc>
                <a:tc>
                  <a:txBody>
                    <a:bodyPr/>
                    <a:lstStyle/>
                    <a:p>
                      <a:pPr marL="628650">
                        <a:lnSpc>
                          <a:spcPct val="100000"/>
                        </a:lnSpc>
                        <a:spcBef>
                          <a:spcPts val="240"/>
                        </a:spcBef>
                      </a:pPr>
                      <a:r>
                        <a:rPr sz="1400" b="1" spc="-5" dirty="0">
                          <a:latin typeface="Times New Roman"/>
                          <a:cs typeface="Times New Roman"/>
                        </a:rPr>
                        <a:t>IMPLEMENTATION AND</a:t>
                      </a:r>
                      <a:r>
                        <a:rPr sz="1400" b="1" dirty="0">
                          <a:latin typeface="Times New Roman"/>
                          <a:cs typeface="Times New Roman"/>
                        </a:rPr>
                        <a:t> </a:t>
                      </a:r>
                      <a:r>
                        <a:rPr sz="1400" b="1" spc="-5" dirty="0">
                          <a:latin typeface="Times New Roman"/>
                          <a:cs typeface="Times New Roman"/>
                        </a:rPr>
                        <a:t>RESULT</a:t>
                      </a:r>
                      <a:endParaRPr sz="140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19"/>
                  </a:ext>
                </a:extLst>
              </a:tr>
              <a:tr h="262890">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35"/>
                        </a:spcBef>
                        <a:tabLst>
                          <a:tab pos="1085850" algn="l"/>
                        </a:tabLst>
                      </a:pPr>
                      <a:r>
                        <a:rPr sz="1400" dirty="0">
                          <a:latin typeface="Times New Roman"/>
                          <a:cs typeface="Times New Roman"/>
                        </a:rPr>
                        <a:t>5.1	</a:t>
                      </a:r>
                      <a:r>
                        <a:rPr sz="1400" spc="-5" dirty="0">
                          <a:latin typeface="Times New Roman"/>
                          <a:cs typeface="Times New Roman"/>
                        </a:rPr>
                        <a:t>IMPLEMENTATION</a:t>
                      </a:r>
                      <a:r>
                        <a:rPr sz="1400" spc="-30" dirty="0">
                          <a:latin typeface="Times New Roman"/>
                          <a:cs typeface="Times New Roman"/>
                        </a:rPr>
                        <a:t> </a:t>
                      </a:r>
                      <a:r>
                        <a:rPr sz="1400" dirty="0">
                          <a:latin typeface="Times New Roman"/>
                          <a:cs typeface="Times New Roman"/>
                        </a:rPr>
                        <a:t>PROCEDURE</a:t>
                      </a:r>
                      <a:endParaRPr sz="140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20"/>
                  </a:ext>
                </a:extLst>
              </a:tr>
              <a:tr h="263080">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40"/>
                        </a:spcBef>
                        <a:tabLst>
                          <a:tab pos="1085850" algn="l"/>
                        </a:tabLst>
                      </a:pPr>
                      <a:r>
                        <a:rPr sz="1400" dirty="0">
                          <a:latin typeface="Times New Roman"/>
                          <a:cs typeface="Times New Roman"/>
                        </a:rPr>
                        <a:t>5.2	</a:t>
                      </a:r>
                      <a:r>
                        <a:rPr sz="1400" spc="-5" dirty="0">
                          <a:latin typeface="Times New Roman"/>
                          <a:cs typeface="Times New Roman"/>
                        </a:rPr>
                        <a:t>OUTPUT</a:t>
                      </a:r>
                      <a:endParaRPr sz="140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21"/>
                  </a:ext>
                </a:extLst>
              </a:tr>
              <a:tr h="263080">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35"/>
                        </a:spcBef>
                        <a:tabLst>
                          <a:tab pos="1085850" algn="l"/>
                        </a:tabLst>
                      </a:pPr>
                      <a:r>
                        <a:rPr sz="1400" dirty="0">
                          <a:latin typeface="Times New Roman"/>
                          <a:cs typeface="Times New Roman"/>
                        </a:rPr>
                        <a:t>5.3	</a:t>
                      </a:r>
                      <a:r>
                        <a:rPr sz="1400" spc="-5" dirty="0">
                          <a:latin typeface="Times New Roman"/>
                          <a:cs typeface="Times New Roman"/>
                        </a:rPr>
                        <a:t>RESULT</a:t>
                      </a:r>
                      <a:r>
                        <a:rPr sz="1400" spc="-20" dirty="0">
                          <a:latin typeface="Times New Roman"/>
                          <a:cs typeface="Times New Roman"/>
                        </a:rPr>
                        <a:t> </a:t>
                      </a:r>
                      <a:r>
                        <a:rPr sz="1400" spc="-5" dirty="0">
                          <a:latin typeface="Times New Roman"/>
                          <a:cs typeface="Times New Roman"/>
                        </a:rPr>
                        <a:t>AND</a:t>
                      </a:r>
                      <a:r>
                        <a:rPr sz="1400" spc="-20" dirty="0">
                          <a:latin typeface="Times New Roman"/>
                          <a:cs typeface="Times New Roman"/>
                        </a:rPr>
                        <a:t> </a:t>
                      </a:r>
                      <a:r>
                        <a:rPr sz="1400" spc="-5" dirty="0">
                          <a:latin typeface="Times New Roman"/>
                          <a:cs typeface="Times New Roman"/>
                        </a:rPr>
                        <a:t>ANALYSIS</a:t>
                      </a:r>
                      <a:endParaRPr sz="140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22"/>
                  </a:ext>
                </a:extLst>
              </a:tr>
              <a:tr h="262890">
                <a:tc>
                  <a:txBody>
                    <a:bodyPr/>
                    <a:lstStyle/>
                    <a:p>
                      <a:pPr marL="31750">
                        <a:lnSpc>
                          <a:spcPct val="100000"/>
                        </a:lnSpc>
                        <a:spcBef>
                          <a:spcPts val="240"/>
                        </a:spcBef>
                      </a:pPr>
                      <a:r>
                        <a:rPr sz="1400" b="1" dirty="0">
                          <a:latin typeface="Times New Roman"/>
                          <a:cs typeface="Times New Roman"/>
                        </a:rPr>
                        <a:t>6.</a:t>
                      </a:r>
                      <a:endParaRPr sz="1400">
                        <a:latin typeface="Times New Roman"/>
                        <a:cs typeface="Times New Roman"/>
                      </a:endParaRPr>
                    </a:p>
                  </a:txBody>
                  <a:tcPr marL="0" marR="0" marT="30480" marB="0"/>
                </a:tc>
                <a:tc>
                  <a:txBody>
                    <a:bodyPr/>
                    <a:lstStyle/>
                    <a:p>
                      <a:pPr marL="628650">
                        <a:lnSpc>
                          <a:spcPct val="100000"/>
                        </a:lnSpc>
                        <a:spcBef>
                          <a:spcPts val="240"/>
                        </a:spcBef>
                      </a:pPr>
                      <a:r>
                        <a:rPr sz="1400" b="1" spc="-5" dirty="0">
                          <a:latin typeface="Times New Roman"/>
                          <a:cs typeface="Times New Roman"/>
                        </a:rPr>
                        <a:t>CONCLUSION AND</a:t>
                      </a:r>
                      <a:r>
                        <a:rPr sz="1400" b="1" spc="-10" dirty="0">
                          <a:latin typeface="Times New Roman"/>
                          <a:cs typeface="Times New Roman"/>
                        </a:rPr>
                        <a:t> </a:t>
                      </a:r>
                      <a:r>
                        <a:rPr sz="1400" b="1" spc="-5" dirty="0">
                          <a:latin typeface="Times New Roman"/>
                          <a:cs typeface="Times New Roman"/>
                        </a:rPr>
                        <a:t>FUTURE </a:t>
                      </a:r>
                      <a:r>
                        <a:rPr sz="1400" b="1" dirty="0">
                          <a:latin typeface="Times New Roman"/>
                          <a:cs typeface="Times New Roman"/>
                        </a:rPr>
                        <a:t>WORK</a:t>
                      </a:r>
                      <a:endParaRPr sz="140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23"/>
                  </a:ext>
                </a:extLst>
              </a:tr>
              <a:tr h="262889">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35"/>
                        </a:spcBef>
                        <a:tabLst>
                          <a:tab pos="1085850" algn="l"/>
                        </a:tabLst>
                      </a:pPr>
                      <a:r>
                        <a:rPr sz="1400" dirty="0">
                          <a:latin typeface="Times New Roman"/>
                          <a:cs typeface="Times New Roman"/>
                        </a:rPr>
                        <a:t>6.1	</a:t>
                      </a:r>
                      <a:r>
                        <a:rPr sz="1400" spc="-5" dirty="0">
                          <a:latin typeface="Times New Roman"/>
                          <a:cs typeface="Times New Roman"/>
                        </a:rPr>
                        <a:t>CONCLUSION</a:t>
                      </a:r>
                      <a:endParaRPr sz="1400">
                        <a:latin typeface="Times New Roman"/>
                        <a:cs typeface="Times New Roman"/>
                      </a:endParaRPr>
                    </a:p>
                  </a:txBody>
                  <a:tcPr marL="0" marR="0" marT="29845" marB="0"/>
                </a:tc>
                <a:tc>
                  <a:txBody>
                    <a:bodyPr/>
                    <a:lstStyle/>
                    <a:p>
                      <a:pPr marL="424815">
                        <a:lnSpc>
                          <a:spcPct val="100000"/>
                        </a:lnSpc>
                        <a:spcBef>
                          <a:spcPts val="235"/>
                        </a:spcBef>
                      </a:pPr>
                      <a:endParaRPr sz="1400" dirty="0">
                        <a:latin typeface="Times New Roman"/>
                        <a:cs typeface="Times New Roman"/>
                      </a:endParaRPr>
                    </a:p>
                  </a:txBody>
                  <a:tcPr marL="0" marR="0" marT="29845" marB="0"/>
                </a:tc>
                <a:extLst>
                  <a:ext uri="{0D108BD9-81ED-4DB2-BD59-A6C34878D82A}">
                    <a16:rowId xmlns:a16="http://schemas.microsoft.com/office/drawing/2014/main" val="10024"/>
                  </a:ext>
                </a:extLst>
              </a:tr>
              <a:tr h="263538">
                <a:tc>
                  <a:txBody>
                    <a:bodyPr/>
                    <a:lstStyle/>
                    <a:p>
                      <a:pPr>
                        <a:lnSpc>
                          <a:spcPct val="100000"/>
                        </a:lnSpc>
                      </a:pPr>
                      <a:endParaRPr sz="1400">
                        <a:latin typeface="Times New Roman"/>
                        <a:cs typeface="Times New Roman"/>
                      </a:endParaRPr>
                    </a:p>
                  </a:txBody>
                  <a:tcPr marL="0" marR="0" marT="0" marB="0"/>
                </a:tc>
                <a:tc>
                  <a:txBody>
                    <a:bodyPr/>
                    <a:lstStyle/>
                    <a:p>
                      <a:pPr marL="628650">
                        <a:lnSpc>
                          <a:spcPct val="100000"/>
                        </a:lnSpc>
                        <a:spcBef>
                          <a:spcPts val="240"/>
                        </a:spcBef>
                        <a:tabLst>
                          <a:tab pos="1085850" algn="l"/>
                        </a:tabLst>
                      </a:pPr>
                      <a:r>
                        <a:rPr sz="1400" dirty="0">
                          <a:latin typeface="Times New Roman"/>
                          <a:cs typeface="Times New Roman"/>
                        </a:rPr>
                        <a:t>6.2	</a:t>
                      </a:r>
                      <a:r>
                        <a:rPr sz="1400" spc="-5" dirty="0">
                          <a:latin typeface="Times New Roman"/>
                          <a:cs typeface="Times New Roman"/>
                        </a:rPr>
                        <a:t>FUTURE</a:t>
                      </a:r>
                      <a:r>
                        <a:rPr sz="1400" spc="-35" dirty="0">
                          <a:latin typeface="Times New Roman"/>
                          <a:cs typeface="Times New Roman"/>
                        </a:rPr>
                        <a:t> </a:t>
                      </a:r>
                      <a:r>
                        <a:rPr sz="1400" dirty="0">
                          <a:latin typeface="Times New Roman"/>
                          <a:cs typeface="Times New Roman"/>
                        </a:rPr>
                        <a:t>WORKS</a:t>
                      </a:r>
                      <a:endParaRPr sz="1400">
                        <a:latin typeface="Times New Roman"/>
                        <a:cs typeface="Times New Roman"/>
                      </a:endParaRPr>
                    </a:p>
                  </a:txBody>
                  <a:tcPr marL="0" marR="0" marT="30480" marB="0"/>
                </a:tc>
                <a:tc>
                  <a:txBody>
                    <a:bodyPr/>
                    <a:lstStyle/>
                    <a:p>
                      <a:pPr marL="424815">
                        <a:lnSpc>
                          <a:spcPct val="100000"/>
                        </a:lnSpc>
                        <a:spcBef>
                          <a:spcPts val="240"/>
                        </a:spcBef>
                      </a:pPr>
                      <a:endParaRPr sz="1400" dirty="0">
                        <a:latin typeface="Times New Roman"/>
                        <a:cs typeface="Times New Roman"/>
                      </a:endParaRPr>
                    </a:p>
                  </a:txBody>
                  <a:tcPr marL="0" marR="0" marT="30480" marB="0"/>
                </a:tc>
                <a:extLst>
                  <a:ext uri="{0D108BD9-81ED-4DB2-BD59-A6C34878D82A}">
                    <a16:rowId xmlns:a16="http://schemas.microsoft.com/office/drawing/2014/main" val="10025"/>
                  </a:ext>
                </a:extLst>
              </a:tr>
              <a:tr h="244789">
                <a:tc>
                  <a:txBody>
                    <a:bodyPr/>
                    <a:lstStyle/>
                    <a:p>
                      <a:pPr>
                        <a:lnSpc>
                          <a:spcPct val="100000"/>
                        </a:lnSpc>
                      </a:pPr>
                      <a:endParaRPr sz="1400">
                        <a:latin typeface="Times New Roman"/>
                        <a:cs typeface="Times New Roman"/>
                      </a:endParaRPr>
                    </a:p>
                  </a:txBody>
                  <a:tcPr marL="0" marR="0" marT="0" marB="0"/>
                </a:tc>
                <a:tc>
                  <a:txBody>
                    <a:bodyPr/>
                    <a:lstStyle/>
                    <a:p>
                      <a:pPr marL="628650">
                        <a:lnSpc>
                          <a:spcPts val="1405"/>
                        </a:lnSpc>
                        <a:spcBef>
                          <a:spcPts val="420"/>
                        </a:spcBef>
                      </a:pPr>
                      <a:r>
                        <a:rPr sz="1400" b="1" spc="-5" dirty="0">
                          <a:latin typeface="Times New Roman"/>
                          <a:cs typeface="Times New Roman"/>
                        </a:rPr>
                        <a:t>REFERENCES</a:t>
                      </a:r>
                      <a:endParaRPr sz="1400">
                        <a:latin typeface="Times New Roman"/>
                        <a:cs typeface="Times New Roman"/>
                      </a:endParaRPr>
                    </a:p>
                  </a:txBody>
                  <a:tcPr marL="0" marR="0" marT="53340" marB="0"/>
                </a:tc>
                <a:tc>
                  <a:txBody>
                    <a:bodyPr/>
                    <a:lstStyle/>
                    <a:p>
                      <a:pPr marL="424815">
                        <a:lnSpc>
                          <a:spcPts val="1605"/>
                        </a:lnSpc>
                        <a:spcBef>
                          <a:spcPts val="220"/>
                        </a:spcBef>
                      </a:pPr>
                      <a:endParaRPr sz="1400" dirty="0">
                        <a:latin typeface="Times New Roman"/>
                        <a:cs typeface="Times New Roman"/>
                      </a:endParaRPr>
                    </a:p>
                  </a:txBody>
                  <a:tcPr marL="0" marR="0" marT="27940" marB="0"/>
                </a:tc>
                <a:extLst>
                  <a:ext uri="{0D108BD9-81ED-4DB2-BD59-A6C34878D82A}">
                    <a16:rowId xmlns:a16="http://schemas.microsoft.com/office/drawing/2014/main" val="1002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1</a:t>
            </a:r>
          </a:p>
        </p:txBody>
      </p:sp>
      <p:sp>
        <p:nvSpPr>
          <p:cNvPr id="2" name="object 2"/>
          <p:cNvSpPr txBox="1"/>
          <p:nvPr/>
        </p:nvSpPr>
        <p:spPr>
          <a:xfrm>
            <a:off x="2869819" y="816609"/>
            <a:ext cx="1548130" cy="769620"/>
          </a:xfrm>
          <a:prstGeom prst="rect">
            <a:avLst/>
          </a:prstGeom>
        </p:spPr>
        <p:txBody>
          <a:bodyPr vert="horz" wrap="square" lIns="0" tIns="12700" rIns="0" bIns="0" rtlCol="0">
            <a:spAutoFit/>
          </a:bodyPr>
          <a:lstStyle/>
          <a:p>
            <a:pPr algn="ctr">
              <a:lnSpc>
                <a:spcPct val="100000"/>
              </a:lnSpc>
              <a:spcBef>
                <a:spcPts val="100"/>
              </a:spcBef>
            </a:pPr>
            <a:r>
              <a:rPr sz="1500" b="1" spc="-5" dirty="0">
                <a:latin typeface="Times New Roman"/>
                <a:cs typeface="Times New Roman"/>
              </a:rPr>
              <a:t>CHAPTER</a:t>
            </a:r>
            <a:r>
              <a:rPr sz="1500" b="1" spc="-55" dirty="0">
                <a:latin typeface="Times New Roman"/>
                <a:cs typeface="Times New Roman"/>
              </a:rPr>
              <a:t> </a:t>
            </a:r>
            <a:r>
              <a:rPr sz="1500" b="1" dirty="0">
                <a:latin typeface="Times New Roman"/>
                <a:cs typeface="Times New Roman"/>
              </a:rPr>
              <a:t>1</a:t>
            </a:r>
            <a:endParaRPr sz="1500">
              <a:latin typeface="Times New Roman"/>
              <a:cs typeface="Times New Roman"/>
            </a:endParaRPr>
          </a:p>
          <a:p>
            <a:pPr>
              <a:lnSpc>
                <a:spcPct val="100000"/>
              </a:lnSpc>
              <a:spcBef>
                <a:spcPts val="10"/>
              </a:spcBef>
            </a:pPr>
            <a:endParaRPr sz="1950">
              <a:latin typeface="Times New Roman"/>
              <a:cs typeface="Times New Roman"/>
            </a:endParaRPr>
          </a:p>
          <a:p>
            <a:pPr algn="ctr">
              <a:lnSpc>
                <a:spcPct val="100000"/>
              </a:lnSpc>
            </a:pPr>
            <a:r>
              <a:rPr sz="1500" b="1" spc="-5" dirty="0">
                <a:latin typeface="Times New Roman"/>
                <a:cs typeface="Times New Roman"/>
              </a:rPr>
              <a:t>INTRODUCTION</a:t>
            </a:r>
            <a:endParaRPr sz="1500">
              <a:latin typeface="Times New Roman"/>
              <a:cs typeface="Times New Roman"/>
            </a:endParaRPr>
          </a:p>
        </p:txBody>
      </p:sp>
      <p:sp>
        <p:nvSpPr>
          <p:cNvPr id="3" name="object 3"/>
          <p:cNvSpPr txBox="1"/>
          <p:nvPr/>
        </p:nvSpPr>
        <p:spPr>
          <a:xfrm>
            <a:off x="76200" y="1447800"/>
            <a:ext cx="7620000" cy="6994094"/>
          </a:xfrm>
          <a:prstGeom prst="rect">
            <a:avLst/>
          </a:prstGeom>
        </p:spPr>
        <p:txBody>
          <a:bodyPr vert="horz" wrap="square" lIns="0" tIns="12065" rIns="0" bIns="0" rtlCol="0">
            <a:spAutoFit/>
          </a:bodyPr>
          <a:lstStyle/>
          <a:p>
            <a:pPr marL="172720">
              <a:lnSpc>
                <a:spcPct val="100000"/>
              </a:lnSpc>
              <a:spcBef>
                <a:spcPts val="95"/>
              </a:spcBef>
            </a:pPr>
            <a:endParaRPr lang="en-US" sz="1400" b="1" spc="-5" dirty="0">
              <a:latin typeface="Times New Roman" panose="02020603050405020304" pitchFamily="18" charset="0"/>
              <a:cs typeface="Times New Roman" panose="02020603050405020304" pitchFamily="18" charset="0"/>
            </a:endParaRPr>
          </a:p>
          <a:p>
            <a:pPr marL="172720">
              <a:lnSpc>
                <a:spcPct val="100000"/>
              </a:lnSpc>
              <a:spcBef>
                <a:spcPts val="95"/>
              </a:spcBef>
            </a:pPr>
            <a:endParaRPr lang="en-IN" sz="1400" b="1" spc="-5" dirty="0">
              <a:latin typeface="Times New Roman" panose="02020603050405020304" pitchFamily="18" charset="0"/>
              <a:cs typeface="Times New Roman" panose="02020603050405020304" pitchFamily="18" charset="0"/>
            </a:endParaRPr>
          </a:p>
          <a:p>
            <a:pPr marL="172720">
              <a:lnSpc>
                <a:spcPct val="100000"/>
              </a:lnSpc>
              <a:spcBef>
                <a:spcPts val="95"/>
              </a:spcBef>
            </a:pPr>
            <a:r>
              <a:rPr sz="1400" b="1" spc="-5" dirty="0">
                <a:latin typeface="Times New Roman" panose="02020603050405020304" pitchFamily="18" charset="0"/>
                <a:cs typeface="Times New Roman" panose="02020603050405020304" pitchFamily="18" charset="0"/>
              </a:rPr>
              <a:t>1.1</a:t>
            </a:r>
            <a:r>
              <a:rPr sz="1400" b="1" spc="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INTRODUCTION</a:t>
            </a:r>
            <a:endParaRPr sz="1400" dirty="0">
              <a:latin typeface="Times New Roman" panose="02020603050405020304" pitchFamily="18" charset="0"/>
              <a:cs typeface="Times New Roman" panose="02020603050405020304" pitchFamily="18" charset="0"/>
            </a:endParaRPr>
          </a:p>
          <a:p>
            <a:pPr>
              <a:lnSpc>
                <a:spcPct val="100000"/>
              </a:lnSpc>
              <a:spcBef>
                <a:spcPts val="25"/>
              </a:spcBef>
            </a:pPr>
            <a:endParaRP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Automation has revolutionized the way routine tasks are managed, and robotic process automation (RPA) platforms like UiPath offer robust solutions for streamlining various processes.</a:t>
            </a:r>
          </a:p>
          <a:p>
            <a:r>
              <a:rPr lang="en-US" sz="1400" dirty="0">
                <a:latin typeface="Times New Roman" panose="02020603050405020304" pitchFamily="18" charset="0"/>
                <a:cs typeface="Times New Roman" panose="02020603050405020304" pitchFamily="18" charset="0"/>
              </a:rPr>
              <a:t> One innovative application of UiPath is the automation of video player functionalities. </a:t>
            </a:r>
          </a:p>
          <a:p>
            <a:r>
              <a:rPr lang="en-US" sz="1400" dirty="0">
                <a:latin typeface="Times New Roman" panose="02020603050405020304" pitchFamily="18" charset="0"/>
                <a:cs typeface="Times New Roman" panose="02020603050405020304" pitchFamily="18" charset="0"/>
              </a:rPr>
              <a:t>A video player automated using UiPath can efficiently perform actions such as playing, pausing, stopping, adjusting volume, and navigating through video content, without requiring manual input.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Video Player Automation Project</a:t>
            </a:r>
            <a:r>
              <a:rPr lang="en-US" sz="1400" dirty="0">
                <a:latin typeface="Times New Roman" panose="02020603050405020304" pitchFamily="18" charset="0"/>
                <a:cs typeface="Times New Roman" panose="02020603050405020304" pitchFamily="18" charset="0"/>
              </a:rPr>
              <a:t> aims to demonstrate the capability of UiPath to interact with multimedia applications, showcasing how repetitive or time-sensitive tasks can be handled seamlessly.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This project is particularly valuable for scenarios where media management involves consistent operations, such as in educational platforms, media monitoring systems, or quality assurance processes.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Using UiPath's drag-and-drop workflow design, this automation leverages activities like UI element interaction, keyboard shortcuts, and application integration. By simulating human actions within the video player interface, the bot ensures precise control and enhanced efficiency.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automation also highlights UiPath's ability to adapt to dynamic interfaces, making it a versatile tool for multimedia automation.</a:t>
            </a:r>
          </a:p>
          <a:p>
            <a:r>
              <a:rPr lang="en-US" sz="1400" dirty="0">
                <a:latin typeface="Times New Roman" panose="02020603050405020304" pitchFamily="18" charset="0"/>
                <a:cs typeface="Times New Roman" panose="02020603050405020304" pitchFamily="18" charset="0"/>
              </a:rPr>
              <a:t>This project is a step forward in exploring how RPA can extend its functionality into the realm of multimedia, enhancing user convenience and reducing the effort required for routine media-related tasks.</a:t>
            </a:r>
          </a:p>
          <a:p>
            <a:pPr marL="18415" marR="8890" algn="just">
              <a:lnSpc>
                <a:spcPct val="144600"/>
              </a:lnSpc>
              <a:spcBef>
                <a:spcPts val="100"/>
              </a:spcBef>
            </a:pPr>
            <a:r>
              <a:rPr lang="en-US" sz="1400" spc="-5" dirty="0">
                <a:latin typeface="Times New Roman"/>
                <a:cs typeface="Times New Roman"/>
              </a:rPr>
              <a:t>automation,</a:t>
            </a:r>
            <a:r>
              <a:rPr lang="en-US" sz="1400" dirty="0">
                <a:latin typeface="Times New Roman"/>
                <a:cs typeface="Times New Roman"/>
              </a:rPr>
              <a:t> </a:t>
            </a:r>
            <a:r>
              <a:rPr lang="en-US" sz="1400" spc="-5" dirty="0">
                <a:latin typeface="Times New Roman"/>
                <a:cs typeface="Times New Roman"/>
              </a:rPr>
              <a:t>UiPath</a:t>
            </a:r>
            <a:r>
              <a:rPr lang="en-US" sz="1400" dirty="0">
                <a:latin typeface="Times New Roman"/>
                <a:cs typeface="Times New Roman"/>
              </a:rPr>
              <a:t> </a:t>
            </a:r>
            <a:r>
              <a:rPr lang="en-US" sz="1400" spc="-5" dirty="0">
                <a:latin typeface="Times New Roman"/>
                <a:cs typeface="Times New Roman"/>
              </a:rPr>
              <a:t>simplifies</a:t>
            </a:r>
            <a:r>
              <a:rPr lang="en-US" sz="1400" dirty="0">
                <a:latin typeface="Times New Roman"/>
                <a:cs typeface="Times New Roman"/>
              </a:rPr>
              <a:t> </a:t>
            </a:r>
            <a:r>
              <a:rPr lang="en-US" sz="1400" spc="-5" dirty="0">
                <a:latin typeface="Times New Roman"/>
                <a:cs typeface="Times New Roman"/>
              </a:rPr>
              <a:t>the</a:t>
            </a:r>
            <a:r>
              <a:rPr lang="en-US" sz="1400" dirty="0">
                <a:latin typeface="Times New Roman"/>
                <a:cs typeface="Times New Roman"/>
              </a:rPr>
              <a:t> </a:t>
            </a:r>
            <a:r>
              <a:rPr lang="en-US" sz="1400" spc="-5" dirty="0">
                <a:latin typeface="Times New Roman"/>
                <a:cs typeface="Times New Roman"/>
              </a:rPr>
              <a:t>automation</a:t>
            </a:r>
            <a:r>
              <a:rPr lang="en-US" sz="1400" dirty="0">
                <a:latin typeface="Times New Roman"/>
                <a:cs typeface="Times New Roman"/>
              </a:rPr>
              <a:t> </a:t>
            </a:r>
            <a:r>
              <a:rPr lang="en-US" sz="1400" spc="-5" dirty="0">
                <a:latin typeface="Times New Roman"/>
                <a:cs typeface="Times New Roman"/>
              </a:rPr>
              <a:t>of</a:t>
            </a:r>
            <a:r>
              <a:rPr lang="en-US" sz="1400" dirty="0">
                <a:latin typeface="Times New Roman"/>
                <a:cs typeface="Times New Roman"/>
              </a:rPr>
              <a:t> </a:t>
            </a:r>
            <a:r>
              <a:rPr lang="en-US" sz="1400" spc="-5" dirty="0">
                <a:latin typeface="Times New Roman"/>
                <a:cs typeface="Times New Roman"/>
              </a:rPr>
              <a:t>a</a:t>
            </a:r>
            <a:r>
              <a:rPr lang="en-US" sz="1400" dirty="0">
                <a:latin typeface="Times New Roman"/>
                <a:cs typeface="Times New Roman"/>
              </a:rPr>
              <a:t> </a:t>
            </a:r>
            <a:r>
              <a:rPr lang="en-US" sz="1400" spc="-5" dirty="0">
                <a:latin typeface="Times New Roman"/>
                <a:cs typeface="Times New Roman"/>
              </a:rPr>
              <a:t>wide</a:t>
            </a:r>
            <a:r>
              <a:rPr lang="en-US" sz="1400" dirty="0">
                <a:latin typeface="Times New Roman"/>
                <a:cs typeface="Times New Roman"/>
              </a:rPr>
              <a:t> </a:t>
            </a:r>
            <a:r>
              <a:rPr lang="en-US" sz="1400" spc="-5" dirty="0">
                <a:latin typeface="Times New Roman"/>
                <a:cs typeface="Times New Roman"/>
              </a:rPr>
              <a:t>range</a:t>
            </a:r>
            <a:r>
              <a:rPr lang="en-US" sz="1400" dirty="0">
                <a:latin typeface="Times New Roman"/>
                <a:cs typeface="Times New Roman"/>
              </a:rPr>
              <a:t> </a:t>
            </a:r>
            <a:r>
              <a:rPr lang="en-US" sz="1400" spc="-5" dirty="0">
                <a:latin typeface="Times New Roman"/>
                <a:cs typeface="Times New Roman"/>
              </a:rPr>
              <a:t>of</a:t>
            </a:r>
            <a:r>
              <a:rPr lang="en-US" sz="1400" dirty="0">
                <a:latin typeface="Times New Roman"/>
                <a:cs typeface="Times New Roman"/>
              </a:rPr>
              <a:t> </a:t>
            </a:r>
            <a:r>
              <a:rPr lang="en-US" sz="1400" spc="-5" dirty="0">
                <a:latin typeface="Times New Roman"/>
                <a:cs typeface="Times New Roman"/>
              </a:rPr>
              <a:t>business </a:t>
            </a:r>
            <a:r>
              <a:rPr lang="en-US" sz="1400" dirty="0">
                <a:latin typeface="Times New Roman"/>
                <a:cs typeface="Times New Roman"/>
              </a:rPr>
              <a:t> </a:t>
            </a:r>
            <a:r>
              <a:rPr lang="en-US" sz="1400" spc="-5" dirty="0">
                <a:latin typeface="Times New Roman"/>
                <a:cs typeface="Times New Roman"/>
              </a:rPr>
              <a:t>processes.</a:t>
            </a:r>
            <a:endParaRPr lang="en-US" sz="1400" dirty="0">
              <a:latin typeface="Times New Roman"/>
              <a:cs typeface="Times New Roman"/>
            </a:endParaRPr>
          </a:p>
          <a:p>
            <a:pPr>
              <a:lnSpc>
                <a:spcPct val="100000"/>
              </a:lnSpc>
              <a:spcBef>
                <a:spcPts val="20"/>
              </a:spcBef>
            </a:pPr>
            <a:endParaRPr lang="en-US" sz="2000" dirty="0">
              <a:latin typeface="Times New Roman"/>
              <a:cs typeface="Times New Roman"/>
            </a:endParaRPr>
          </a:p>
          <a:p>
            <a:pPr marL="18415" marR="5080" indent="-6350" algn="just">
              <a:lnSpc>
                <a:spcPct val="144600"/>
              </a:lnSpc>
              <a:spcBef>
                <a:spcPts val="5"/>
              </a:spcBef>
            </a:pPr>
            <a:r>
              <a:rPr lang="en-US" sz="1400" spc="-5" dirty="0">
                <a:latin typeface="Times New Roman"/>
                <a:cs typeface="Times New Roman"/>
              </a:rPr>
              <a:t>In</a:t>
            </a:r>
            <a:r>
              <a:rPr lang="en-US" sz="1400" spc="-30" dirty="0">
                <a:latin typeface="Times New Roman"/>
                <a:cs typeface="Times New Roman"/>
              </a:rPr>
              <a:t> </a:t>
            </a:r>
            <a:r>
              <a:rPr lang="en-US" sz="1400" spc="-5" dirty="0">
                <a:latin typeface="Times New Roman"/>
                <a:cs typeface="Times New Roman"/>
              </a:rPr>
              <a:t>this</a:t>
            </a:r>
            <a:r>
              <a:rPr lang="en-US" sz="1400" spc="-30" dirty="0">
                <a:latin typeface="Times New Roman"/>
                <a:cs typeface="Times New Roman"/>
              </a:rPr>
              <a:t> </a:t>
            </a:r>
            <a:r>
              <a:rPr lang="en-US" sz="1400" spc="-5" dirty="0">
                <a:latin typeface="Times New Roman"/>
                <a:cs typeface="Times New Roman"/>
              </a:rPr>
              <a:t>project,</a:t>
            </a:r>
            <a:r>
              <a:rPr lang="en-US" sz="1400" spc="-30" dirty="0">
                <a:latin typeface="Times New Roman"/>
                <a:cs typeface="Times New Roman"/>
              </a:rPr>
              <a:t> </a:t>
            </a:r>
            <a:r>
              <a:rPr lang="en-US" sz="1400" spc="-15" dirty="0">
                <a:latin typeface="Times New Roman"/>
                <a:cs typeface="Times New Roman"/>
              </a:rPr>
              <a:t>UiPath’s</a:t>
            </a:r>
            <a:r>
              <a:rPr lang="en-US" sz="1400" spc="-20" dirty="0">
                <a:latin typeface="Times New Roman"/>
                <a:cs typeface="Times New Roman"/>
              </a:rPr>
              <a:t> </a:t>
            </a:r>
            <a:r>
              <a:rPr lang="en-US" sz="1400" spc="-5" dirty="0">
                <a:latin typeface="Times New Roman"/>
                <a:cs typeface="Times New Roman"/>
              </a:rPr>
              <a:t>powerful</a:t>
            </a:r>
            <a:r>
              <a:rPr lang="en-US" sz="1400" spc="-30" dirty="0">
                <a:latin typeface="Times New Roman"/>
                <a:cs typeface="Times New Roman"/>
              </a:rPr>
              <a:t> </a:t>
            </a:r>
            <a:r>
              <a:rPr lang="en-US" sz="1400" spc="-5" dirty="0">
                <a:latin typeface="Times New Roman"/>
                <a:cs typeface="Times New Roman"/>
              </a:rPr>
              <a:t>tools</a:t>
            </a:r>
            <a:r>
              <a:rPr lang="en-US" sz="1400" spc="-30" dirty="0">
                <a:latin typeface="Times New Roman"/>
                <a:cs typeface="Times New Roman"/>
              </a:rPr>
              <a:t> </a:t>
            </a:r>
            <a:r>
              <a:rPr lang="en-US" sz="1400" spc="-5" dirty="0">
                <a:latin typeface="Times New Roman"/>
                <a:cs typeface="Times New Roman"/>
              </a:rPr>
              <a:t>are</a:t>
            </a:r>
            <a:r>
              <a:rPr lang="en-US" sz="1400" spc="-30" dirty="0">
                <a:latin typeface="Times New Roman"/>
                <a:cs typeface="Times New Roman"/>
              </a:rPr>
              <a:t> </a:t>
            </a:r>
            <a:r>
              <a:rPr lang="en-US" sz="1400" spc="-5" dirty="0">
                <a:latin typeface="Times New Roman"/>
                <a:cs typeface="Times New Roman"/>
              </a:rPr>
              <a:t>harnessed</a:t>
            </a:r>
            <a:r>
              <a:rPr lang="en-US" sz="1400" spc="-30" dirty="0">
                <a:latin typeface="Times New Roman"/>
                <a:cs typeface="Times New Roman"/>
              </a:rPr>
              <a:t> </a:t>
            </a:r>
            <a:r>
              <a:rPr lang="en-US" sz="1400" spc="-5" dirty="0">
                <a:latin typeface="Times New Roman"/>
                <a:cs typeface="Times New Roman"/>
              </a:rPr>
              <a:t>to</a:t>
            </a:r>
            <a:r>
              <a:rPr lang="en-US" sz="1400" spc="-25" dirty="0">
                <a:latin typeface="Times New Roman"/>
                <a:cs typeface="Times New Roman"/>
              </a:rPr>
              <a:t> </a:t>
            </a:r>
            <a:r>
              <a:rPr lang="en-US" sz="1400" spc="-5" dirty="0">
                <a:latin typeface="Times New Roman"/>
                <a:cs typeface="Times New Roman"/>
              </a:rPr>
              <a:t>build</a:t>
            </a:r>
            <a:r>
              <a:rPr lang="en-US" sz="1400" spc="-30" dirty="0">
                <a:latin typeface="Times New Roman"/>
                <a:cs typeface="Times New Roman"/>
              </a:rPr>
              <a:t> </a:t>
            </a:r>
            <a:r>
              <a:rPr lang="en-US" sz="1400" spc="-5" dirty="0">
                <a:latin typeface="Times New Roman"/>
                <a:cs typeface="Times New Roman"/>
              </a:rPr>
              <a:t>a</a:t>
            </a:r>
            <a:r>
              <a:rPr lang="en-US" sz="1400" spc="-30" dirty="0">
                <a:latin typeface="Times New Roman"/>
                <a:cs typeface="Times New Roman"/>
              </a:rPr>
              <a:t> </a:t>
            </a:r>
            <a:r>
              <a:rPr lang="en-US" sz="1400" spc="-5" dirty="0">
                <a:latin typeface="Times New Roman"/>
                <a:cs typeface="Times New Roman"/>
              </a:rPr>
              <a:t>bot</a:t>
            </a:r>
            <a:r>
              <a:rPr lang="en-US" sz="1400" spc="-30" dirty="0">
                <a:latin typeface="Times New Roman"/>
                <a:cs typeface="Times New Roman"/>
              </a:rPr>
              <a:t> </a:t>
            </a:r>
            <a:r>
              <a:rPr lang="en-US" sz="1400" spc="-5" dirty="0">
                <a:latin typeface="Times New Roman"/>
                <a:cs typeface="Times New Roman"/>
              </a:rPr>
              <a:t>that</a:t>
            </a:r>
            <a:r>
              <a:rPr lang="en-US" sz="1400" spc="-20" dirty="0">
                <a:latin typeface="Times New Roman"/>
                <a:cs typeface="Times New Roman"/>
              </a:rPr>
              <a:t> </a:t>
            </a:r>
            <a:r>
              <a:rPr lang="en-US" sz="1400" spc="-5" dirty="0">
                <a:latin typeface="Times New Roman"/>
                <a:cs typeface="Times New Roman"/>
              </a:rPr>
              <a:t>automates </a:t>
            </a:r>
            <a:r>
              <a:rPr lang="en-US" sz="1400" spc="-315" dirty="0">
                <a:latin typeface="Times New Roman"/>
                <a:cs typeface="Times New Roman"/>
              </a:rPr>
              <a:t> </a:t>
            </a:r>
            <a:r>
              <a:rPr lang="en-US" sz="1400" spc="-5" dirty="0">
                <a:latin typeface="Times New Roman"/>
                <a:cs typeface="Times New Roman"/>
              </a:rPr>
              <a:t>the entire process of </a:t>
            </a:r>
            <a:r>
              <a:rPr lang="en-US" sz="1400" dirty="0">
                <a:latin typeface="Times New Roman"/>
                <a:cs typeface="Times New Roman"/>
              </a:rPr>
              <a:t>bill </a:t>
            </a:r>
            <a:r>
              <a:rPr lang="en-US" sz="1400" spc="-5" dirty="0">
                <a:latin typeface="Times New Roman"/>
                <a:cs typeface="Times New Roman"/>
              </a:rPr>
              <a:t>reminder and </a:t>
            </a:r>
            <a:r>
              <a:rPr lang="en-US" sz="1400" dirty="0">
                <a:latin typeface="Times New Roman"/>
                <a:cs typeface="Times New Roman"/>
              </a:rPr>
              <a:t>payment </a:t>
            </a:r>
            <a:r>
              <a:rPr lang="en-US" sz="1400" spc="-5" dirty="0">
                <a:latin typeface="Times New Roman"/>
                <a:cs typeface="Times New Roman"/>
              </a:rPr>
              <a:t>tracking, ensuring </a:t>
            </a:r>
            <a:r>
              <a:rPr lang="en-US" sz="1400" dirty="0">
                <a:latin typeface="Times New Roman"/>
                <a:cs typeface="Times New Roman"/>
              </a:rPr>
              <a:t>that </a:t>
            </a:r>
            <a:r>
              <a:rPr lang="en-US" sz="1400" spc="-5" dirty="0">
                <a:latin typeface="Times New Roman"/>
                <a:cs typeface="Times New Roman"/>
              </a:rPr>
              <a:t>users </a:t>
            </a:r>
            <a:r>
              <a:rPr lang="en-US" sz="1400" spc="-10" dirty="0">
                <a:latin typeface="Times New Roman"/>
                <a:cs typeface="Times New Roman"/>
              </a:rPr>
              <a:t>stay </a:t>
            </a:r>
            <a:r>
              <a:rPr lang="en-US" sz="1400" spc="-5" dirty="0">
                <a:latin typeface="Times New Roman"/>
                <a:cs typeface="Times New Roman"/>
              </a:rPr>
              <a:t> informed </a:t>
            </a:r>
            <a:r>
              <a:rPr lang="en-US" sz="1400" dirty="0">
                <a:latin typeface="Times New Roman"/>
                <a:cs typeface="Times New Roman"/>
              </a:rPr>
              <a:t>and</a:t>
            </a:r>
            <a:r>
              <a:rPr lang="en-US" sz="1400" spc="-5" dirty="0">
                <a:latin typeface="Times New Roman"/>
                <a:cs typeface="Times New Roman"/>
              </a:rPr>
              <a:t> in control</a:t>
            </a:r>
            <a:r>
              <a:rPr lang="en-US" sz="1400" dirty="0">
                <a:latin typeface="Times New Roman"/>
                <a:cs typeface="Times New Roman"/>
              </a:rPr>
              <a:t> </a:t>
            </a:r>
            <a:r>
              <a:rPr lang="en-US" sz="1400" spc="-5" dirty="0">
                <a:latin typeface="Times New Roman"/>
                <a:cs typeface="Times New Roman"/>
              </a:rPr>
              <a:t>of their financial</a:t>
            </a:r>
            <a:r>
              <a:rPr lang="en-US" sz="1400" dirty="0">
                <a:latin typeface="Times New Roman"/>
                <a:cs typeface="Times New Roman"/>
              </a:rPr>
              <a:t> </a:t>
            </a:r>
            <a:r>
              <a:rPr lang="en-US" sz="1400" spc="-5" dirty="0">
                <a:latin typeface="Times New Roman"/>
                <a:cs typeface="Times New Roman"/>
              </a:rPr>
              <a:t>commitments</a:t>
            </a:r>
            <a:endParaRPr lang="en-US" sz="1400" dirty="0">
              <a:latin typeface="Times New Roman" panose="02020603050405020304" pitchFamily="18" charset="0"/>
              <a:cs typeface="Times New Roman" panose="02020603050405020304" pitchFamily="18" charset="0"/>
            </a:endParaRPr>
          </a:p>
          <a:p>
            <a:pPr>
              <a:lnSpc>
                <a:spcPct val="100000"/>
              </a:lnSpc>
              <a:spcBef>
                <a:spcPts val="45"/>
              </a:spcBef>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3</a:t>
            </a:r>
          </a:p>
        </p:txBody>
      </p:sp>
      <p:sp>
        <p:nvSpPr>
          <p:cNvPr id="2" name="object 2"/>
          <p:cNvSpPr txBox="1"/>
          <p:nvPr/>
        </p:nvSpPr>
        <p:spPr>
          <a:xfrm>
            <a:off x="533400" y="819658"/>
            <a:ext cx="6781800" cy="5423921"/>
          </a:xfrm>
          <a:prstGeom prst="rect">
            <a:avLst/>
          </a:prstGeom>
        </p:spPr>
        <p:txBody>
          <a:bodyPr vert="horz" wrap="square" lIns="0" tIns="12065" rIns="0" bIns="0" rtlCol="0">
            <a:spAutoFit/>
          </a:bodyPr>
          <a:lstStyle/>
          <a:p>
            <a:pPr marL="273050" lvl="1" indent="-252095">
              <a:lnSpc>
                <a:spcPct val="100000"/>
              </a:lnSpc>
              <a:spcBef>
                <a:spcPts val="95"/>
              </a:spcBef>
              <a:buAutoNum type="arabicPeriod" startAt="2"/>
              <a:tabLst>
                <a:tab pos="273685" algn="l"/>
              </a:tabLst>
            </a:pPr>
            <a:r>
              <a:rPr sz="1400" b="1" spc="-5" dirty="0">
                <a:latin typeface="Times New Roman" panose="02020603050405020304" pitchFamily="18" charset="0"/>
                <a:cs typeface="Times New Roman" panose="02020603050405020304" pitchFamily="18" charset="0"/>
              </a:rPr>
              <a:t>OBJECTIVE</a:t>
            </a:r>
            <a:r>
              <a:rPr lang="en-US" sz="1400" b="1" spc="-5" dirty="0">
                <a:latin typeface="Times New Roman" panose="02020603050405020304" pitchFamily="18" charset="0"/>
                <a:cs typeface="Times New Roman" panose="02020603050405020304" pitchFamily="18" charset="0"/>
              </a:rPr>
              <a:t> : </a:t>
            </a:r>
          </a:p>
          <a:p>
            <a:pPr marL="273050" lvl="1" indent="-252095">
              <a:lnSpc>
                <a:spcPct val="100000"/>
              </a:lnSpc>
              <a:spcBef>
                <a:spcPts val="95"/>
              </a:spcBef>
              <a:buAutoNum type="arabicPeriod" startAt="2"/>
              <a:tabLst>
                <a:tab pos="273685" algn="l"/>
              </a:tabLst>
            </a:pPr>
            <a:endParaRPr lang="en-US" sz="1400" b="1" spc="-5"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primary objective of the </a:t>
            </a:r>
            <a:r>
              <a:rPr lang="en-US" sz="1400" b="1" dirty="0">
                <a:latin typeface="Times New Roman" panose="02020603050405020304" pitchFamily="18" charset="0"/>
                <a:cs typeface="Times New Roman" panose="02020603050405020304" pitchFamily="18" charset="0"/>
              </a:rPr>
              <a:t>Video Player Automation using UiPath</a:t>
            </a:r>
            <a:r>
              <a:rPr lang="en-US" sz="1400" dirty="0">
                <a:latin typeface="Times New Roman" panose="02020603050405020304" pitchFamily="18" charset="0"/>
                <a:cs typeface="Times New Roman" panose="02020603050405020304" pitchFamily="18" charset="0"/>
              </a:rPr>
              <a:t> project is to automate the control and operation of a video player application. This includes handling core functionalities such as play, pause, stop, forward, rewind, volume adjustment, and </a:t>
            </a:r>
            <a:r>
              <a:rPr lang="en-US" sz="1400" dirty="0" err="1">
                <a:latin typeface="Times New Roman" panose="02020603050405020304" pitchFamily="18" charset="0"/>
                <a:cs typeface="Times New Roman" panose="02020603050405020304" pitchFamily="18" charset="0"/>
              </a:rPr>
              <a:t>fullscreen</a:t>
            </a:r>
            <a:r>
              <a:rPr lang="en-US" sz="1400" dirty="0">
                <a:latin typeface="Times New Roman" panose="02020603050405020304" pitchFamily="18" charset="0"/>
                <a:cs typeface="Times New Roman" panose="02020603050405020304" pitchFamily="18" charset="0"/>
              </a:rPr>
              <a:t> toggle.</a:t>
            </a:r>
          </a:p>
          <a:p>
            <a:r>
              <a:rPr lang="en-US" sz="1400" dirty="0">
                <a:latin typeface="Times New Roman" panose="02020603050405020304" pitchFamily="18" charset="0"/>
                <a:cs typeface="Times New Roman" panose="02020603050405020304" pitchFamily="18" charset="0"/>
              </a:rPr>
              <a:t> The automation aims to simulate user interactions seamlessly, ensuring accuracy and efficiency in performing repetitive or time-bound tasks related to video playback.</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This project is designed to:</a:t>
            </a:r>
          </a:p>
          <a:p>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dirty="0">
                <a:latin typeface="Times New Roman" panose="02020603050405020304" pitchFamily="18" charset="0"/>
                <a:cs typeface="Times New Roman" panose="02020603050405020304" pitchFamily="18" charset="0"/>
              </a:rPr>
              <a:t>Demonstrate the capabilities of UiPath in automating multimedia applications.</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dirty="0">
                <a:latin typeface="Times New Roman" panose="02020603050405020304" pitchFamily="18" charset="0"/>
                <a:cs typeface="Times New Roman" panose="02020603050405020304" pitchFamily="18" charset="0"/>
              </a:rPr>
              <a:t>Reduce manual effort required for routine video playback operations.</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dirty="0">
                <a:latin typeface="Times New Roman" panose="02020603050405020304" pitchFamily="18" charset="0"/>
                <a:cs typeface="Times New Roman" panose="02020603050405020304" pitchFamily="18" charset="0"/>
              </a:rPr>
              <a:t>Enhance user convenience by enabling automated control over video players.</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dirty="0">
                <a:latin typeface="Times New Roman" panose="02020603050405020304" pitchFamily="18" charset="0"/>
                <a:cs typeface="Times New Roman" panose="02020603050405020304" pitchFamily="18" charset="0"/>
              </a:rPr>
              <a:t>Showcase how UiPath can interact with dynamic and GUI-intensive applications.</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By achieving these objectives, the project highlights the potential of RPA tools like UiPath to extend beyond traditional business processes and into multimedia automation, paving the way for innovative applications in education, entertainment, and quality assurance industries.</a:t>
            </a:r>
          </a:p>
          <a:p>
            <a:pPr marL="273050" lvl="1" indent="-252095">
              <a:lnSpc>
                <a:spcPct val="100000"/>
              </a:lnSpc>
              <a:spcBef>
                <a:spcPts val="95"/>
              </a:spcBef>
              <a:buAutoNum type="arabicPeriod" startAt="2"/>
              <a:tabLst>
                <a:tab pos="273685" algn="l"/>
              </a:tabLst>
            </a:pPr>
            <a:endParaRPr sz="1400" dirty="0">
              <a:latin typeface="Times New Roman" panose="02020603050405020304" pitchFamily="18" charset="0"/>
              <a:cs typeface="Times New Roman" panose="02020603050405020304" pitchFamily="18" charset="0"/>
            </a:endParaRPr>
          </a:p>
          <a:p>
            <a:pPr>
              <a:lnSpc>
                <a:spcPct val="100000"/>
              </a:lnSpc>
              <a:spcBef>
                <a:spcPts val="30"/>
              </a:spcBef>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12DC7-CFA7-CEB1-E449-FA97001E2F42}"/>
              </a:ext>
            </a:extLst>
          </p:cNvPr>
          <p:cNvSpPr txBox="1"/>
          <p:nvPr/>
        </p:nvSpPr>
        <p:spPr>
          <a:xfrm>
            <a:off x="228600" y="304800"/>
            <a:ext cx="7543800" cy="9602629"/>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LIMITATIONS : </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While UiPath provides powerful tools for automating a variety of tasks, automating video player functionality has certain limitations:</a:t>
            </a:r>
          </a:p>
          <a:p>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Dependency on UI Elements</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UiPath relies heavily on interacting with UI elements such as buttons and sliders within the video player interface. This can create issues if the interface changes (e.g., during software updates) or if there are dynamic elements that aren’t easily detectable, leading to potential failures in automation.</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Lack of Native Support for Multimedia Functions</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Unlike specialized video player software, UiPath does not natively support complex video manipulation features (e.g., video editing, playback rate adjustment). This limits the scope of automation to basic functions like play, pause, and volume control.</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Inconsistent Frame and Timing Control</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Since UiPath operates by simulating user actions on the UI, it may not provide precise control over frame-by-frame video playback or accurate timing for actions like skipping forward or backward in a video, especially when working with videos of varying lengths or resolutions.</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Performance Issues in High-Volume Tasks</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 scenarios involving large-scale video control (e.g., multiple videos playing simultaneously or frequent actions), UiPath might struggle with performance, leading to delays or reduced responsiveness due to its reliance on simulated UI interactions.</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Limited Integration with Non-Standard Video Players</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While UiPath can automate popular video players (e.g., VLC, Windows Media Player), integration with custom or less common video players might require additional configuration or custom scripting, which can be time-consuming and complex.</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High Resource Consumption</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Automating a video player in UiPath requires significant system resources, as the robot needs to interact with the application’s GUI. This could impact the performance of other tasks on the system, especially on lower-end machines or when automating several processes simultaneously.</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Error Handling and Exception Management</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UiPath's error-handling mechanisms may not be as effective in cases where the video player behaves unexpectedly (e.g., crashes or fails to load), leading to failed automation attempts unless specifically programmed to handle such exceptions.</a:t>
            </a:r>
          </a:p>
          <a:p>
            <a:r>
              <a:rPr lang="en-US" sz="1400" dirty="0">
                <a:latin typeface="Times New Roman" panose="02020603050405020304" pitchFamily="18" charset="0"/>
                <a:cs typeface="Times New Roman" panose="02020603050405020304" pitchFamily="18" charset="0"/>
              </a:rPr>
              <a:t>These limitations should be considered when planning to automate video player tasks using UiPath, particularly for large-scale or high-performance applications</a:t>
            </a:r>
          </a:p>
        </p:txBody>
      </p:sp>
    </p:spTree>
    <p:extLst>
      <p:ext uri="{BB962C8B-B14F-4D97-AF65-F5344CB8AC3E}">
        <p14:creationId xmlns:p14="http://schemas.microsoft.com/office/powerpoint/2010/main" val="383085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r>
              <a:rPr dirty="0"/>
              <a:t>5</a:t>
            </a:r>
          </a:p>
        </p:txBody>
      </p:sp>
      <p:sp>
        <p:nvSpPr>
          <p:cNvPr id="2" name="object 2"/>
          <p:cNvSpPr txBox="1"/>
          <p:nvPr/>
        </p:nvSpPr>
        <p:spPr>
          <a:xfrm>
            <a:off x="2483358" y="419535"/>
            <a:ext cx="2112010" cy="769620"/>
          </a:xfrm>
          <a:prstGeom prst="rect">
            <a:avLst/>
          </a:prstGeom>
        </p:spPr>
        <p:txBody>
          <a:bodyPr vert="horz" wrap="square" lIns="0" tIns="12700" rIns="0" bIns="0" rtlCol="0">
            <a:spAutoFit/>
          </a:bodyPr>
          <a:lstStyle/>
          <a:p>
            <a:pPr marR="635" algn="ctr">
              <a:lnSpc>
                <a:spcPct val="100000"/>
              </a:lnSpc>
              <a:spcBef>
                <a:spcPts val="100"/>
              </a:spcBef>
            </a:pPr>
            <a:r>
              <a:rPr sz="1500" b="1" spc="-5" dirty="0">
                <a:latin typeface="Times New Roman"/>
                <a:cs typeface="Times New Roman"/>
              </a:rPr>
              <a:t>CHAPTER</a:t>
            </a:r>
            <a:r>
              <a:rPr sz="1500" b="1" spc="-55" dirty="0">
                <a:latin typeface="Times New Roman"/>
                <a:cs typeface="Times New Roman"/>
              </a:rPr>
              <a:t> </a:t>
            </a:r>
            <a:r>
              <a:rPr sz="1500" b="1" dirty="0">
                <a:latin typeface="Times New Roman"/>
                <a:cs typeface="Times New Roman"/>
              </a:rPr>
              <a:t>2</a:t>
            </a:r>
            <a:endParaRPr sz="1500" dirty="0">
              <a:latin typeface="Times New Roman"/>
              <a:cs typeface="Times New Roman"/>
            </a:endParaRPr>
          </a:p>
          <a:p>
            <a:pPr>
              <a:lnSpc>
                <a:spcPct val="100000"/>
              </a:lnSpc>
              <a:spcBef>
                <a:spcPts val="10"/>
              </a:spcBef>
            </a:pPr>
            <a:endParaRPr sz="1950" dirty="0">
              <a:latin typeface="Times New Roman"/>
              <a:cs typeface="Times New Roman"/>
            </a:endParaRPr>
          </a:p>
          <a:p>
            <a:pPr algn="ctr">
              <a:lnSpc>
                <a:spcPct val="100000"/>
              </a:lnSpc>
            </a:pPr>
            <a:r>
              <a:rPr sz="1500" b="1" spc="-15" dirty="0">
                <a:latin typeface="Times New Roman"/>
                <a:cs typeface="Times New Roman"/>
              </a:rPr>
              <a:t>LITERATURE</a:t>
            </a:r>
            <a:r>
              <a:rPr sz="1500" b="1" spc="-55" dirty="0">
                <a:latin typeface="Times New Roman"/>
                <a:cs typeface="Times New Roman"/>
              </a:rPr>
              <a:t> </a:t>
            </a:r>
            <a:r>
              <a:rPr sz="1500" b="1" spc="-5" dirty="0">
                <a:latin typeface="Times New Roman"/>
                <a:cs typeface="Times New Roman"/>
              </a:rPr>
              <a:t>REVIEW</a:t>
            </a:r>
            <a:endParaRPr sz="1500" dirty="0">
              <a:latin typeface="Times New Roman"/>
              <a:cs typeface="Times New Roman"/>
            </a:endParaRPr>
          </a:p>
        </p:txBody>
      </p:sp>
      <p:sp>
        <p:nvSpPr>
          <p:cNvPr id="3" name="object 3"/>
          <p:cNvSpPr txBox="1"/>
          <p:nvPr/>
        </p:nvSpPr>
        <p:spPr>
          <a:xfrm>
            <a:off x="0" y="1465977"/>
            <a:ext cx="7772400" cy="7983596"/>
          </a:xfrm>
          <a:prstGeom prst="rect">
            <a:avLst/>
          </a:prstGeom>
        </p:spPr>
        <p:txBody>
          <a:bodyPr vert="horz" wrap="square" lIns="0" tIns="12065" rIns="0" bIns="0" rtlCol="0">
            <a:spAutoFit/>
          </a:bodyPr>
          <a:lstStyle/>
          <a:p>
            <a:r>
              <a:rPr lang="en-US" sz="1400" dirty="0">
                <a:latin typeface="Times New Roman" panose="02020603050405020304" pitchFamily="18" charset="0"/>
                <a:cs typeface="Times New Roman" panose="02020603050405020304" pitchFamily="18" charset="0"/>
              </a:rPr>
              <a:t>The integration of Robotic Process Automation (RPA) in various domains has rapidly gained popularity due to its ability to streamline repetitive tasks, reduce human error, and enhance operational efficiency. In the context of multimedia and video player automation, RPA tools like UiPath have shown potential in automating tasks traditionally carried out by users, such as media playback control, content navigation, and volume adjustments. This section reviews the literature surrounding RPA in multimedia automation, focusing on the benefits, challenges, and applications of such automation in video players.</a:t>
            </a:r>
          </a:p>
          <a:p>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Robotic Process Automation in Multimedia Applications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RPA has demonstrated significant success in automating business processes across industries, and its application to multimedia operations is no exception. According to research by </a:t>
            </a:r>
            <a:r>
              <a:rPr lang="en-US" sz="1400" dirty="0">
                <a:latin typeface="Times New Roman" panose="02020603050405020304" pitchFamily="18" charset="0"/>
                <a:cs typeface="Times New Roman" panose="02020603050405020304" pitchFamily="18" charset="0"/>
                <a:hlinkClick r:id="rId2"/>
              </a:rPr>
              <a:t>Patel and Shah (2020)</a:t>
            </a:r>
            <a:r>
              <a:rPr lang="en-US" sz="1400" dirty="0">
                <a:latin typeface="Times New Roman" panose="02020603050405020304" pitchFamily="18" charset="0"/>
                <a:cs typeface="Times New Roman" panose="02020603050405020304" pitchFamily="18" charset="0"/>
              </a:rPr>
              <a:t>, RPA technologies have been used to automate routine tasks in multimedia applications, including content categorization, media retrieval, and playback controls. These tools can efficiently handle tasks such as adjusting playback speeds, skipping or rewinding content, and enabling or disabling certain features without human interaction.</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Automation in User Interface Interactions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 the realm of video player automation, RPA tools primarily interact with graphical user interfaces (GUI). This aspect is critical when automating actions such as play/pause, volume control, and </a:t>
            </a:r>
            <a:r>
              <a:rPr lang="en-US" sz="1400" dirty="0" err="1">
                <a:latin typeface="Times New Roman" panose="02020603050405020304" pitchFamily="18" charset="0"/>
                <a:cs typeface="Times New Roman" panose="02020603050405020304" pitchFamily="18" charset="0"/>
              </a:rPr>
              <a:t>fullscreen</a:t>
            </a:r>
            <a:r>
              <a:rPr lang="en-US" sz="1400" dirty="0">
                <a:latin typeface="Times New Roman" panose="02020603050405020304" pitchFamily="18" charset="0"/>
                <a:cs typeface="Times New Roman" panose="02020603050405020304" pitchFamily="18" charset="0"/>
              </a:rPr>
              <a:t> toggling. Research by </a:t>
            </a:r>
            <a:r>
              <a:rPr lang="en-US" sz="1400" dirty="0">
                <a:latin typeface="Times New Roman" panose="02020603050405020304" pitchFamily="18" charset="0"/>
                <a:cs typeface="Times New Roman" panose="02020603050405020304" pitchFamily="18" charset="0"/>
                <a:hlinkClick r:id="rId3"/>
              </a:rPr>
              <a:t>Lee and Kim (2021)</a:t>
            </a:r>
            <a:r>
              <a:rPr lang="en-US" sz="1400" dirty="0">
                <a:latin typeface="Times New Roman" panose="02020603050405020304" pitchFamily="18" charset="0"/>
                <a:cs typeface="Times New Roman" panose="02020603050405020304" pitchFamily="18" charset="0"/>
              </a:rPr>
              <a:t> explored how RPA's ability to simulate user interactions with UI elements can automate multimedia applications in a non-invasive manner. This study highlights how automation can be seamlessly integrated into video players with consistent results, although challenges related to interface changes and dynamic content were noted.</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Challenges in Video Playback Automation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While automating video players presents several benefits, it also faces numerous challenges. A study by </a:t>
            </a:r>
            <a:r>
              <a:rPr lang="en-US" sz="1400" dirty="0">
                <a:latin typeface="Times New Roman" panose="02020603050405020304" pitchFamily="18" charset="0"/>
                <a:cs typeface="Times New Roman" panose="02020603050405020304" pitchFamily="18" charset="0"/>
                <a:hlinkClick r:id="rId4"/>
              </a:rPr>
              <a:t>Singh and Kapoor (2020)</a:t>
            </a:r>
            <a:r>
              <a:rPr lang="en-US" sz="1400" dirty="0">
                <a:latin typeface="Times New Roman" panose="02020603050405020304" pitchFamily="18" charset="0"/>
                <a:cs typeface="Times New Roman" panose="02020603050405020304" pitchFamily="18" charset="0"/>
              </a:rPr>
              <a:t> discusses the challenges faced when automating media players, particularly in terms of precise control over playback, resolution handling, and synchronization of multimedia components. Video players often have complex UI designs that may require additional customization or the creation of specific automation workflows. These limitations can impact the scalability and reliability of RPA when applied to more complex video applications.</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Email Notification and Automated Reminders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Automation in video playback is not limited to physical control but extends to functions like automated reminders and notifications for content updates. A study by </a:t>
            </a:r>
            <a:r>
              <a:rPr lang="en-US" sz="1400" dirty="0">
                <a:latin typeface="Times New Roman" panose="02020603050405020304" pitchFamily="18" charset="0"/>
                <a:cs typeface="Times New Roman" panose="02020603050405020304" pitchFamily="18" charset="0"/>
                <a:hlinkClick r:id="rId5"/>
              </a:rPr>
              <a:t>Bansal and Mehra (2021)</a:t>
            </a:r>
            <a:r>
              <a:rPr lang="en-US" sz="1400" dirty="0">
                <a:latin typeface="Times New Roman" panose="02020603050405020304" pitchFamily="18" charset="0"/>
                <a:cs typeface="Times New Roman" panose="02020603050405020304" pitchFamily="18" charset="0"/>
              </a:rPr>
              <a:t> explored the use of automated reminders in multimedia systems for content alerts, updates, and scheduling playback. By leveraging RPA, users can receive timely email or desktop notifications about upcoming content, playback schedules, or system events related to media.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3324</Words>
  <Application>Microsoft Office PowerPoint</Application>
  <PresentationFormat>Custom</PresentationFormat>
  <Paragraphs>292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Dharshini P</dc:creator>
  <cp:lastModifiedBy>IMMORTAL 2004</cp:lastModifiedBy>
  <cp:revision>1</cp:revision>
  <dcterms:created xsi:type="dcterms:W3CDTF">2024-11-21T13:21:04Z</dcterms:created>
  <dcterms:modified xsi:type="dcterms:W3CDTF">2024-11-21T17:44:28Z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2024-11-20T00:00:00Z</vt:filetime>
  </property>
  <property fmtid="{D5CDD505-2E9C-101B-9397-08002B2CF9AE}" pid="3" name="Creator">
    <vt:lpwstr>Microsoft® Word 2021</vt:lpwstr>
  </property>
  <property fmtid="{D5CDD505-2E9C-101B-9397-08002B2CF9AE}" pid="4" name="LastSaved">
    <vt:filetime>2024-11-21T00:00:00Z</vt:filetime>
  </property>
</Properties>
</file>