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1:39:08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1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2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0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4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1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4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7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0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64C09-A3E3-E99D-E4DE-682A40CD1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IN" sz="5600" b="1" i="0" dirty="0">
                <a:effectLst/>
                <a:latin typeface="Inter"/>
              </a:rPr>
              <a:t>Inputs and Outputs Basics</a:t>
            </a:r>
            <a:br>
              <a:rPr lang="en-IN" sz="5600" b="1" i="0" dirty="0">
                <a:effectLst/>
                <a:latin typeface="Inter"/>
              </a:rPr>
            </a:br>
            <a:endParaRPr lang="en-IN" sz="56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55AEB0"/>
          </a:solidFill>
          <a:ln w="38100" cap="rnd">
            <a:solidFill>
              <a:srgbClr val="55AEB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etal pendulum">
            <a:extLst>
              <a:ext uri="{FF2B5EF4-FFF2-40B4-BE49-F238E27FC236}">
                <a16:creationId xmlns:a16="http://schemas.microsoft.com/office/drawing/2014/main" id="{98EA3854-D099-C78E-D34E-76EABE65F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1" r="1324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618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52C26-6789-E4AC-62E3-34C2F452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IN" b="0" i="0">
                <a:effectLst/>
                <a:latin typeface="Inter"/>
              </a:rPr>
              <a:t>Take Input From User</a:t>
            </a:r>
            <a:br>
              <a:rPr lang="en-IN" b="0" i="0">
                <a:effectLst/>
                <a:latin typeface="Inter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840A5-C8B2-A2C0-B514-7C97E42B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923162"/>
            <a:ext cx="4424795" cy="1386335"/>
          </a:xfrm>
          <a:prstGeom prst="rect">
            <a:avLst/>
          </a:prstGeom>
        </p:spPr>
      </p:pic>
      <p:sp>
        <p:nvSpPr>
          <p:cNvPr id="18" name="sketchy rule">
            <a:extLst>
              <a:ext uri="{FF2B5EF4-FFF2-40B4-BE49-F238E27FC236}">
                <a16:creationId xmlns:a16="http://schemas.microsoft.com/office/drawing/2014/main" id="{E0787460-62AF-47DB-8E74-8598B9833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648" y="2309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55AEB0"/>
          </a:solidFill>
          <a:ln w="38100" cap="rnd">
            <a:solidFill>
              <a:srgbClr val="55AEB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598F-2F7A-0C3B-13C4-E051A00C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var(--base-font-family)"/>
              </a:rPr>
              <a:t>input()</a:t>
            </a:r>
            <a:r>
              <a:rPr lang="en-US">
                <a:latin typeface="Inter"/>
              </a:rPr>
              <a:t> </a:t>
            </a:r>
            <a:r>
              <a:rPr lang="en-US" b="0" i="0">
                <a:effectLst/>
                <a:latin typeface="Inter"/>
              </a:rPr>
              <a:t>allows flexibility to take the input from the user. </a:t>
            </a:r>
          </a:p>
          <a:p>
            <a:r>
              <a:rPr lang="en-US" b="0" i="0">
                <a:effectLst/>
                <a:latin typeface="Inter"/>
              </a:rPr>
              <a:t>Reads a line of input as a string.</a:t>
            </a:r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7D38B2-8C9E-6433-1EB1-1BDE21ECB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2981759"/>
            <a:ext cx="4424795" cy="1386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A26F88-A1C2-A411-5F3F-83036605D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664" y="5096390"/>
            <a:ext cx="4312782" cy="12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4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E02D5-C630-C77D-9298-45EA455F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i="0">
                <a:effectLst/>
              </a:rPr>
              <a:t>Working with Strings</a:t>
            </a:r>
            <a:br>
              <a:rPr lang="en-US" sz="2000" b="1" i="0">
                <a:effectLst/>
              </a:rPr>
            </a:br>
            <a:r>
              <a:rPr lang="en-US" sz="2000" b="0" i="0">
                <a:effectLst/>
              </a:rPr>
              <a:t>String Concatenation</a:t>
            </a:r>
            <a:br>
              <a:rPr lang="en-US" sz="2000" b="0" i="0">
                <a:effectLst/>
              </a:rPr>
            </a:b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1849-DD5C-34BD-8BA0-54DCDA254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5647503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0" i="0">
                <a:effectLst/>
              </a:rPr>
              <a:t>Joining strings together is called string concatenation.</a:t>
            </a:r>
            <a:endParaRPr lang="en-US" sz="2400"/>
          </a:p>
        </p:txBody>
      </p:sp>
      <p:pic>
        <p:nvPicPr>
          <p:cNvPr id="7" name="Picture 6" descr="A blue and white rectangle&#10;&#10;Description automatically generated">
            <a:extLst>
              <a:ext uri="{FF2B5EF4-FFF2-40B4-BE49-F238E27FC236}">
                <a16:creationId xmlns:a16="http://schemas.microsoft.com/office/drawing/2014/main" id="{7B9FC94C-5AED-055A-9E94-BA3B979A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593982"/>
            <a:ext cx="5614416" cy="1347459"/>
          </a:xfrm>
          <a:prstGeom prst="rect">
            <a:avLst/>
          </a:prstGeom>
        </p:spPr>
      </p:pic>
      <p:pic>
        <p:nvPicPr>
          <p:cNvPr id="5" name="Picture 4" descr="A blue rectangle with yellow text&#10;&#10;Description automatically generated">
            <a:extLst>
              <a:ext uri="{FF2B5EF4-FFF2-40B4-BE49-F238E27FC236}">
                <a16:creationId xmlns:a16="http://schemas.microsoft.com/office/drawing/2014/main" id="{2FEFEBCF-E2FE-3480-EEB7-027B42D6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1636091"/>
            <a:ext cx="5614416" cy="1263242"/>
          </a:xfrm>
          <a:prstGeom prst="rect">
            <a:avLst/>
          </a:prstGeom>
        </p:spPr>
      </p:pic>
      <p:sp>
        <p:nvSpPr>
          <p:cNvPr id="30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55AEB0"/>
          </a:solidFill>
          <a:ln w="38100" cap="rnd">
            <a:solidFill>
              <a:srgbClr val="55AEB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667F4-394E-3D77-5A4B-648F41A7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b="0" i="0">
                <a:effectLst/>
              </a:rPr>
              <a:t>Concatenation Errors</a:t>
            </a:r>
            <a:br>
              <a:rPr lang="en-US" sz="3300" b="0" i="0">
                <a:effectLst/>
              </a:rPr>
            </a:b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CDCE-1731-89F7-B076-24694F29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0" i="0">
                <a:effectLst/>
              </a:rPr>
              <a:t>String Concatenation is possible only with strings.</a:t>
            </a:r>
            <a:endParaRPr lang="en-US" sz="240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55AEB0"/>
          </a:solidFill>
          <a:ln w="38100" cap="rnd">
            <a:solidFill>
              <a:srgbClr val="55AEB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1105157-41B9-9688-CB98-913EB078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642855"/>
            <a:ext cx="5614416" cy="1894865"/>
          </a:xfrm>
          <a:prstGeom prst="rect">
            <a:avLst/>
          </a:prstGeom>
        </p:spPr>
      </p:pic>
      <p:pic>
        <p:nvPicPr>
          <p:cNvPr id="5" name="Picture 4" descr="A blue rectangle with white border&#10;&#10;Description automatically generated">
            <a:extLst>
              <a:ext uri="{FF2B5EF4-FFF2-40B4-BE49-F238E27FC236}">
                <a16:creationId xmlns:a16="http://schemas.microsoft.com/office/drawing/2014/main" id="{E9FA499D-ED60-577B-10B8-68EA62634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944630"/>
            <a:ext cx="5614416" cy="129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9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55A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7695E-BA64-6775-1E1E-114919B9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400" b="0" i="0">
                <a:solidFill>
                  <a:schemeClr val="bg1"/>
                </a:solidFill>
                <a:effectLst/>
                <a:latin typeface="Inter"/>
              </a:rPr>
              <a:t>String Repetition</a:t>
            </a:r>
            <a:br>
              <a:rPr lang="en-IN" sz="3400" b="0" i="0">
                <a:solidFill>
                  <a:schemeClr val="bg1"/>
                </a:solidFill>
                <a:effectLst/>
                <a:latin typeface="Inter"/>
              </a:rPr>
            </a:br>
            <a:endParaRPr lang="en-IN" sz="3400">
              <a:solidFill>
                <a:schemeClr val="bg1"/>
              </a:solidFill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09B8-278E-07CF-83EE-06E9BA597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solidFill>
                  <a:schemeClr val="bg1"/>
                </a:solidFill>
                <a:effectLst/>
                <a:latin typeface="var(--base-font-family)"/>
              </a:rPr>
              <a:t>*</a:t>
            </a:r>
            <a:r>
              <a:rPr lang="en-US" sz="2000">
                <a:solidFill>
                  <a:schemeClr val="bg1"/>
                </a:solidFill>
                <a:latin typeface="Inter"/>
              </a:rPr>
              <a:t> </a:t>
            </a:r>
            <a:r>
              <a:rPr lang="en-US" sz="2000" b="0" i="0">
                <a:solidFill>
                  <a:schemeClr val="bg1"/>
                </a:solidFill>
                <a:effectLst/>
                <a:latin typeface="Inter"/>
              </a:rPr>
              <a:t>operator is used for repeating strings any number of times as required.</a:t>
            </a:r>
          </a:p>
          <a:p>
            <a:endParaRPr lang="en-US" sz="200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EB120-E392-4874-8C3B-8760CE16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9" y="3898784"/>
            <a:ext cx="5303520" cy="1761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E2B84-905E-B8CC-08FE-2D767D4D0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1" y="4123124"/>
            <a:ext cx="5303520" cy="13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55AEB0"/>
          </a:solidFill>
          <a:ln w="38100" cap="rnd">
            <a:solidFill>
              <a:srgbClr val="55AEB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7158C-99D6-0101-91AC-AE3817A1E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79" y="3506128"/>
            <a:ext cx="5614416" cy="2168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19E0E-B1F9-5AB6-E28D-12E6F46B2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902522"/>
            <a:ext cx="5614416" cy="137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C930AD-D4FC-482F-B9FE-D6AC10EBA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47E0B-AF06-FFAB-5B0D-440D226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34214"/>
            <a:ext cx="3383280" cy="1600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600" b="0" i="0">
                <a:effectLst/>
                <a:latin typeface="Inter"/>
              </a:rPr>
              <a:t>Length of String</a:t>
            </a:r>
            <a:br>
              <a:rPr lang="en-IN" sz="3600" b="0" i="0">
                <a:effectLst/>
                <a:latin typeface="Inter"/>
              </a:rPr>
            </a:br>
            <a:endParaRPr lang="en-IN" sz="3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572" y="73421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55AEB0"/>
          </a:solidFill>
          <a:ln w="34925">
            <a:solidFill>
              <a:srgbClr val="55AEB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82BC-BE54-DB67-76E4-29E1A164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194" y="734214"/>
            <a:ext cx="7112869" cy="1600200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var(--base-font-family)"/>
              </a:rPr>
              <a:t>len()</a:t>
            </a:r>
            <a:r>
              <a:rPr lang="en-US" sz="2000">
                <a:latin typeface="Inter"/>
              </a:rPr>
              <a:t> </a:t>
            </a:r>
            <a:r>
              <a:rPr lang="en-US" sz="2000" b="0" i="0">
                <a:effectLst/>
                <a:latin typeface="Inter"/>
              </a:rPr>
              <a:t>returns the number of characters in a given string.</a:t>
            </a:r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EE142-EB1F-E6AE-6C64-EE38C34B7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6" y="4178351"/>
            <a:ext cx="3840480" cy="979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D0AC13-B0CE-BA73-C2A1-774C89789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760" y="4183151"/>
            <a:ext cx="3840480" cy="969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958E9-E0B1-6791-B78E-8DF3EF340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7784" y="4192752"/>
            <a:ext cx="384048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1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55A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3AB7-C84D-52CE-A1C5-D75D1040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700" b="0" i="0">
                <a:solidFill>
                  <a:schemeClr val="bg1"/>
                </a:solidFill>
                <a:effectLst/>
                <a:latin typeface="Inter"/>
              </a:rPr>
              <a:t>String Indexing</a:t>
            </a:r>
            <a:br>
              <a:rPr lang="en-IN" sz="3700" b="0" i="0">
                <a:solidFill>
                  <a:schemeClr val="bg1"/>
                </a:solidFill>
                <a:effectLst/>
                <a:latin typeface="Inter"/>
              </a:rPr>
            </a:br>
            <a:endParaRPr lang="en-IN" sz="3700">
              <a:solidFill>
                <a:schemeClr val="bg1"/>
              </a:solidFill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0E7E-D1A8-C4EC-3ACD-93C434C9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400" b="0" i="0">
                <a:solidFill>
                  <a:schemeClr val="bg1"/>
                </a:solidFill>
                <a:effectLst/>
                <a:latin typeface="Inter"/>
              </a:rPr>
              <a:t>We can access an individual character in a string using their positions (which start from 0) . These positions are also called as index.</a:t>
            </a:r>
          </a:p>
          <a:p>
            <a:pPr marL="0" indent="0">
              <a:lnSpc>
                <a:spcPct val="95000"/>
              </a:lnSpc>
              <a:buNone/>
            </a:pPr>
            <a:endParaRPr lang="en-US" sz="1400">
              <a:solidFill>
                <a:schemeClr val="bg1"/>
              </a:solidFill>
              <a:latin typeface="Inter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1400">
                <a:solidFill>
                  <a:schemeClr val="bg1"/>
                </a:solidFill>
                <a:latin typeface="Inter"/>
              </a:rPr>
              <a:t> </a:t>
            </a:r>
            <a:endParaRPr lang="en-IN" sz="1400">
              <a:solidFill>
                <a:schemeClr val="bg1"/>
              </a:solidFill>
            </a:endParaRPr>
          </a:p>
        </p:txBody>
      </p:sp>
      <p:pic>
        <p:nvPicPr>
          <p:cNvPr id="5" name="Picture 4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5400E932-847D-043E-D0A8-AA2CCF36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4" y="4072953"/>
            <a:ext cx="5303520" cy="1392173"/>
          </a:xfrm>
          <a:prstGeom prst="rect">
            <a:avLst/>
          </a:prstGeom>
        </p:spPr>
      </p:pic>
      <p:pic>
        <p:nvPicPr>
          <p:cNvPr id="7" name="Picture 6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2F234F93-EED1-3618-3F0E-93FB71FBE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1" y="4159134"/>
            <a:ext cx="5303520" cy="12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55A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C4BF8-A754-447B-1975-79ABCC95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b="0" i="0">
                <a:solidFill>
                  <a:schemeClr val="bg1"/>
                </a:solidFill>
                <a:effectLst/>
                <a:latin typeface="Inter"/>
              </a:rPr>
              <a:t>IndexError</a:t>
            </a:r>
            <a:br>
              <a:rPr lang="en-IN" b="0" i="0">
                <a:solidFill>
                  <a:schemeClr val="bg1"/>
                </a:solidFill>
                <a:effectLst/>
                <a:latin typeface="Inter"/>
              </a:rPr>
            </a:br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7ED1-7311-F6BD-D968-CDD78A428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solidFill>
                  <a:schemeClr val="bg1"/>
                </a:solidFill>
                <a:effectLst/>
                <a:latin typeface="Inter"/>
              </a:rPr>
              <a:t>Attempting to use an index that is too large will result in an error: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Inter"/>
            </a:endParaRPr>
          </a:p>
          <a:p>
            <a:pPr marL="0" indent="0">
              <a:buNone/>
            </a:pPr>
            <a:endParaRPr lang="en-IN" sz="2000">
              <a:solidFill>
                <a:schemeClr val="bg1"/>
              </a:solidFill>
            </a:endParaRPr>
          </a:p>
        </p:txBody>
      </p:sp>
      <p:pic>
        <p:nvPicPr>
          <p:cNvPr id="7" name="Picture 6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7995574F-1435-5E9C-3022-5EDF2713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4" y="4123136"/>
            <a:ext cx="5303520" cy="1291807"/>
          </a:xfrm>
          <a:prstGeom prst="rect">
            <a:avLst/>
          </a:prstGeom>
        </p:spPr>
      </p:pic>
      <p:pic>
        <p:nvPicPr>
          <p:cNvPr id="5" name="Picture 4" descr="A blue rectangle with white border&#10;&#10;Description automatically generated">
            <a:extLst>
              <a:ext uri="{FF2B5EF4-FFF2-40B4-BE49-F238E27FC236}">
                <a16:creationId xmlns:a16="http://schemas.microsoft.com/office/drawing/2014/main" id="{B24FEA43-BC7C-F7DD-43CA-98C0B0E6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1" y="4125988"/>
            <a:ext cx="5303520" cy="128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2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55AEB0"/>
      </a:accent1>
      <a:accent2>
        <a:srgbClr val="5EA3DB"/>
      </a:accent2>
      <a:accent3>
        <a:srgbClr val="7B89E1"/>
      </a:accent3>
      <a:accent4>
        <a:srgbClr val="805EDB"/>
      </a:accent4>
      <a:accent5>
        <a:srgbClr val="C27BE1"/>
      </a:accent5>
      <a:accent6>
        <a:srgbClr val="DB5ECD"/>
      </a:accent6>
      <a:hlink>
        <a:srgbClr val="AE6B69"/>
      </a:hlink>
      <a:folHlink>
        <a:srgbClr val="7F7F7F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Malgun Gothic Semilight</vt:lpstr>
      <vt:lpstr>Arial</vt:lpstr>
      <vt:lpstr>Inter</vt:lpstr>
      <vt:lpstr>var(--base-font-family)</vt:lpstr>
      <vt:lpstr>SketchyVTI</vt:lpstr>
      <vt:lpstr>Inputs and Outputs Basics </vt:lpstr>
      <vt:lpstr>Take Input From User </vt:lpstr>
      <vt:lpstr>Working with Strings String Concatenation </vt:lpstr>
      <vt:lpstr>Concatenation Errors </vt:lpstr>
      <vt:lpstr>String Repetition </vt:lpstr>
      <vt:lpstr>PowerPoint Presentation</vt:lpstr>
      <vt:lpstr>Length of String </vt:lpstr>
      <vt:lpstr>String Indexing </vt:lpstr>
      <vt:lpstr>IndexError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Inputs and Outputs Basics </dc:title>
  <dc:creator>GANGA MAHESH</dc:creator>
  <cp:lastModifiedBy>GANGA MAHESH</cp:lastModifiedBy>
  <cp:revision>1</cp:revision>
  <dcterms:created xsi:type="dcterms:W3CDTF">2023-10-11T11:29:12Z</dcterms:created>
  <dcterms:modified xsi:type="dcterms:W3CDTF">2023-10-11T11:48:31Z</dcterms:modified>
</cp:coreProperties>
</file>