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611A-B649-47E9-1209-182FBDF6D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4327F1-CBF5-BF7F-713C-5A39FD910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F3DDE3-FE63-851A-3AC9-4889B558A5B2}"/>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5" name="Footer Placeholder 4">
            <a:extLst>
              <a:ext uri="{FF2B5EF4-FFF2-40B4-BE49-F238E27FC236}">
                <a16:creationId xmlns:a16="http://schemas.microsoft.com/office/drawing/2014/main" id="{4F00D4AF-926F-340B-8B6E-1B3532FCB1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2EF49-54D9-9242-96C0-1DB0CCD83808}"/>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230842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47C3-03BC-0500-6A7A-9E0033BB82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1C7EF4-8D24-E735-FFDC-B835B765BA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B83320-535C-2BA7-782D-5BDBD4C1A23F}"/>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5" name="Footer Placeholder 4">
            <a:extLst>
              <a:ext uri="{FF2B5EF4-FFF2-40B4-BE49-F238E27FC236}">
                <a16:creationId xmlns:a16="http://schemas.microsoft.com/office/drawing/2014/main" id="{814850A6-6CBF-3BF8-3B6D-64D3A5938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0BBC9-B611-F926-F123-1A787AE13021}"/>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139401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B05410-B88A-1BA9-8F84-8E1F509E06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B10656-B522-DEF0-1E5F-8A10C0973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63AA3-3967-1BCC-5FAE-0A2F7582B931}"/>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5" name="Footer Placeholder 4">
            <a:extLst>
              <a:ext uri="{FF2B5EF4-FFF2-40B4-BE49-F238E27FC236}">
                <a16:creationId xmlns:a16="http://schemas.microsoft.com/office/drawing/2014/main" id="{6DF5EBC2-1F1C-6A7B-7280-28CB1E522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2DE5F-9A1F-C3E9-A1C8-D5B5A36813D8}"/>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127057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F6B-BB79-46F2-A61A-57962E4634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6E1D9A-3A9E-BB7D-467E-CDE9CCE0A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D3980-7E8C-062B-C312-629F1BDB0923}"/>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5" name="Footer Placeholder 4">
            <a:extLst>
              <a:ext uri="{FF2B5EF4-FFF2-40B4-BE49-F238E27FC236}">
                <a16:creationId xmlns:a16="http://schemas.microsoft.com/office/drawing/2014/main" id="{E85F05F8-B0D7-98E0-29FE-3FAEB0ECD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6874B0-A729-CCDA-F243-F5A134C071BF}"/>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3135326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3E4F-989F-2EBF-0DB0-D7D240BB9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57333F-BDB3-5A9E-1C6D-AF75F8E42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6ACCCF-07CB-C6B5-3216-F7E987100935}"/>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5" name="Footer Placeholder 4">
            <a:extLst>
              <a:ext uri="{FF2B5EF4-FFF2-40B4-BE49-F238E27FC236}">
                <a16:creationId xmlns:a16="http://schemas.microsoft.com/office/drawing/2014/main" id="{739546F2-FD48-95FD-EFB4-3A3DD81B1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237249-FC53-BE5F-1F7D-ABC2A9ADF484}"/>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349716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04F-D650-6713-13FB-D60F9D9A16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906A8E-2040-852C-B033-7BE9D7F61E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C89073-051F-8F50-DC00-80C5CCCAAA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919C80-441A-5CEB-46DC-F9CA8C3B0CEA}"/>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6" name="Footer Placeholder 5">
            <a:extLst>
              <a:ext uri="{FF2B5EF4-FFF2-40B4-BE49-F238E27FC236}">
                <a16:creationId xmlns:a16="http://schemas.microsoft.com/office/drawing/2014/main" id="{39F7BF51-B0CE-B987-DF29-A69C86D20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4BAA1E-B26A-1E89-D029-E2E8059978B2}"/>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76868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2A5C-6BFA-B4D0-36D7-33FD4FE508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A457CD-6E09-7476-CBE3-29700F64A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E8BD8-64F8-E4FA-A35D-6E65FA085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00626A-27FA-58E2-1519-95096E3E5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9B1ACC-A379-368A-CADD-AE041342E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B11960-4DCE-C2F1-D5BF-14001B82C7BA}"/>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8" name="Footer Placeholder 7">
            <a:extLst>
              <a:ext uri="{FF2B5EF4-FFF2-40B4-BE49-F238E27FC236}">
                <a16:creationId xmlns:a16="http://schemas.microsoft.com/office/drawing/2014/main" id="{4C0319E1-F9E9-D9F9-7C4C-43F077CFAE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75AB2D-D2B3-0AEA-2283-1E21C4E1FBAE}"/>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1516791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9FFB-9DE8-2981-D581-9DC16DB9A5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7A1AF3-1B17-48E4-93EC-BB9CC96E344A}"/>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4" name="Footer Placeholder 3">
            <a:extLst>
              <a:ext uri="{FF2B5EF4-FFF2-40B4-BE49-F238E27FC236}">
                <a16:creationId xmlns:a16="http://schemas.microsoft.com/office/drawing/2014/main" id="{A3350069-D5EA-369E-A5AB-C34E45E871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B2132F-E99B-85DD-040B-3496364008E5}"/>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174384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B4E97D-4283-CFA3-B778-5DBBE005C332}"/>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3" name="Footer Placeholder 2">
            <a:extLst>
              <a:ext uri="{FF2B5EF4-FFF2-40B4-BE49-F238E27FC236}">
                <a16:creationId xmlns:a16="http://schemas.microsoft.com/office/drawing/2014/main" id="{82794210-BEEC-CD2B-C3E9-CDF59D8259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7BF333-121C-AAED-DBEF-8EDAA74F2E19}"/>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314512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425E-8BB3-3A96-B992-6F9F9E8CD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885799-0931-10A5-ADB5-E20080815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96FA74-A6B4-62DC-F454-63DE4CFFE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DF1F63-1753-640D-F02A-F0E09FF764F4}"/>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6" name="Footer Placeholder 5">
            <a:extLst>
              <a:ext uri="{FF2B5EF4-FFF2-40B4-BE49-F238E27FC236}">
                <a16:creationId xmlns:a16="http://schemas.microsoft.com/office/drawing/2014/main" id="{B8C33CC9-C53E-B07D-3438-5B688E6B8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7A1A21-7086-6EAC-15EC-623ABF5E099F}"/>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342041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C598-6478-1675-B793-E11D8EBB1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EF25BD-085E-E506-3C12-88C359CDB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D24D53-6BE0-BC60-382F-7BBCB5774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DDCD9-703C-ED9E-DAB9-5A9199026934}"/>
              </a:ext>
            </a:extLst>
          </p:cNvPr>
          <p:cNvSpPr>
            <a:spLocks noGrp="1"/>
          </p:cNvSpPr>
          <p:nvPr>
            <p:ph type="dt" sz="half" idx="10"/>
          </p:nvPr>
        </p:nvSpPr>
        <p:spPr/>
        <p:txBody>
          <a:bodyPr/>
          <a:lstStyle/>
          <a:p>
            <a:fld id="{077A4A12-6165-4ECA-BD12-9C3C01A6EEB3}" type="datetimeFigureOut">
              <a:rPr lang="en-IN" smtClean="0"/>
              <a:t>09-10-2023</a:t>
            </a:fld>
            <a:endParaRPr lang="en-IN"/>
          </a:p>
        </p:txBody>
      </p:sp>
      <p:sp>
        <p:nvSpPr>
          <p:cNvPr id="6" name="Footer Placeholder 5">
            <a:extLst>
              <a:ext uri="{FF2B5EF4-FFF2-40B4-BE49-F238E27FC236}">
                <a16:creationId xmlns:a16="http://schemas.microsoft.com/office/drawing/2014/main" id="{2C264899-1BE6-B9CF-881C-81427884C6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C33C7-B68E-A9D0-0027-A314B2ED2FA6}"/>
              </a:ext>
            </a:extLst>
          </p:cNvPr>
          <p:cNvSpPr>
            <a:spLocks noGrp="1"/>
          </p:cNvSpPr>
          <p:nvPr>
            <p:ph type="sldNum" sz="quarter" idx="12"/>
          </p:nvPr>
        </p:nvSpPr>
        <p:spPr/>
        <p:txBody>
          <a:bodyPr/>
          <a:lstStyle/>
          <a:p>
            <a:fld id="{BBD05286-3919-4C99-BDDA-C787FCF87C74}" type="slidenum">
              <a:rPr lang="en-IN" smtClean="0"/>
              <a:t>‹#›</a:t>
            </a:fld>
            <a:endParaRPr lang="en-IN"/>
          </a:p>
        </p:txBody>
      </p:sp>
    </p:spTree>
    <p:extLst>
      <p:ext uri="{BB962C8B-B14F-4D97-AF65-F5344CB8AC3E}">
        <p14:creationId xmlns:p14="http://schemas.microsoft.com/office/powerpoint/2010/main" val="107916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49C9C-F35A-7491-ED4D-A9F1759A7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6E266-F851-01C7-4142-8CF268373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757CA-637B-CE31-44B1-0ABDEE316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A4A12-6165-4ECA-BD12-9C3C01A6EEB3}" type="datetimeFigureOut">
              <a:rPr lang="en-IN" smtClean="0"/>
              <a:t>09-10-2023</a:t>
            </a:fld>
            <a:endParaRPr lang="en-IN"/>
          </a:p>
        </p:txBody>
      </p:sp>
      <p:sp>
        <p:nvSpPr>
          <p:cNvPr id="5" name="Footer Placeholder 4">
            <a:extLst>
              <a:ext uri="{FF2B5EF4-FFF2-40B4-BE49-F238E27FC236}">
                <a16:creationId xmlns:a16="http://schemas.microsoft.com/office/drawing/2014/main" id="{48A7531E-A54C-BDF7-393B-DEF854BD5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B91036-101E-3999-571F-7D6CC7161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05286-3919-4C99-BDDA-C787FCF87C74}" type="slidenum">
              <a:rPr lang="en-IN" smtClean="0"/>
              <a:t>‹#›</a:t>
            </a:fld>
            <a:endParaRPr lang="en-IN"/>
          </a:p>
        </p:txBody>
      </p:sp>
    </p:spTree>
    <p:extLst>
      <p:ext uri="{BB962C8B-B14F-4D97-AF65-F5344CB8AC3E}">
        <p14:creationId xmlns:p14="http://schemas.microsoft.com/office/powerpoint/2010/main" val="27718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3563F-C38E-494B-97C0-3925883C18AA}"/>
              </a:ext>
            </a:extLst>
          </p:cNvPr>
          <p:cNvSpPr>
            <a:spLocks noGrp="1"/>
          </p:cNvSpPr>
          <p:nvPr>
            <p:ph type="ctrTitle"/>
          </p:nvPr>
        </p:nvSpPr>
        <p:spPr>
          <a:xfrm>
            <a:off x="1524000" y="1293338"/>
            <a:ext cx="9144000" cy="3274592"/>
          </a:xfrm>
        </p:spPr>
        <p:txBody>
          <a:bodyPr anchor="ctr">
            <a:normAutofit/>
          </a:bodyPr>
          <a:lstStyle/>
          <a:p>
            <a:r>
              <a:rPr lang="en-IN" sz="7200" dirty="0"/>
              <a:t>Python </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2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A7E5B-6F5A-D08D-915D-44CF5C7F7CBB}"/>
              </a:ext>
            </a:extLst>
          </p:cNvPr>
          <p:cNvSpPr>
            <a:spLocks noGrp="1"/>
          </p:cNvSpPr>
          <p:nvPr>
            <p:ph type="title"/>
          </p:nvPr>
        </p:nvSpPr>
        <p:spPr>
          <a:xfrm>
            <a:off x="630936" y="502920"/>
            <a:ext cx="3419856" cy="1463040"/>
          </a:xfrm>
        </p:spPr>
        <p:txBody>
          <a:bodyPr anchor="ctr">
            <a:normAutofit/>
          </a:bodyPr>
          <a:lstStyle/>
          <a:p>
            <a:r>
              <a:rPr lang="en-IN" sz="3000" b="0" i="0">
                <a:effectLst/>
                <a:latin typeface="Inter"/>
              </a:rPr>
              <a:t>Calculations with python</a:t>
            </a:r>
            <a:br>
              <a:rPr lang="en-IN" sz="3000" b="0" i="0">
                <a:effectLst/>
                <a:latin typeface="Inter"/>
              </a:rPr>
            </a:br>
            <a:endParaRPr lang="en-IN"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A2DD0A-BC5F-7D5A-D5D7-2D6BD3B69BCC}"/>
              </a:ext>
            </a:extLst>
          </p:cNvPr>
          <p:cNvSpPr>
            <a:spLocks noGrp="1"/>
          </p:cNvSpPr>
          <p:nvPr>
            <p:ph idx="1"/>
          </p:nvPr>
        </p:nvSpPr>
        <p:spPr>
          <a:xfrm>
            <a:off x="4654295" y="502920"/>
            <a:ext cx="6894576" cy="1463040"/>
          </a:xfrm>
        </p:spPr>
        <p:txBody>
          <a:bodyPr anchor="ctr">
            <a:normAutofit/>
          </a:bodyPr>
          <a:lstStyle/>
          <a:p>
            <a:pPr marL="0" indent="0">
              <a:buNone/>
            </a:pPr>
            <a:r>
              <a:rPr lang="en-IN" sz="2200" b="1" i="0">
                <a:effectLst/>
                <a:latin typeface="Inter"/>
              </a:rPr>
              <a:t>Addition</a:t>
            </a:r>
          </a:p>
          <a:p>
            <a:r>
              <a:rPr lang="en-IN" sz="2200" b="1">
                <a:latin typeface="Inter"/>
              </a:rPr>
              <a:t>   </a:t>
            </a:r>
            <a:r>
              <a:rPr lang="en-US" sz="2200" b="0" i="0">
                <a:effectLst/>
                <a:latin typeface="Inter"/>
              </a:rPr>
              <a:t>Addition is denoted by </a:t>
            </a:r>
            <a:r>
              <a:rPr lang="en-US" sz="2200" b="0" i="0">
                <a:effectLst/>
                <a:latin typeface="var(--base-font-family)"/>
              </a:rPr>
              <a:t>+</a:t>
            </a:r>
            <a:r>
              <a:rPr lang="en-US" sz="2200">
                <a:latin typeface="Inter"/>
              </a:rPr>
              <a:t> </a:t>
            </a:r>
            <a:r>
              <a:rPr lang="en-US" sz="2200" b="0" i="0">
                <a:effectLst/>
                <a:latin typeface="Inter"/>
              </a:rPr>
              <a:t>sign.</a:t>
            </a:r>
          </a:p>
          <a:p>
            <a:r>
              <a:rPr lang="en-US" sz="2200" b="0" i="0">
                <a:effectLst/>
                <a:latin typeface="Inter"/>
              </a:rPr>
              <a:t>   It gives the sum of two numbers.</a:t>
            </a:r>
          </a:p>
          <a:p>
            <a:endParaRPr lang="en-IN" sz="2200"/>
          </a:p>
        </p:txBody>
      </p:sp>
      <p:pic>
        <p:nvPicPr>
          <p:cNvPr id="5" name="Picture 4">
            <a:extLst>
              <a:ext uri="{FF2B5EF4-FFF2-40B4-BE49-F238E27FC236}">
                <a16:creationId xmlns:a16="http://schemas.microsoft.com/office/drawing/2014/main" id="{304C4369-299A-067C-CE08-B5FC6BCE130A}"/>
              </a:ext>
            </a:extLst>
          </p:cNvPr>
          <p:cNvPicPr>
            <a:picLocks noChangeAspect="1"/>
          </p:cNvPicPr>
          <p:nvPr/>
        </p:nvPicPr>
        <p:blipFill>
          <a:blip r:embed="rId2"/>
          <a:stretch>
            <a:fillRect/>
          </a:stretch>
        </p:blipFill>
        <p:spPr>
          <a:xfrm>
            <a:off x="2049748" y="2290936"/>
            <a:ext cx="8080312" cy="3959352"/>
          </a:xfrm>
          <a:prstGeom prst="rect">
            <a:avLst/>
          </a:prstGeom>
        </p:spPr>
      </p:pic>
    </p:spTree>
    <p:extLst>
      <p:ext uri="{BB962C8B-B14F-4D97-AF65-F5344CB8AC3E}">
        <p14:creationId xmlns:p14="http://schemas.microsoft.com/office/powerpoint/2010/main" val="44194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432DA0-3E9B-2A8D-57E8-1DF49F373D6B}"/>
              </a:ext>
            </a:extLst>
          </p:cNvPr>
          <p:cNvSpPr>
            <a:spLocks noGrp="1"/>
          </p:cNvSpPr>
          <p:nvPr>
            <p:ph idx="1"/>
          </p:nvPr>
        </p:nvSpPr>
        <p:spPr>
          <a:xfrm>
            <a:off x="4654295" y="502920"/>
            <a:ext cx="6894576" cy="1463040"/>
          </a:xfrm>
        </p:spPr>
        <p:txBody>
          <a:bodyPr anchor="ctr">
            <a:normAutofit/>
          </a:bodyPr>
          <a:lstStyle/>
          <a:p>
            <a:pPr marL="0" indent="0">
              <a:buNone/>
            </a:pPr>
            <a:r>
              <a:rPr lang="en-IN" sz="2200" b="1" i="0">
                <a:effectLst/>
                <a:latin typeface="Inter"/>
              </a:rPr>
              <a:t>Subtraction</a:t>
            </a:r>
          </a:p>
          <a:p>
            <a:r>
              <a:rPr lang="en-US" sz="2200" b="0" i="0">
                <a:effectLst/>
                <a:latin typeface="Inter"/>
              </a:rPr>
              <a:t>Subtraction is denoted by </a:t>
            </a:r>
            <a:r>
              <a:rPr lang="en-US" sz="2200" b="0" i="0">
                <a:effectLst/>
                <a:latin typeface="var(--base-font-family)"/>
              </a:rPr>
              <a:t>-</a:t>
            </a:r>
            <a:r>
              <a:rPr lang="en-US" sz="2200">
                <a:latin typeface="Inter"/>
              </a:rPr>
              <a:t> </a:t>
            </a:r>
            <a:r>
              <a:rPr lang="en-US" sz="2200" b="0" i="0">
                <a:effectLst/>
                <a:latin typeface="Inter"/>
              </a:rPr>
              <a:t>sign.</a:t>
            </a:r>
          </a:p>
          <a:p>
            <a:r>
              <a:rPr lang="en-US" sz="2200" b="0" i="0">
                <a:effectLst/>
                <a:latin typeface="Inter"/>
              </a:rPr>
              <a:t>It gives the difference between two numbers.</a:t>
            </a:r>
            <a:endParaRPr lang="en-US" sz="2200">
              <a:latin typeface="Inter"/>
            </a:endParaRPr>
          </a:p>
          <a:p>
            <a:endParaRPr lang="en-IN" sz="2200"/>
          </a:p>
        </p:txBody>
      </p:sp>
      <p:pic>
        <p:nvPicPr>
          <p:cNvPr id="5" name="Picture 4">
            <a:extLst>
              <a:ext uri="{FF2B5EF4-FFF2-40B4-BE49-F238E27FC236}">
                <a16:creationId xmlns:a16="http://schemas.microsoft.com/office/drawing/2014/main" id="{EA88C4A2-0A47-68A8-1D60-E903D2D68E1D}"/>
              </a:ext>
            </a:extLst>
          </p:cNvPr>
          <p:cNvPicPr>
            <a:picLocks noChangeAspect="1"/>
          </p:cNvPicPr>
          <p:nvPr/>
        </p:nvPicPr>
        <p:blipFill>
          <a:blip r:embed="rId2"/>
          <a:stretch>
            <a:fillRect/>
          </a:stretch>
        </p:blipFill>
        <p:spPr>
          <a:xfrm>
            <a:off x="1714931" y="2290936"/>
            <a:ext cx="8749945" cy="3959352"/>
          </a:xfrm>
          <a:prstGeom prst="rect">
            <a:avLst/>
          </a:prstGeom>
        </p:spPr>
      </p:pic>
    </p:spTree>
    <p:extLst>
      <p:ext uri="{BB962C8B-B14F-4D97-AF65-F5344CB8AC3E}">
        <p14:creationId xmlns:p14="http://schemas.microsoft.com/office/powerpoint/2010/main" val="116377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32A16D-809C-554F-2663-F28ABDF81A9F}"/>
              </a:ext>
            </a:extLst>
          </p:cNvPr>
          <p:cNvSpPr>
            <a:spLocks noGrp="1"/>
          </p:cNvSpPr>
          <p:nvPr>
            <p:ph idx="1"/>
          </p:nvPr>
        </p:nvSpPr>
        <p:spPr>
          <a:xfrm>
            <a:off x="4654295" y="502920"/>
            <a:ext cx="6894576" cy="1463040"/>
          </a:xfrm>
        </p:spPr>
        <p:txBody>
          <a:bodyPr anchor="ctr">
            <a:normAutofit/>
          </a:bodyPr>
          <a:lstStyle/>
          <a:p>
            <a:pPr marL="0" indent="0">
              <a:buNone/>
            </a:pPr>
            <a:r>
              <a:rPr lang="en-US" sz="2200" b="1" i="0" dirty="0">
                <a:effectLst/>
                <a:latin typeface="var(--base-font-family)"/>
              </a:rPr>
              <a:t>Multiplication</a:t>
            </a:r>
            <a:endParaRPr lang="en-US" sz="2200" b="0" i="0" dirty="0">
              <a:effectLst/>
              <a:latin typeface="Inter"/>
            </a:endParaRPr>
          </a:p>
          <a:p>
            <a:r>
              <a:rPr lang="en-US" sz="2200" b="0" i="0" dirty="0">
                <a:effectLst/>
                <a:latin typeface="Inter"/>
              </a:rPr>
              <a:t>Multiplication is denoted by </a:t>
            </a:r>
            <a:r>
              <a:rPr lang="en-US" sz="2200" dirty="0">
                <a:effectLst/>
                <a:latin typeface="var(--base-font-family)"/>
              </a:rPr>
              <a:t>*</a:t>
            </a:r>
            <a:r>
              <a:rPr lang="en-US" sz="2200" dirty="0">
                <a:latin typeface="var(--base-font-family)"/>
              </a:rPr>
              <a:t> </a:t>
            </a:r>
            <a:r>
              <a:rPr lang="en-US" sz="2200" dirty="0"/>
              <a:t>sign.</a:t>
            </a:r>
          </a:p>
          <a:p>
            <a:endParaRPr lang="en-US" sz="2200" dirty="0"/>
          </a:p>
          <a:p>
            <a:endParaRPr lang="en-IN" sz="2200" dirty="0"/>
          </a:p>
        </p:txBody>
      </p:sp>
      <p:pic>
        <p:nvPicPr>
          <p:cNvPr id="5" name="Picture 4">
            <a:extLst>
              <a:ext uri="{FF2B5EF4-FFF2-40B4-BE49-F238E27FC236}">
                <a16:creationId xmlns:a16="http://schemas.microsoft.com/office/drawing/2014/main" id="{1E771839-7A87-C609-EC5B-F9C6965D1AF5}"/>
              </a:ext>
            </a:extLst>
          </p:cNvPr>
          <p:cNvPicPr>
            <a:picLocks noChangeAspect="1"/>
          </p:cNvPicPr>
          <p:nvPr/>
        </p:nvPicPr>
        <p:blipFill>
          <a:blip r:embed="rId2"/>
          <a:stretch>
            <a:fillRect/>
          </a:stretch>
        </p:blipFill>
        <p:spPr>
          <a:xfrm>
            <a:off x="1762744" y="2290936"/>
            <a:ext cx="8654319" cy="3959352"/>
          </a:xfrm>
          <a:prstGeom prst="rect">
            <a:avLst/>
          </a:prstGeom>
        </p:spPr>
      </p:pic>
    </p:spTree>
    <p:extLst>
      <p:ext uri="{BB962C8B-B14F-4D97-AF65-F5344CB8AC3E}">
        <p14:creationId xmlns:p14="http://schemas.microsoft.com/office/powerpoint/2010/main" val="157847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01FAF6-62E5-423C-E915-0AF4A1A50636}"/>
              </a:ext>
            </a:extLst>
          </p:cNvPr>
          <p:cNvSpPr>
            <a:spLocks noGrp="1"/>
          </p:cNvSpPr>
          <p:nvPr>
            <p:ph idx="1"/>
          </p:nvPr>
        </p:nvSpPr>
        <p:spPr>
          <a:xfrm>
            <a:off x="4654295" y="502920"/>
            <a:ext cx="6894576" cy="1463040"/>
          </a:xfrm>
        </p:spPr>
        <p:txBody>
          <a:bodyPr anchor="ctr">
            <a:normAutofit/>
          </a:bodyPr>
          <a:lstStyle/>
          <a:p>
            <a:pPr marL="0" indent="0">
              <a:buNone/>
            </a:pPr>
            <a:r>
              <a:rPr lang="en-US" sz="2200" b="1" i="0" dirty="0">
                <a:effectLst/>
                <a:latin typeface="var(--base-font-family)"/>
              </a:rPr>
              <a:t>Division</a:t>
            </a:r>
            <a:endParaRPr lang="en-US" sz="2200" b="0" i="0" dirty="0">
              <a:effectLst/>
              <a:latin typeface="Inter"/>
            </a:endParaRPr>
          </a:p>
          <a:p>
            <a:r>
              <a:rPr lang="en-US" sz="2200" b="0" i="0" dirty="0">
                <a:effectLst/>
                <a:latin typeface="Inter"/>
              </a:rPr>
              <a:t>Division is denoted by </a:t>
            </a:r>
            <a:r>
              <a:rPr lang="en-US" sz="2200" dirty="0">
                <a:effectLst/>
                <a:latin typeface="var(--base-font-family)"/>
              </a:rPr>
              <a:t>/</a:t>
            </a:r>
            <a:r>
              <a:rPr lang="en-US" sz="2200" dirty="0">
                <a:latin typeface="var(--base-font-family)"/>
              </a:rPr>
              <a:t> </a:t>
            </a:r>
            <a:r>
              <a:rPr lang="en-US" sz="2200" dirty="0"/>
              <a:t>sign.</a:t>
            </a:r>
          </a:p>
          <a:p>
            <a:endParaRPr lang="en-US" sz="2200" dirty="0"/>
          </a:p>
          <a:p>
            <a:pPr marL="0" indent="0">
              <a:buNone/>
            </a:pPr>
            <a:endParaRPr lang="en-US" sz="2200" dirty="0"/>
          </a:p>
          <a:p>
            <a:pPr marL="0" indent="0">
              <a:buNone/>
            </a:pPr>
            <a:endParaRPr lang="en-IN" sz="2200" dirty="0"/>
          </a:p>
        </p:txBody>
      </p:sp>
      <p:pic>
        <p:nvPicPr>
          <p:cNvPr id="5" name="Picture 4">
            <a:extLst>
              <a:ext uri="{FF2B5EF4-FFF2-40B4-BE49-F238E27FC236}">
                <a16:creationId xmlns:a16="http://schemas.microsoft.com/office/drawing/2014/main" id="{5136FD1C-4B77-7EE1-70DA-4125A0A28F10}"/>
              </a:ext>
            </a:extLst>
          </p:cNvPr>
          <p:cNvPicPr>
            <a:picLocks noChangeAspect="1"/>
          </p:cNvPicPr>
          <p:nvPr/>
        </p:nvPicPr>
        <p:blipFill>
          <a:blip r:embed="rId2"/>
          <a:stretch>
            <a:fillRect/>
          </a:stretch>
        </p:blipFill>
        <p:spPr>
          <a:xfrm>
            <a:off x="1965580" y="2290936"/>
            <a:ext cx="8248648" cy="3959352"/>
          </a:xfrm>
          <a:prstGeom prst="rect">
            <a:avLst/>
          </a:prstGeom>
        </p:spPr>
      </p:pic>
    </p:spTree>
    <p:extLst>
      <p:ext uri="{BB962C8B-B14F-4D97-AF65-F5344CB8AC3E}">
        <p14:creationId xmlns:p14="http://schemas.microsoft.com/office/powerpoint/2010/main" val="238460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2ABE7-E230-A3EC-6B20-B9B71C69FD24}"/>
              </a:ext>
            </a:extLst>
          </p:cNvPr>
          <p:cNvSpPr>
            <a:spLocks noGrp="1"/>
          </p:cNvSpPr>
          <p:nvPr>
            <p:ph type="title"/>
          </p:nvPr>
        </p:nvSpPr>
        <p:spPr>
          <a:xfrm>
            <a:off x="5764783" y="349664"/>
            <a:ext cx="5845571" cy="1638377"/>
          </a:xfrm>
        </p:spPr>
        <p:txBody>
          <a:bodyPr anchor="b">
            <a:normAutofit/>
          </a:bodyPr>
          <a:lstStyle/>
          <a:p>
            <a:r>
              <a:rPr lang="en-IN" sz="4100" b="1" i="0" dirty="0">
                <a:effectLst/>
                <a:latin typeface="Inter"/>
              </a:rPr>
              <a:t>Variables and Data Types</a:t>
            </a:r>
            <a:br>
              <a:rPr lang="en-IN" sz="4100" b="1" i="0" dirty="0">
                <a:effectLst/>
                <a:latin typeface="Inter"/>
              </a:rPr>
            </a:br>
            <a:endParaRPr lang="en-IN" sz="4100" dirty="0"/>
          </a:p>
        </p:txBody>
      </p:sp>
      <p:sp>
        <p:nvSpPr>
          <p:cNvPr id="14" name="Rectangle 1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740141F8-E42D-1B70-CF61-BEE8D87986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110" y="1186882"/>
            <a:ext cx="4235516" cy="4235516"/>
          </a:xfrm>
          <a:prstGeom prst="rect">
            <a:avLst/>
          </a:prstGeom>
        </p:spPr>
      </p:pic>
      <p:sp>
        <p:nvSpPr>
          <p:cNvPr id="3" name="Content Placeholder 2">
            <a:extLst>
              <a:ext uri="{FF2B5EF4-FFF2-40B4-BE49-F238E27FC236}">
                <a16:creationId xmlns:a16="http://schemas.microsoft.com/office/drawing/2014/main" id="{AA1AD403-7F69-006B-E67D-18F6F2B4C86C}"/>
              </a:ext>
            </a:extLst>
          </p:cNvPr>
          <p:cNvSpPr>
            <a:spLocks noGrp="1"/>
          </p:cNvSpPr>
          <p:nvPr>
            <p:ph idx="1"/>
          </p:nvPr>
        </p:nvSpPr>
        <p:spPr>
          <a:xfrm>
            <a:off x="5766262" y="2620641"/>
            <a:ext cx="5837750" cy="3023702"/>
          </a:xfrm>
        </p:spPr>
        <p:txBody>
          <a:bodyPr anchor="ctr">
            <a:normAutofit/>
          </a:bodyPr>
          <a:lstStyle/>
          <a:p>
            <a:pPr marL="0" indent="0">
              <a:buNone/>
            </a:pPr>
            <a:r>
              <a:rPr lang="en-IN" sz="2000" b="1" i="0" dirty="0">
                <a:effectLst/>
                <a:latin typeface="Inter"/>
              </a:rPr>
              <a:t>Variables</a:t>
            </a:r>
          </a:p>
          <a:p>
            <a:r>
              <a:rPr lang="en-US" sz="2000" b="0" i="0" dirty="0">
                <a:effectLst/>
                <a:latin typeface="Inter"/>
              </a:rPr>
              <a:t>Variables are like containers for storing values. </a:t>
            </a:r>
          </a:p>
          <a:p>
            <a:r>
              <a:rPr lang="en-US" sz="2000" b="0" i="0" dirty="0">
                <a:effectLst/>
                <a:latin typeface="Inter"/>
              </a:rPr>
              <a:t>Values in the variables can be changed.</a:t>
            </a:r>
          </a:p>
          <a:p>
            <a:pPr marL="0" indent="0">
              <a:buNone/>
            </a:pPr>
            <a:r>
              <a:rPr lang="en-IN" sz="2000" b="1" i="0" dirty="0">
                <a:effectLst/>
                <a:latin typeface="Inter"/>
              </a:rPr>
              <a:t>Values</a:t>
            </a:r>
          </a:p>
          <a:p>
            <a:r>
              <a:rPr lang="en-US" sz="2000" b="0" i="0" dirty="0">
                <a:effectLst/>
                <a:latin typeface="Inter"/>
              </a:rPr>
              <a:t>Consider that variables are like containers for storing information. </a:t>
            </a:r>
          </a:p>
          <a:p>
            <a:r>
              <a:rPr lang="en-US" sz="2000" b="0" i="0" dirty="0">
                <a:effectLst/>
                <a:latin typeface="Inter"/>
              </a:rPr>
              <a:t>In context of programming, this information is often referred to as value.</a:t>
            </a:r>
            <a:endParaRPr lang="en-IN" sz="2000" dirty="0"/>
          </a:p>
        </p:txBody>
      </p:sp>
    </p:spTree>
    <p:extLst>
      <p:ext uri="{BB962C8B-B14F-4D97-AF65-F5344CB8AC3E}">
        <p14:creationId xmlns:p14="http://schemas.microsoft.com/office/powerpoint/2010/main" val="279802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mputer script on a screen">
            <a:extLst>
              <a:ext uri="{FF2B5EF4-FFF2-40B4-BE49-F238E27FC236}">
                <a16:creationId xmlns:a16="http://schemas.microsoft.com/office/drawing/2014/main" id="{3387564F-1DDC-31FB-02C1-53681A9D5D7A}"/>
              </a:ext>
            </a:extLst>
          </p:cNvPr>
          <p:cNvPicPr>
            <a:picLocks noChangeAspect="1"/>
          </p:cNvPicPr>
          <p:nvPr/>
        </p:nvPicPr>
        <p:blipFill rotWithShape="1">
          <a:blip r:embed="rId2"/>
          <a:srcRect l="3458" r="43883" b="-2"/>
          <a:stretch/>
        </p:blipFill>
        <p:spPr>
          <a:xfrm>
            <a:off x="-1" y="-2"/>
            <a:ext cx="5410198" cy="6858002"/>
          </a:xfrm>
          <a:prstGeom prst="rect">
            <a:avLst/>
          </a:prstGeom>
        </p:spPr>
      </p:pic>
      <p:sp useBgFill="1">
        <p:nvSpPr>
          <p:cNvPr id="22" name="Rectangle 2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7745C8-0054-AE48-40DB-438A38F2175A}"/>
              </a:ext>
            </a:extLst>
          </p:cNvPr>
          <p:cNvSpPr>
            <a:spLocks noGrp="1"/>
          </p:cNvSpPr>
          <p:nvPr>
            <p:ph idx="1"/>
          </p:nvPr>
        </p:nvSpPr>
        <p:spPr>
          <a:xfrm>
            <a:off x="6115317" y="2743200"/>
            <a:ext cx="5247340" cy="3496878"/>
          </a:xfrm>
        </p:spPr>
        <p:txBody>
          <a:bodyPr anchor="ctr">
            <a:normAutofit/>
          </a:bodyPr>
          <a:lstStyle/>
          <a:p>
            <a:pPr marL="0" indent="0">
              <a:buNone/>
            </a:pPr>
            <a:r>
              <a:rPr lang="en-IN" sz="1600" b="0" i="0" dirty="0">
                <a:effectLst/>
                <a:latin typeface="Inter"/>
              </a:rPr>
              <a:t>Data Type</a:t>
            </a:r>
          </a:p>
          <a:p>
            <a:r>
              <a:rPr lang="en-US" sz="1600" b="0" i="0" dirty="0">
                <a:effectLst/>
                <a:latin typeface="Inter"/>
              </a:rPr>
              <a:t>In programming languages, every value or data has an associated type to it known as data type. </a:t>
            </a:r>
          </a:p>
          <a:p>
            <a:r>
              <a:rPr lang="en-US" sz="1600" b="0" i="0" dirty="0">
                <a:effectLst/>
                <a:latin typeface="Inter"/>
              </a:rPr>
              <a:t>Some commonly used data types</a:t>
            </a:r>
          </a:p>
          <a:p>
            <a:pPr marL="0" indent="0">
              <a:buNone/>
            </a:pPr>
            <a:r>
              <a:rPr lang="en-IN" sz="1600" b="0" i="0" dirty="0">
                <a:effectLst/>
                <a:latin typeface="var(--base-font-family)"/>
              </a:rPr>
              <a:t>                                 String</a:t>
            </a:r>
          </a:p>
          <a:p>
            <a:pPr marL="0" indent="0">
              <a:buNone/>
            </a:pPr>
            <a:r>
              <a:rPr lang="en-IN" sz="1600" b="0" i="0" dirty="0">
                <a:effectLst/>
                <a:latin typeface="var(--base-font-family)"/>
              </a:rPr>
              <a:t>                                 Integer</a:t>
            </a:r>
          </a:p>
          <a:p>
            <a:pPr marL="0" indent="0">
              <a:buNone/>
            </a:pPr>
            <a:r>
              <a:rPr lang="en-IN" sz="1600" dirty="0">
                <a:latin typeface="var(--base-font-family)"/>
              </a:rPr>
              <a:t> </a:t>
            </a:r>
            <a:r>
              <a:rPr lang="en-IN" sz="1600" b="0" i="0" dirty="0">
                <a:effectLst/>
                <a:latin typeface="var(--base-font-family)"/>
              </a:rPr>
              <a:t>                                Float</a:t>
            </a:r>
          </a:p>
          <a:p>
            <a:pPr marL="0" indent="0">
              <a:buNone/>
            </a:pPr>
            <a:r>
              <a:rPr lang="en-IN" sz="1600" b="0" i="0" dirty="0">
                <a:effectLst/>
                <a:latin typeface="var(--base-font-family)"/>
              </a:rPr>
              <a:t>                                 Boolean</a:t>
            </a:r>
          </a:p>
          <a:p>
            <a:r>
              <a:rPr lang="en-US" sz="1600" b="0" i="0" dirty="0">
                <a:effectLst/>
                <a:latin typeface="Inter"/>
              </a:rPr>
              <a:t>This data type determines how the value or data can be used in the program. For example, mathematical operations can be done on Integer and Float types of data.</a:t>
            </a:r>
            <a:endParaRPr lang="en-IN" sz="1600" b="0" i="0" dirty="0">
              <a:effectLst/>
              <a:latin typeface="var(--base-font-family)"/>
            </a:endParaRPr>
          </a:p>
          <a:p>
            <a:endParaRPr lang="en-IN" sz="1600" dirty="0"/>
          </a:p>
        </p:txBody>
      </p:sp>
    </p:spTree>
    <p:extLst>
      <p:ext uri="{BB962C8B-B14F-4D97-AF65-F5344CB8AC3E}">
        <p14:creationId xmlns:p14="http://schemas.microsoft.com/office/powerpoint/2010/main" val="420359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ntique cash register keys">
            <a:extLst>
              <a:ext uri="{FF2B5EF4-FFF2-40B4-BE49-F238E27FC236}">
                <a16:creationId xmlns:a16="http://schemas.microsoft.com/office/drawing/2014/main" id="{5FD5AC02-3CC1-69CF-11D3-BE478A1A7262}"/>
              </a:ext>
            </a:extLst>
          </p:cNvPr>
          <p:cNvPicPr>
            <a:picLocks noChangeAspect="1"/>
          </p:cNvPicPr>
          <p:nvPr/>
        </p:nvPicPr>
        <p:blipFill rotWithShape="1">
          <a:blip r:embed="rId2"/>
          <a:srcRect l="22088" r="25451"/>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9E888-CBB3-E4DD-3E83-C48F9CB2DE39}"/>
              </a:ext>
            </a:extLst>
          </p:cNvPr>
          <p:cNvSpPr>
            <a:spLocks noGrp="1"/>
          </p:cNvSpPr>
          <p:nvPr>
            <p:ph type="title"/>
          </p:nvPr>
        </p:nvSpPr>
        <p:spPr>
          <a:xfrm>
            <a:off x="6115317" y="405685"/>
            <a:ext cx="5464968" cy="1559301"/>
          </a:xfrm>
        </p:spPr>
        <p:txBody>
          <a:bodyPr>
            <a:normAutofit/>
          </a:bodyPr>
          <a:lstStyle/>
          <a:p>
            <a:r>
              <a:rPr lang="en-IN" sz="4000" b="1" i="0" dirty="0">
                <a:effectLst/>
                <a:latin typeface="Inter"/>
              </a:rPr>
              <a:t>String</a:t>
            </a:r>
            <a:endParaRPr lang="en-IN" sz="4000" dirty="0"/>
          </a:p>
        </p:txBody>
      </p:sp>
      <p:sp>
        <p:nvSpPr>
          <p:cNvPr id="3" name="Content Placeholder 2">
            <a:extLst>
              <a:ext uri="{FF2B5EF4-FFF2-40B4-BE49-F238E27FC236}">
                <a16:creationId xmlns:a16="http://schemas.microsoft.com/office/drawing/2014/main" id="{ABBE232F-EE66-7825-3ACE-C01DA255E445}"/>
              </a:ext>
            </a:extLst>
          </p:cNvPr>
          <p:cNvSpPr>
            <a:spLocks noGrp="1"/>
          </p:cNvSpPr>
          <p:nvPr>
            <p:ph idx="1"/>
          </p:nvPr>
        </p:nvSpPr>
        <p:spPr>
          <a:xfrm>
            <a:off x="6115317" y="2743200"/>
            <a:ext cx="5247340" cy="3496878"/>
          </a:xfrm>
        </p:spPr>
        <p:txBody>
          <a:bodyPr anchor="ctr">
            <a:normAutofit/>
          </a:bodyPr>
          <a:lstStyle/>
          <a:p>
            <a:r>
              <a:rPr lang="en-US" sz="1400" b="0" i="0" dirty="0">
                <a:effectLst/>
                <a:latin typeface="Inter"/>
              </a:rPr>
              <a:t>A String is a stream of characters enclosed within quotes.</a:t>
            </a:r>
          </a:p>
          <a:p>
            <a:r>
              <a:rPr lang="en-IN" sz="1400" b="0" i="0" dirty="0">
                <a:effectLst/>
                <a:latin typeface="Inter"/>
              </a:rPr>
              <a:t>Stream of Characters</a:t>
            </a:r>
            <a:endParaRPr lang="en-US" sz="1400" dirty="0">
              <a:latin typeface="Inter"/>
            </a:endParaRPr>
          </a:p>
          <a:p>
            <a:pPr marL="0" indent="0">
              <a:buNone/>
            </a:pPr>
            <a:r>
              <a:rPr lang="en-US" sz="1400" b="0" i="0" dirty="0">
                <a:effectLst/>
                <a:latin typeface="var(--base-font-family)"/>
              </a:rPr>
              <a:t>                 Capital Letters ( A – Z )</a:t>
            </a:r>
          </a:p>
          <a:p>
            <a:pPr marL="0" indent="0">
              <a:buNone/>
            </a:pPr>
            <a:r>
              <a:rPr lang="en-US" sz="1400" b="0" i="0" dirty="0">
                <a:effectLst/>
                <a:latin typeface="var(--base-font-family)"/>
              </a:rPr>
              <a:t>                 Small Letters ( a – z )</a:t>
            </a:r>
          </a:p>
          <a:p>
            <a:pPr marL="0" indent="0">
              <a:buNone/>
            </a:pPr>
            <a:r>
              <a:rPr lang="en-US" sz="1400" b="0" i="0" dirty="0">
                <a:effectLst/>
                <a:latin typeface="var(--base-font-family)"/>
              </a:rPr>
              <a:t>                 Digits ( 0 – 9 )</a:t>
            </a:r>
          </a:p>
          <a:p>
            <a:pPr marL="0" indent="0">
              <a:buNone/>
            </a:pPr>
            <a:r>
              <a:rPr lang="en-US" sz="1400" dirty="0">
                <a:latin typeface="var(--base-font-family)"/>
              </a:rPr>
              <a:t> </a:t>
            </a:r>
            <a:r>
              <a:rPr lang="en-US" sz="1400" b="0" i="0" dirty="0">
                <a:effectLst/>
                <a:latin typeface="var(--base-font-family)"/>
              </a:rPr>
              <a:t>                Special Characters (~ ! @ # $ % ^ . ?,)</a:t>
            </a:r>
          </a:p>
          <a:p>
            <a:pPr marL="0" indent="0">
              <a:buNone/>
            </a:pPr>
            <a:r>
              <a:rPr lang="en-US" sz="1400" b="0" i="0" dirty="0">
                <a:effectLst/>
                <a:latin typeface="var(--base-font-family)"/>
              </a:rPr>
              <a:t>                 Space</a:t>
            </a:r>
          </a:p>
          <a:p>
            <a:r>
              <a:rPr lang="en-IN" sz="1400" b="0" i="0" dirty="0">
                <a:effectLst/>
                <a:latin typeface="Inter"/>
              </a:rPr>
              <a:t>Some Examples</a:t>
            </a:r>
          </a:p>
          <a:p>
            <a:pPr marL="0" indent="0">
              <a:buNone/>
            </a:pPr>
            <a:r>
              <a:rPr lang="nb-NO" sz="1400" b="0" i="0" dirty="0">
                <a:effectLst/>
                <a:latin typeface="var(--base-font-family)"/>
              </a:rPr>
              <a:t>            "Hello World!"</a:t>
            </a:r>
          </a:p>
          <a:p>
            <a:pPr marL="0" indent="0">
              <a:buNone/>
            </a:pPr>
            <a:r>
              <a:rPr lang="nb-NO" sz="1400" b="0" i="0" dirty="0">
                <a:effectLst/>
                <a:latin typeface="var(--base-font-family)"/>
              </a:rPr>
              <a:t>            "some@example.com"</a:t>
            </a:r>
          </a:p>
          <a:p>
            <a:pPr marL="0" indent="0">
              <a:buNone/>
            </a:pPr>
            <a:r>
              <a:rPr lang="nb-NO" sz="1400" b="0" i="0" dirty="0">
                <a:effectLst/>
                <a:latin typeface="var(--base-font-family)"/>
              </a:rPr>
              <a:t>            "1234"</a:t>
            </a:r>
          </a:p>
          <a:p>
            <a:endParaRPr lang="en-US" sz="1400" b="0" i="0" dirty="0">
              <a:effectLst/>
              <a:latin typeface="var(--base-font-family)"/>
            </a:endParaRPr>
          </a:p>
          <a:p>
            <a:pPr marL="0" indent="0">
              <a:buNone/>
            </a:pPr>
            <a:endParaRPr lang="en-US" sz="1400" b="0" i="0" dirty="0">
              <a:effectLst/>
              <a:latin typeface="var(--base-font-family)"/>
            </a:endParaRPr>
          </a:p>
          <a:p>
            <a:endParaRPr lang="en-IN" sz="1400" dirty="0"/>
          </a:p>
        </p:txBody>
      </p:sp>
    </p:spTree>
    <p:extLst>
      <p:ext uri="{BB962C8B-B14F-4D97-AF65-F5344CB8AC3E}">
        <p14:creationId xmlns:p14="http://schemas.microsoft.com/office/powerpoint/2010/main" val="191756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894D-FACC-0920-482C-10107D9A3CC9}"/>
              </a:ext>
            </a:extLst>
          </p:cNvPr>
          <p:cNvSpPr>
            <a:spLocks noGrp="1"/>
          </p:cNvSpPr>
          <p:nvPr>
            <p:ph type="title"/>
          </p:nvPr>
        </p:nvSpPr>
        <p:spPr>
          <a:xfrm>
            <a:off x="6823878" y="741391"/>
            <a:ext cx="4491821" cy="1616203"/>
          </a:xfrm>
        </p:spPr>
        <p:txBody>
          <a:bodyPr anchor="b">
            <a:normAutofit/>
          </a:bodyPr>
          <a:lstStyle/>
          <a:p>
            <a:r>
              <a:rPr lang="en-IN" sz="3200" b="1" i="0" dirty="0">
                <a:effectLst/>
                <a:latin typeface="Inter"/>
              </a:rPr>
              <a:t>Integer</a:t>
            </a:r>
            <a:endParaRPr lang="en-IN" sz="3200" dirty="0"/>
          </a:p>
        </p:txBody>
      </p:sp>
      <p:pic>
        <p:nvPicPr>
          <p:cNvPr id="5" name="Picture 4" descr="Rubberized numbers on the wall">
            <a:extLst>
              <a:ext uri="{FF2B5EF4-FFF2-40B4-BE49-F238E27FC236}">
                <a16:creationId xmlns:a16="http://schemas.microsoft.com/office/drawing/2014/main" id="{71FA5F6F-038C-F8A3-11E2-1F029D4B198A}"/>
              </a:ext>
            </a:extLst>
          </p:cNvPr>
          <p:cNvPicPr>
            <a:picLocks noChangeAspect="1"/>
          </p:cNvPicPr>
          <p:nvPr/>
        </p:nvPicPr>
        <p:blipFill rotWithShape="1">
          <a:blip r:embed="rId2"/>
          <a:srcRect l="21140" r="19526"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183C179-0864-6099-717F-4460083D111B}"/>
              </a:ext>
            </a:extLst>
          </p:cNvPr>
          <p:cNvSpPr>
            <a:spLocks noGrp="1"/>
          </p:cNvSpPr>
          <p:nvPr>
            <p:ph idx="1"/>
          </p:nvPr>
        </p:nvSpPr>
        <p:spPr>
          <a:xfrm>
            <a:off x="6823878" y="2533476"/>
            <a:ext cx="4491820" cy="3447832"/>
          </a:xfrm>
        </p:spPr>
        <p:txBody>
          <a:bodyPr anchor="t">
            <a:normAutofit/>
          </a:bodyPr>
          <a:lstStyle/>
          <a:p>
            <a:r>
              <a:rPr lang="en-US" sz="2000" b="0" i="0" dirty="0">
                <a:effectLst/>
                <a:latin typeface="Inter"/>
              </a:rPr>
              <a:t>All whole numbers (positive, negative and zero) without any fractional part come under Integers.</a:t>
            </a:r>
          </a:p>
          <a:p>
            <a:endParaRPr lang="en-US" sz="2000" dirty="0">
              <a:latin typeface="Inter"/>
            </a:endParaRPr>
          </a:p>
          <a:p>
            <a:r>
              <a:rPr lang="en-IN" sz="2000" b="0" i="0" dirty="0">
                <a:effectLst/>
                <a:latin typeface="Inter"/>
              </a:rPr>
              <a:t>Examples</a:t>
            </a:r>
            <a:endParaRPr lang="en-US" sz="2000" b="0" i="0" dirty="0">
              <a:effectLst/>
              <a:latin typeface="Inter"/>
            </a:endParaRPr>
          </a:p>
          <a:p>
            <a:pPr marL="0" indent="0">
              <a:buNone/>
            </a:pPr>
            <a:r>
              <a:rPr lang="en-IN" sz="2000" dirty="0">
                <a:latin typeface="Inter"/>
              </a:rPr>
              <a:t>    </a:t>
            </a:r>
            <a:r>
              <a:rPr lang="en-IN" sz="2000" b="0" i="0" dirty="0">
                <a:effectLst/>
                <a:latin typeface="Inter"/>
              </a:rPr>
              <a:t>...-3, -2, -1, 0, 1, 2, 3,...</a:t>
            </a:r>
            <a:endParaRPr lang="en-US" sz="2000" dirty="0">
              <a:latin typeface="Inter"/>
            </a:endParaRPr>
          </a:p>
        </p:txBody>
      </p:sp>
    </p:spTree>
    <p:extLst>
      <p:ext uri="{BB962C8B-B14F-4D97-AF65-F5344CB8AC3E}">
        <p14:creationId xmlns:p14="http://schemas.microsoft.com/office/powerpoint/2010/main" val="3157859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7E40-72A6-1BC4-BFD0-392C59D3D99A}"/>
              </a:ext>
            </a:extLst>
          </p:cNvPr>
          <p:cNvSpPr>
            <a:spLocks noGrp="1"/>
          </p:cNvSpPr>
          <p:nvPr>
            <p:ph type="title"/>
          </p:nvPr>
        </p:nvSpPr>
        <p:spPr>
          <a:xfrm>
            <a:off x="762000" y="1138036"/>
            <a:ext cx="4085665" cy="1402470"/>
          </a:xfrm>
        </p:spPr>
        <p:txBody>
          <a:bodyPr anchor="t">
            <a:normAutofit/>
          </a:bodyPr>
          <a:lstStyle/>
          <a:p>
            <a:r>
              <a:rPr lang="en-IN" sz="3200" b="1" i="0">
                <a:effectLst/>
                <a:latin typeface="Inter"/>
              </a:rPr>
              <a:t>Float</a:t>
            </a:r>
            <a:endParaRPr lang="en-IN" sz="320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5FCCB2-1B70-0519-FCF9-8CDDBB297AE6}"/>
              </a:ext>
            </a:extLst>
          </p:cNvPr>
          <p:cNvSpPr>
            <a:spLocks noGrp="1"/>
          </p:cNvSpPr>
          <p:nvPr>
            <p:ph idx="1"/>
          </p:nvPr>
        </p:nvSpPr>
        <p:spPr>
          <a:xfrm>
            <a:off x="762000" y="2551176"/>
            <a:ext cx="4085665" cy="3591207"/>
          </a:xfrm>
        </p:spPr>
        <p:txBody>
          <a:bodyPr>
            <a:normAutofit/>
          </a:bodyPr>
          <a:lstStyle/>
          <a:p>
            <a:r>
              <a:rPr lang="en-US" sz="2000" b="0" i="0" dirty="0">
                <a:effectLst/>
                <a:latin typeface="Inter"/>
              </a:rPr>
              <a:t>Any number with a decimal point</a:t>
            </a:r>
          </a:p>
          <a:p>
            <a:r>
              <a:rPr lang="en-IN" sz="2000" b="0" i="0" dirty="0">
                <a:effectLst/>
                <a:latin typeface="Inter"/>
              </a:rPr>
              <a:t>Examples</a:t>
            </a:r>
            <a:endParaRPr lang="en-US" sz="2000" dirty="0">
              <a:latin typeface="Inter"/>
            </a:endParaRPr>
          </a:p>
          <a:p>
            <a:pPr marL="0" indent="0">
              <a:buNone/>
            </a:pPr>
            <a:r>
              <a:rPr lang="en-US" sz="2000" b="0" i="0" dirty="0">
                <a:effectLst/>
                <a:latin typeface="Inter"/>
              </a:rPr>
              <a:t>               </a:t>
            </a:r>
            <a:r>
              <a:rPr lang="en-US" sz="2000" b="0" i="0" dirty="0">
                <a:effectLst/>
                <a:latin typeface="var(--base-font-family)"/>
              </a:rPr>
              <a:t>24.3, 345.210, -321.86</a:t>
            </a:r>
            <a:endParaRPr lang="en-US" sz="2000" b="0" i="0" dirty="0">
              <a:effectLst/>
              <a:latin typeface="Inter"/>
            </a:endParaRPr>
          </a:p>
          <a:p>
            <a:endParaRPr lang="en-IN" sz="2000" dirty="0"/>
          </a:p>
        </p:txBody>
      </p:sp>
      <p:pic>
        <p:nvPicPr>
          <p:cNvPr id="5" name="Picture 4" descr="Graph">
            <a:extLst>
              <a:ext uri="{FF2B5EF4-FFF2-40B4-BE49-F238E27FC236}">
                <a16:creationId xmlns:a16="http://schemas.microsoft.com/office/drawing/2014/main" id="{B3ED7D86-8FD2-C44F-14DD-7602CD2CCE95}"/>
              </a:ext>
            </a:extLst>
          </p:cNvPr>
          <p:cNvPicPr>
            <a:picLocks noChangeAspect="1"/>
          </p:cNvPicPr>
          <p:nvPr/>
        </p:nvPicPr>
        <p:blipFill rotWithShape="1">
          <a:blip r:embed="rId2"/>
          <a:srcRect l="14562" r="25827"/>
          <a:stretch/>
        </p:blipFill>
        <p:spPr>
          <a:xfrm>
            <a:off x="5650992" y="10"/>
            <a:ext cx="6541008" cy="6857990"/>
          </a:xfrm>
          <a:prstGeom prst="rect">
            <a:avLst/>
          </a:prstGeom>
        </p:spPr>
      </p:pic>
    </p:spTree>
    <p:extLst>
      <p:ext uri="{BB962C8B-B14F-4D97-AF65-F5344CB8AC3E}">
        <p14:creationId xmlns:p14="http://schemas.microsoft.com/office/powerpoint/2010/main" val="392892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73AF-0FF8-7B67-E4DF-DDB0D7FA75A7}"/>
              </a:ext>
            </a:extLst>
          </p:cNvPr>
          <p:cNvSpPr>
            <a:spLocks noGrp="1"/>
          </p:cNvSpPr>
          <p:nvPr>
            <p:ph type="title"/>
          </p:nvPr>
        </p:nvSpPr>
        <p:spPr>
          <a:xfrm>
            <a:off x="761840" y="1138265"/>
            <a:ext cx="4544762" cy="1401183"/>
          </a:xfrm>
        </p:spPr>
        <p:txBody>
          <a:bodyPr anchor="t">
            <a:normAutofit/>
          </a:bodyPr>
          <a:lstStyle/>
          <a:p>
            <a:r>
              <a:rPr lang="en-IN" sz="3200" b="1" i="0">
                <a:effectLst/>
                <a:latin typeface="Inter"/>
              </a:rPr>
              <a:t>Boolean</a:t>
            </a:r>
            <a:endParaRPr lang="en-IN" sz="3200"/>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8C963A-D955-0909-38E4-9E7DB8CC7897}"/>
              </a:ext>
            </a:extLst>
          </p:cNvPr>
          <p:cNvSpPr>
            <a:spLocks noGrp="1"/>
          </p:cNvSpPr>
          <p:nvPr>
            <p:ph idx="1"/>
          </p:nvPr>
        </p:nvSpPr>
        <p:spPr>
          <a:xfrm>
            <a:off x="761840" y="2551176"/>
            <a:ext cx="4544762" cy="3602935"/>
          </a:xfrm>
        </p:spPr>
        <p:txBody>
          <a:bodyPr>
            <a:normAutofit/>
          </a:bodyPr>
          <a:lstStyle/>
          <a:p>
            <a:r>
              <a:rPr lang="en-US" sz="1900" b="0" i="0" dirty="0">
                <a:effectLst/>
                <a:latin typeface="Inter"/>
              </a:rPr>
              <a:t>In a general sense, anything that can take one of two possible values is considered a Boolean. Examples include the data that can take values like </a:t>
            </a:r>
          </a:p>
          <a:p>
            <a:pPr marL="0" indent="0">
              <a:buNone/>
            </a:pPr>
            <a:r>
              <a:rPr lang="en-US" sz="1900" b="0" i="0" dirty="0">
                <a:effectLst/>
                <a:latin typeface="var(--base-font-family)"/>
              </a:rPr>
              <a:t>                                 True or False</a:t>
            </a:r>
          </a:p>
          <a:p>
            <a:pPr marL="0" indent="0">
              <a:buNone/>
            </a:pPr>
            <a:r>
              <a:rPr lang="en-US" sz="1900" b="0" i="0" dirty="0">
                <a:effectLst/>
                <a:latin typeface="var(--base-font-family)"/>
              </a:rPr>
              <a:t>                                 Yes or No</a:t>
            </a:r>
          </a:p>
          <a:p>
            <a:pPr marL="0" indent="0">
              <a:buNone/>
            </a:pPr>
            <a:r>
              <a:rPr lang="en-US" sz="1900" b="0" i="0" dirty="0">
                <a:effectLst/>
                <a:latin typeface="var(--base-font-family)"/>
              </a:rPr>
              <a:t>                                 0 or 1</a:t>
            </a:r>
          </a:p>
          <a:p>
            <a:pPr marL="0" indent="0">
              <a:buNone/>
            </a:pPr>
            <a:r>
              <a:rPr lang="en-US" sz="1900" b="0" i="0" dirty="0">
                <a:effectLst/>
                <a:latin typeface="var(--base-font-family)"/>
              </a:rPr>
              <a:t>                                 On or Off</a:t>
            </a:r>
            <a:r>
              <a:rPr lang="en-US" sz="1900" dirty="0">
                <a:latin typeface="var(--base-font-family)"/>
              </a:rPr>
              <a:t> </a:t>
            </a:r>
            <a:r>
              <a:rPr lang="en-US" sz="1900" b="0" i="0" dirty="0">
                <a:effectLst/>
                <a:latin typeface="var(--base-font-family)"/>
              </a:rPr>
              <a:t>, etc.</a:t>
            </a:r>
          </a:p>
          <a:p>
            <a:r>
              <a:rPr lang="en-US" sz="1900" b="0" i="0" dirty="0">
                <a:effectLst/>
                <a:latin typeface="Inter"/>
              </a:rPr>
              <a:t>As per the Python Syntax, </a:t>
            </a:r>
            <a:r>
              <a:rPr lang="en-US" sz="1900" b="0" i="0" dirty="0">
                <a:effectLst/>
                <a:latin typeface="var(--base-font-family)"/>
              </a:rPr>
              <a:t>True </a:t>
            </a:r>
            <a:r>
              <a:rPr lang="en-US" sz="1900" b="0" i="0" dirty="0">
                <a:effectLst/>
                <a:latin typeface="Inter"/>
              </a:rPr>
              <a:t>and </a:t>
            </a:r>
            <a:r>
              <a:rPr lang="en-US" sz="1900" b="0" i="0" dirty="0">
                <a:effectLst/>
                <a:latin typeface="var(--base-font-family)"/>
              </a:rPr>
              <a:t>False </a:t>
            </a:r>
            <a:r>
              <a:rPr lang="en-US" sz="1900" b="0" i="0" dirty="0">
                <a:effectLst/>
                <a:latin typeface="Inter"/>
              </a:rPr>
              <a:t>are considered as Boolean values. Notice that both start with a capital letter.</a:t>
            </a:r>
            <a:endParaRPr lang="en-IN" sz="1900" dirty="0"/>
          </a:p>
        </p:txBody>
      </p:sp>
      <p:pic>
        <p:nvPicPr>
          <p:cNvPr id="7" name="Graphic 6" descr="Statistics">
            <a:extLst>
              <a:ext uri="{FF2B5EF4-FFF2-40B4-BE49-F238E27FC236}">
                <a16:creationId xmlns:a16="http://schemas.microsoft.com/office/drawing/2014/main" id="{C35ABEE2-1ED7-0E40-8A2E-A71D91E2B6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1780" y="771753"/>
            <a:ext cx="5316095" cy="5316095"/>
          </a:xfrm>
          <a:prstGeom prst="rect">
            <a:avLst/>
          </a:prstGeom>
        </p:spPr>
      </p:pic>
    </p:spTree>
    <p:extLst>
      <p:ext uri="{BB962C8B-B14F-4D97-AF65-F5344CB8AC3E}">
        <p14:creationId xmlns:p14="http://schemas.microsoft.com/office/powerpoint/2010/main" val="231496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5942D-C0DE-7A7F-5925-C6A52D384538}"/>
              </a:ext>
            </a:extLst>
          </p:cNvPr>
          <p:cNvSpPr>
            <a:spLocks noGrp="1"/>
          </p:cNvSpPr>
          <p:nvPr>
            <p:ph type="title"/>
          </p:nvPr>
        </p:nvSpPr>
        <p:spPr>
          <a:xfrm>
            <a:off x="836679" y="723898"/>
            <a:ext cx="6002110" cy="1495425"/>
          </a:xfrm>
        </p:spPr>
        <p:txBody>
          <a:bodyPr>
            <a:normAutofit/>
          </a:bodyPr>
          <a:lstStyle/>
          <a:p>
            <a:r>
              <a:rPr lang="en-US" sz="3400" b="1" i="0">
                <a:effectLst/>
                <a:latin typeface="Inter"/>
              </a:rPr>
              <a:t>Intro to Programming with Python</a:t>
            </a:r>
            <a:br>
              <a:rPr lang="en-US" sz="3400" b="1" i="0">
                <a:effectLst/>
                <a:latin typeface="Inter"/>
              </a:rPr>
            </a:br>
            <a:endParaRPr lang="en-IN" sz="3400"/>
          </a:p>
        </p:txBody>
      </p:sp>
      <p:sp>
        <p:nvSpPr>
          <p:cNvPr id="3" name="Content Placeholder 2">
            <a:extLst>
              <a:ext uri="{FF2B5EF4-FFF2-40B4-BE49-F238E27FC236}">
                <a16:creationId xmlns:a16="http://schemas.microsoft.com/office/drawing/2014/main" id="{107D03FA-47EE-BEAA-22D4-5E36EBBD2721}"/>
              </a:ext>
            </a:extLst>
          </p:cNvPr>
          <p:cNvSpPr>
            <a:spLocks noGrp="1"/>
          </p:cNvSpPr>
          <p:nvPr>
            <p:ph idx="1"/>
          </p:nvPr>
        </p:nvSpPr>
        <p:spPr>
          <a:xfrm>
            <a:off x="836680" y="2405067"/>
            <a:ext cx="6002110" cy="3729034"/>
          </a:xfrm>
        </p:spPr>
        <p:txBody>
          <a:bodyPr>
            <a:normAutofit/>
          </a:bodyPr>
          <a:lstStyle/>
          <a:p>
            <a:r>
              <a:rPr lang="en-US" sz="1600" b="1" i="0">
                <a:effectLst/>
                <a:latin typeface="var(--base-font-family)"/>
              </a:rPr>
              <a:t>Software</a:t>
            </a:r>
            <a:endParaRPr lang="en-US" sz="1600" b="0" i="0">
              <a:effectLst/>
              <a:latin typeface="Inter"/>
            </a:endParaRPr>
          </a:p>
          <a:p>
            <a:pPr marL="0" indent="0">
              <a:buNone/>
            </a:pPr>
            <a:r>
              <a:rPr lang="en-US" sz="1600" b="0" i="0">
                <a:effectLst/>
                <a:latin typeface="Inter"/>
              </a:rPr>
              <a:t>       Software is a set of instructions to the hardware.</a:t>
            </a:r>
          </a:p>
          <a:p>
            <a:r>
              <a:rPr lang="en-US" sz="1600" b="1" i="0">
                <a:effectLst/>
                <a:latin typeface="var(--base-font-family)"/>
              </a:rPr>
              <a:t>Programming</a:t>
            </a:r>
            <a:endParaRPr lang="en-US" sz="1600" b="0" i="0">
              <a:effectLst/>
              <a:latin typeface="Inter"/>
            </a:endParaRPr>
          </a:p>
          <a:p>
            <a:pPr marL="0" indent="0">
              <a:buNone/>
            </a:pPr>
            <a:r>
              <a:rPr lang="en-US" sz="1600" b="0" i="0">
                <a:effectLst/>
                <a:latin typeface="Inter"/>
              </a:rPr>
              <a:t>       Programming means writing the instructions to create a software.</a:t>
            </a:r>
          </a:p>
          <a:p>
            <a:r>
              <a:rPr lang="en-US" sz="1600" b="1" i="0">
                <a:effectLst/>
                <a:latin typeface="var(--base-font-family)"/>
              </a:rPr>
              <a:t>Code</a:t>
            </a:r>
            <a:endParaRPr lang="en-US" sz="1600" b="0" i="0">
              <a:effectLst/>
              <a:latin typeface="Inter"/>
            </a:endParaRPr>
          </a:p>
          <a:p>
            <a:pPr marL="0" indent="0">
              <a:buNone/>
            </a:pPr>
            <a:r>
              <a:rPr lang="en-US" sz="1600" b="0" i="0">
                <a:effectLst/>
                <a:latin typeface="Inter"/>
              </a:rPr>
              <a:t>       The instructions that we write to create software is called </a:t>
            </a:r>
            <a:r>
              <a:rPr lang="en-US" sz="1600" b="1" i="0">
                <a:effectLst/>
                <a:latin typeface="var(--base-font-family)"/>
              </a:rPr>
              <a:t>Code</a:t>
            </a:r>
            <a:r>
              <a:rPr lang="en-US" sz="1600" b="0" i="0">
                <a:effectLst/>
                <a:latin typeface="Inter"/>
              </a:rPr>
              <a:t>.</a:t>
            </a:r>
          </a:p>
          <a:p>
            <a:r>
              <a:rPr lang="en-US" sz="1600" b="1" i="0">
                <a:effectLst/>
                <a:latin typeface="var(--base-font-family)"/>
              </a:rPr>
              <a:t>Syntax</a:t>
            </a:r>
            <a:endParaRPr lang="en-US" sz="1600" b="0" i="0">
              <a:effectLst/>
              <a:latin typeface="Inter"/>
            </a:endParaRPr>
          </a:p>
          <a:p>
            <a:pPr marL="0" indent="0">
              <a:buNone/>
            </a:pPr>
            <a:r>
              <a:rPr lang="en-US" sz="1600" b="0" i="0">
                <a:effectLst/>
                <a:latin typeface="Inter"/>
              </a:rPr>
              <a:t>       Similar to Grammar rules in English, Hindi, each programming language    has a unique set of rules. These rules are called the </a:t>
            </a:r>
            <a:r>
              <a:rPr lang="en-US" sz="1600" b="1" i="0">
                <a:effectLst/>
                <a:latin typeface="var(--base-font-family)"/>
              </a:rPr>
              <a:t>Syntax</a:t>
            </a:r>
            <a:r>
              <a:rPr lang="en-US" sz="1600" b="0" i="0">
                <a:effectLst/>
                <a:latin typeface="Inter"/>
              </a:rPr>
              <a:t> of a Programming Language.</a:t>
            </a:r>
          </a:p>
          <a:p>
            <a:endParaRPr lang="en-IN" sz="1600"/>
          </a:p>
        </p:txBody>
      </p:sp>
      <p:pic>
        <p:nvPicPr>
          <p:cNvPr id="18" name="Picture 17">
            <a:extLst>
              <a:ext uri="{FF2B5EF4-FFF2-40B4-BE49-F238E27FC236}">
                <a16:creationId xmlns:a16="http://schemas.microsoft.com/office/drawing/2014/main" id="{40BE43A1-D1A4-5A32-2BEE-8C0423DCA069}"/>
              </a:ext>
            </a:extLst>
          </p:cNvPr>
          <p:cNvPicPr>
            <a:picLocks noChangeAspect="1"/>
          </p:cNvPicPr>
          <p:nvPr/>
        </p:nvPicPr>
        <p:blipFill rotWithShape="1">
          <a:blip r:embed="rId2"/>
          <a:srcRect r="58868" b="-445"/>
          <a:stretch/>
        </p:blipFill>
        <p:spPr>
          <a:xfrm>
            <a:off x="7199440" y="10"/>
            <a:ext cx="4992560" cy="6857990"/>
          </a:xfrm>
          <a:prstGeom prst="rect">
            <a:avLst/>
          </a:prstGeom>
          <a:effectLst/>
        </p:spPr>
      </p:pic>
    </p:spTree>
    <p:extLst>
      <p:ext uri="{BB962C8B-B14F-4D97-AF65-F5344CB8AC3E}">
        <p14:creationId xmlns:p14="http://schemas.microsoft.com/office/powerpoint/2010/main" val="320013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C7246-FF37-5F8B-D1F7-554995E9386A}"/>
              </a:ext>
            </a:extLst>
          </p:cNvPr>
          <p:cNvSpPr>
            <a:spLocks noGrp="1"/>
          </p:cNvSpPr>
          <p:nvPr>
            <p:ph type="title"/>
          </p:nvPr>
        </p:nvSpPr>
        <p:spPr>
          <a:xfrm>
            <a:off x="793662" y="367880"/>
            <a:ext cx="10066122" cy="1298448"/>
          </a:xfrm>
        </p:spPr>
        <p:txBody>
          <a:bodyPr anchor="b">
            <a:normAutofit/>
          </a:bodyPr>
          <a:lstStyle/>
          <a:p>
            <a:r>
              <a:rPr lang="en-IN" b="0" i="0">
                <a:effectLst/>
                <a:latin typeface="Inter"/>
              </a:rPr>
              <a:t>Assigning Value to Variable</a:t>
            </a:r>
            <a:br>
              <a:rPr lang="en-IN" b="0" i="0">
                <a:effectLst/>
                <a:latin typeface="Inter"/>
              </a:rPr>
            </a:br>
            <a:endParaRPr lang="en-IN"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3A2F2C-0E3A-3C54-E3C2-661585247973}"/>
              </a:ext>
            </a:extLst>
          </p:cNvPr>
          <p:cNvSpPr>
            <a:spLocks noGrp="1"/>
          </p:cNvSpPr>
          <p:nvPr>
            <p:ph idx="1"/>
          </p:nvPr>
        </p:nvSpPr>
        <p:spPr>
          <a:xfrm>
            <a:off x="793661" y="2599509"/>
            <a:ext cx="4530898" cy="3639450"/>
          </a:xfrm>
        </p:spPr>
        <p:txBody>
          <a:bodyPr anchor="ctr">
            <a:normAutofit/>
          </a:bodyPr>
          <a:lstStyle/>
          <a:p>
            <a:r>
              <a:rPr lang="en-US" sz="2000" b="0" i="0">
                <a:effectLst/>
                <a:latin typeface="Inter"/>
              </a:rPr>
              <a:t>The following is the syntax for assigning an integer value </a:t>
            </a:r>
            <a:r>
              <a:rPr lang="en-US" sz="2000" b="0" i="0">
                <a:effectLst/>
                <a:latin typeface="var(--base-font-family)"/>
              </a:rPr>
              <a:t>10</a:t>
            </a:r>
            <a:r>
              <a:rPr lang="en-US" sz="2000">
                <a:latin typeface="Inter"/>
              </a:rPr>
              <a:t> </a:t>
            </a:r>
            <a:r>
              <a:rPr lang="en-US" sz="2000" b="0" i="0">
                <a:effectLst/>
                <a:latin typeface="Inter"/>
              </a:rPr>
              <a:t>to a variable </a:t>
            </a:r>
            <a:r>
              <a:rPr lang="en-US" sz="2000" b="0" i="0">
                <a:effectLst/>
                <a:latin typeface="var(--base-font-family)"/>
              </a:rPr>
              <a:t>age</a:t>
            </a:r>
            <a:endParaRPr lang="en-US" sz="2000" b="0" i="0">
              <a:effectLst/>
              <a:latin typeface="Inter"/>
            </a:endParaRPr>
          </a:p>
          <a:p>
            <a:endParaRPr lang="en-US" sz="2000" b="0" i="0">
              <a:effectLst/>
              <a:latin typeface="Inter"/>
            </a:endParaRPr>
          </a:p>
          <a:p>
            <a:endParaRPr lang="en-US" sz="2000">
              <a:latin typeface="Inter"/>
            </a:endParaRPr>
          </a:p>
          <a:p>
            <a:endParaRPr lang="en-US" sz="2000" b="0" i="0">
              <a:effectLst/>
              <a:latin typeface="Inter"/>
            </a:endParaRPr>
          </a:p>
          <a:p>
            <a:r>
              <a:rPr lang="en-US" sz="2000" b="0" i="0">
                <a:effectLst/>
                <a:latin typeface="Inter"/>
              </a:rPr>
              <a:t>Here the equals to </a:t>
            </a:r>
            <a:r>
              <a:rPr lang="en-US" sz="2000" b="0" i="0">
                <a:effectLst/>
                <a:latin typeface="var(--base-font-family)"/>
              </a:rPr>
              <a:t>=</a:t>
            </a:r>
            <a:r>
              <a:rPr lang="en-US" sz="2000">
                <a:latin typeface="Inter"/>
              </a:rPr>
              <a:t> </a:t>
            </a:r>
            <a:r>
              <a:rPr lang="en-US" sz="2000" b="0" i="0">
                <a:effectLst/>
                <a:latin typeface="Inter"/>
              </a:rPr>
              <a:t>sign is called as </a:t>
            </a:r>
            <a:r>
              <a:rPr lang="en-US" sz="2000" b="1" i="0">
                <a:effectLst/>
                <a:latin typeface="Inter"/>
              </a:rPr>
              <a:t>Assignment Operator</a:t>
            </a:r>
            <a:r>
              <a:rPr lang="en-US" sz="2000" b="0" i="0">
                <a:effectLst/>
                <a:latin typeface="Inter"/>
              </a:rPr>
              <a:t> as it is used to assign values to variables.</a:t>
            </a:r>
            <a:endParaRPr lang="en-IN" sz="2000"/>
          </a:p>
        </p:txBody>
      </p:sp>
      <p:pic>
        <p:nvPicPr>
          <p:cNvPr id="5" name="Picture 4">
            <a:extLst>
              <a:ext uri="{FF2B5EF4-FFF2-40B4-BE49-F238E27FC236}">
                <a16:creationId xmlns:a16="http://schemas.microsoft.com/office/drawing/2014/main" id="{D463E946-93E5-6E3D-8404-0154A80F10E4}"/>
              </a:ext>
            </a:extLst>
          </p:cNvPr>
          <p:cNvPicPr>
            <a:picLocks noChangeAspect="1"/>
          </p:cNvPicPr>
          <p:nvPr/>
        </p:nvPicPr>
        <p:blipFill>
          <a:blip r:embed="rId2"/>
          <a:stretch>
            <a:fillRect/>
          </a:stretch>
        </p:blipFill>
        <p:spPr>
          <a:xfrm>
            <a:off x="2981206" y="3684223"/>
            <a:ext cx="7099409" cy="108265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3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68C3F-ECBD-9C28-C782-CAEFE79B1762}"/>
              </a:ext>
            </a:extLst>
          </p:cNvPr>
          <p:cNvSpPr>
            <a:spLocks noGrp="1"/>
          </p:cNvSpPr>
          <p:nvPr>
            <p:ph type="title"/>
          </p:nvPr>
        </p:nvSpPr>
        <p:spPr>
          <a:xfrm>
            <a:off x="4654296" y="329184"/>
            <a:ext cx="6894576" cy="1783080"/>
          </a:xfrm>
        </p:spPr>
        <p:txBody>
          <a:bodyPr anchor="b">
            <a:normAutofit/>
          </a:bodyPr>
          <a:lstStyle/>
          <a:p>
            <a:r>
              <a:rPr lang="en-IN" sz="5400" b="0" i="0">
                <a:effectLst/>
                <a:latin typeface="Inter"/>
              </a:rPr>
              <a:t>Why Python</a:t>
            </a:r>
            <a:br>
              <a:rPr lang="en-IN" sz="5400" b="0" i="0">
                <a:effectLst/>
                <a:latin typeface="Inter"/>
              </a:rPr>
            </a:br>
            <a:endParaRPr lang="en-IN" sz="5400"/>
          </a:p>
        </p:txBody>
      </p:sp>
      <p:pic>
        <p:nvPicPr>
          <p:cNvPr id="5" name="Picture 4" descr="Yellow python">
            <a:extLst>
              <a:ext uri="{FF2B5EF4-FFF2-40B4-BE49-F238E27FC236}">
                <a16:creationId xmlns:a16="http://schemas.microsoft.com/office/drawing/2014/main" id="{612BCC88-8BCE-905D-4918-ADAE79D62878}"/>
              </a:ext>
            </a:extLst>
          </p:cNvPr>
          <p:cNvPicPr>
            <a:picLocks noChangeAspect="1"/>
          </p:cNvPicPr>
          <p:nvPr/>
        </p:nvPicPr>
        <p:blipFill rotWithShape="1">
          <a:blip r:embed="rId2"/>
          <a:srcRect l="25263" r="34997"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3CB8E7-DC4A-2F27-4F40-E041F79D26A9}"/>
              </a:ext>
            </a:extLst>
          </p:cNvPr>
          <p:cNvSpPr>
            <a:spLocks noGrp="1"/>
          </p:cNvSpPr>
          <p:nvPr>
            <p:ph idx="1"/>
          </p:nvPr>
        </p:nvSpPr>
        <p:spPr>
          <a:xfrm>
            <a:off x="4654296" y="2706624"/>
            <a:ext cx="6894576" cy="3483864"/>
          </a:xfrm>
        </p:spPr>
        <p:txBody>
          <a:bodyPr>
            <a:normAutofit fontScale="70000" lnSpcReduction="20000"/>
          </a:bodyPr>
          <a:lstStyle/>
          <a:p>
            <a:r>
              <a:rPr lang="en-US" sz="2200" b="0" i="0" dirty="0">
                <a:effectLst/>
                <a:latin typeface="Inter"/>
              </a:rPr>
              <a:t>Python is an easy to learn, powerful programming language. With Python, it is possible to create programs with minimal amount of code. Look at the code in Java and Python used for printing the message </a:t>
            </a:r>
            <a:r>
              <a:rPr lang="en-US" sz="2200" b="1" i="0" dirty="0">
                <a:effectLst/>
                <a:latin typeface="Inter"/>
              </a:rPr>
              <a:t>"Hello World“</a:t>
            </a:r>
          </a:p>
          <a:p>
            <a:endParaRPr lang="en-US" sz="2200" b="1" dirty="0">
              <a:latin typeface="Inter"/>
            </a:endParaRPr>
          </a:p>
          <a:p>
            <a:pPr marL="0" indent="0">
              <a:buNone/>
            </a:pPr>
            <a:r>
              <a:rPr lang="en-US" sz="2200" i="0" dirty="0">
                <a:effectLst/>
                <a:latin typeface="Inter"/>
              </a:rPr>
              <a:t>class Main {   </a:t>
            </a:r>
          </a:p>
          <a:p>
            <a:pPr marL="0" indent="0">
              <a:buNone/>
            </a:pPr>
            <a:r>
              <a:rPr lang="en-US" sz="2200" i="0" dirty="0">
                <a:effectLst/>
                <a:latin typeface="Inter"/>
              </a:rPr>
              <a:t>     public static void main(String[] </a:t>
            </a:r>
            <a:r>
              <a:rPr lang="en-US" sz="2200" i="0" dirty="0" err="1">
                <a:effectLst/>
                <a:latin typeface="Inter"/>
              </a:rPr>
              <a:t>args</a:t>
            </a:r>
            <a:r>
              <a:rPr lang="en-US" sz="2200" i="0" dirty="0">
                <a:effectLst/>
                <a:latin typeface="Inter"/>
              </a:rPr>
              <a:t>)</a:t>
            </a:r>
          </a:p>
          <a:p>
            <a:pPr marL="0" indent="0">
              <a:buNone/>
            </a:pPr>
            <a:r>
              <a:rPr lang="en-US" sz="2200" dirty="0">
                <a:latin typeface="Inter"/>
              </a:rPr>
              <a:t>     </a:t>
            </a:r>
            <a:r>
              <a:rPr lang="en-US" sz="2200" i="0" dirty="0">
                <a:effectLst/>
                <a:latin typeface="Inter"/>
              </a:rPr>
              <a:t> {                                                                                                        </a:t>
            </a:r>
            <a:r>
              <a:rPr lang="en-US" sz="2200" b="1" i="0" dirty="0">
                <a:effectLst/>
                <a:latin typeface="Inter"/>
              </a:rPr>
              <a:t>&lt;------JAVA</a:t>
            </a:r>
          </a:p>
          <a:p>
            <a:pPr marL="0" indent="0">
              <a:buNone/>
            </a:pPr>
            <a:r>
              <a:rPr lang="en-US" sz="2200" i="0" dirty="0">
                <a:effectLst/>
                <a:latin typeface="Inter"/>
              </a:rPr>
              <a:t>             </a:t>
            </a:r>
            <a:r>
              <a:rPr lang="en-US" sz="2200" i="0" dirty="0" err="1">
                <a:effectLst/>
                <a:latin typeface="Inter"/>
              </a:rPr>
              <a:t>System.out.println</a:t>
            </a:r>
            <a:r>
              <a:rPr lang="en-US" sz="2200" i="0" dirty="0">
                <a:effectLst/>
                <a:latin typeface="Inter"/>
              </a:rPr>
              <a:t>("Hello World");</a:t>
            </a:r>
          </a:p>
          <a:p>
            <a:pPr marL="0" indent="0">
              <a:buNone/>
            </a:pPr>
            <a:r>
              <a:rPr lang="en-US" sz="2200" i="0" dirty="0">
                <a:effectLst/>
                <a:latin typeface="Inter"/>
              </a:rPr>
              <a:t>       }</a:t>
            </a:r>
          </a:p>
          <a:p>
            <a:pPr marL="0" indent="0">
              <a:buNone/>
            </a:pPr>
            <a:r>
              <a:rPr lang="en-US" sz="2200" i="0" dirty="0">
                <a:effectLst/>
                <a:latin typeface="Inter"/>
              </a:rPr>
              <a:t>}</a:t>
            </a:r>
          </a:p>
          <a:p>
            <a:pPr marL="0" indent="0">
              <a:buNone/>
            </a:pPr>
            <a:r>
              <a:rPr lang="en-US" sz="2200" b="1" dirty="0">
                <a:latin typeface="Inter"/>
              </a:rPr>
              <a:t>-------------------------------------------------------------</a:t>
            </a:r>
          </a:p>
          <a:p>
            <a:pPr marL="0" indent="0">
              <a:buNone/>
            </a:pPr>
            <a:endParaRPr lang="en-US" sz="2200" b="1" dirty="0">
              <a:latin typeface="Inter"/>
            </a:endParaRPr>
          </a:p>
          <a:p>
            <a:pPr marL="0" indent="0">
              <a:buNone/>
            </a:pPr>
            <a:r>
              <a:rPr lang="en-IN" sz="2200" dirty="0"/>
              <a:t>   print("Hello World")                                                                        </a:t>
            </a:r>
            <a:r>
              <a:rPr lang="en-US" sz="2200" b="1" i="0" dirty="0">
                <a:effectLst/>
                <a:latin typeface="Inter"/>
              </a:rPr>
              <a:t>&lt;------PYTHON</a:t>
            </a:r>
            <a:endParaRPr lang="en-IN" sz="2200" dirty="0"/>
          </a:p>
        </p:txBody>
      </p:sp>
    </p:spTree>
    <p:extLst>
      <p:ext uri="{BB962C8B-B14F-4D97-AF65-F5344CB8AC3E}">
        <p14:creationId xmlns:p14="http://schemas.microsoft.com/office/powerpoint/2010/main" val="168494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3B8B-5E19-EFF2-E383-BD5DF73FF4D6}"/>
              </a:ext>
            </a:extLst>
          </p:cNvPr>
          <p:cNvSpPr>
            <a:spLocks noGrp="1"/>
          </p:cNvSpPr>
          <p:nvPr>
            <p:ph type="title"/>
          </p:nvPr>
        </p:nvSpPr>
        <p:spPr>
          <a:xfrm>
            <a:off x="5297762" y="329184"/>
            <a:ext cx="6251110" cy="1783080"/>
          </a:xfrm>
        </p:spPr>
        <p:txBody>
          <a:bodyPr anchor="b">
            <a:normAutofit/>
          </a:bodyPr>
          <a:lstStyle/>
          <a:p>
            <a:r>
              <a:rPr lang="en-IN" sz="5000" b="0" i="0">
                <a:effectLst/>
                <a:latin typeface="Inter"/>
              </a:rPr>
              <a:t>Applications of Python</a:t>
            </a:r>
            <a:br>
              <a:rPr lang="en-IN" sz="5000" b="0" i="0">
                <a:effectLst/>
                <a:latin typeface="Inter"/>
              </a:rPr>
            </a:br>
            <a:endParaRPr lang="en-IN" sz="5000"/>
          </a:p>
        </p:txBody>
      </p:sp>
      <p:pic>
        <p:nvPicPr>
          <p:cNvPr id="5" name="Picture 4" descr="Abstract background of data">
            <a:extLst>
              <a:ext uri="{FF2B5EF4-FFF2-40B4-BE49-F238E27FC236}">
                <a16:creationId xmlns:a16="http://schemas.microsoft.com/office/drawing/2014/main" id="{548CE805-E3D4-D17F-C058-76C11EF5B65F}"/>
              </a:ext>
            </a:extLst>
          </p:cNvPr>
          <p:cNvPicPr>
            <a:picLocks noChangeAspect="1"/>
          </p:cNvPicPr>
          <p:nvPr/>
        </p:nvPicPr>
        <p:blipFill rotWithShape="1">
          <a:blip r:embed="rId2"/>
          <a:srcRect l="26691" r="3510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B6DB88-D6A4-2EAE-7003-1F62959F2A19}"/>
              </a:ext>
            </a:extLst>
          </p:cNvPr>
          <p:cNvSpPr>
            <a:spLocks noGrp="1"/>
          </p:cNvSpPr>
          <p:nvPr>
            <p:ph idx="1"/>
          </p:nvPr>
        </p:nvSpPr>
        <p:spPr>
          <a:xfrm>
            <a:off x="5297762" y="2706624"/>
            <a:ext cx="6251110" cy="3483864"/>
          </a:xfrm>
        </p:spPr>
        <p:txBody>
          <a:bodyPr>
            <a:normAutofit/>
          </a:bodyPr>
          <a:lstStyle/>
          <a:p>
            <a:r>
              <a:rPr lang="en-US" sz="2000" b="0" i="0">
                <a:effectLst/>
                <a:latin typeface="Inter"/>
              </a:rPr>
              <a:t>Python is a versatile language which has applications in almost every field</a:t>
            </a:r>
          </a:p>
          <a:p>
            <a:pPr>
              <a:buFont typeface="Arial" panose="020B0604020202020204" pitchFamily="34" charset="0"/>
              <a:buChar char="•"/>
            </a:pPr>
            <a:r>
              <a:rPr lang="en-US" sz="2000" b="0" i="0">
                <a:effectLst/>
                <a:latin typeface="var(--base-font-family)"/>
              </a:rPr>
              <a:t>Artificial intelligence (AI)</a:t>
            </a:r>
          </a:p>
          <a:p>
            <a:pPr>
              <a:buFont typeface="Arial" panose="020B0604020202020204" pitchFamily="34" charset="0"/>
              <a:buChar char="•"/>
            </a:pPr>
            <a:r>
              <a:rPr lang="en-US" sz="2000" b="0" i="0">
                <a:effectLst/>
                <a:latin typeface="var(--base-font-family)"/>
              </a:rPr>
              <a:t>Machine Learning (ML)</a:t>
            </a:r>
          </a:p>
          <a:p>
            <a:pPr>
              <a:buFont typeface="Arial" panose="020B0604020202020204" pitchFamily="34" charset="0"/>
              <a:buChar char="•"/>
            </a:pPr>
            <a:r>
              <a:rPr lang="en-US" sz="2000" b="0" i="0">
                <a:effectLst/>
                <a:latin typeface="var(--base-font-family)"/>
              </a:rPr>
              <a:t>Big Data</a:t>
            </a:r>
          </a:p>
          <a:p>
            <a:pPr>
              <a:buFont typeface="Arial" panose="020B0604020202020204" pitchFamily="34" charset="0"/>
              <a:buChar char="•"/>
            </a:pPr>
            <a:r>
              <a:rPr lang="en-US" sz="2000" b="0" i="0">
                <a:effectLst/>
                <a:latin typeface="var(--base-font-family)"/>
              </a:rPr>
              <a:t>Smart Devices/Internet of Things (IoT)</a:t>
            </a:r>
          </a:p>
          <a:p>
            <a:pPr>
              <a:buFont typeface="Arial" panose="020B0604020202020204" pitchFamily="34" charset="0"/>
              <a:buChar char="•"/>
            </a:pPr>
            <a:r>
              <a:rPr lang="en-US" sz="2000" b="0" i="0">
                <a:effectLst/>
                <a:latin typeface="var(--base-font-family)"/>
              </a:rPr>
              <a:t>Cyber Security</a:t>
            </a:r>
          </a:p>
          <a:p>
            <a:pPr>
              <a:buFont typeface="Arial" panose="020B0604020202020204" pitchFamily="34" charset="0"/>
              <a:buChar char="•"/>
            </a:pPr>
            <a:r>
              <a:rPr lang="en-US" sz="2000" b="0" i="0">
                <a:effectLst/>
                <a:latin typeface="var(--base-font-family)"/>
              </a:rPr>
              <a:t>Game Development</a:t>
            </a:r>
          </a:p>
          <a:p>
            <a:pPr>
              <a:buFont typeface="Arial" panose="020B0604020202020204" pitchFamily="34" charset="0"/>
              <a:buChar char="•"/>
            </a:pPr>
            <a:r>
              <a:rPr lang="en-US" sz="2000" b="0" i="0">
                <a:effectLst/>
                <a:latin typeface="var(--base-font-family)"/>
              </a:rPr>
              <a:t>Backend Development, etc.</a:t>
            </a:r>
          </a:p>
          <a:p>
            <a:pPr marL="0" indent="0">
              <a:buNone/>
            </a:pPr>
            <a:endParaRPr lang="en-IN" sz="2000"/>
          </a:p>
        </p:txBody>
      </p:sp>
    </p:spTree>
    <p:extLst>
      <p:ext uri="{BB962C8B-B14F-4D97-AF65-F5344CB8AC3E}">
        <p14:creationId xmlns:p14="http://schemas.microsoft.com/office/powerpoint/2010/main" val="19647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E5B59-58E7-EAE8-5D48-6DCF9B0ECAD7}"/>
              </a:ext>
            </a:extLst>
          </p:cNvPr>
          <p:cNvSpPr>
            <a:spLocks noGrp="1"/>
          </p:cNvSpPr>
          <p:nvPr>
            <p:ph type="title"/>
          </p:nvPr>
        </p:nvSpPr>
        <p:spPr>
          <a:xfrm>
            <a:off x="761803" y="350196"/>
            <a:ext cx="4646904" cy="1624520"/>
          </a:xfrm>
        </p:spPr>
        <p:txBody>
          <a:bodyPr anchor="ctr">
            <a:normAutofit/>
          </a:bodyPr>
          <a:lstStyle/>
          <a:p>
            <a:r>
              <a:rPr lang="en-IN" sz="4000" b="0" i="0">
                <a:effectLst/>
                <a:latin typeface="Inter"/>
              </a:rPr>
              <a:t>Career Opportunities</a:t>
            </a:r>
            <a:br>
              <a:rPr lang="en-IN" sz="4000" b="0" i="0">
                <a:effectLst/>
                <a:latin typeface="Inter"/>
              </a:rPr>
            </a:br>
            <a:endParaRPr lang="en-IN" sz="4000"/>
          </a:p>
        </p:txBody>
      </p:sp>
      <p:sp>
        <p:nvSpPr>
          <p:cNvPr id="3" name="Content Placeholder 2">
            <a:extLst>
              <a:ext uri="{FF2B5EF4-FFF2-40B4-BE49-F238E27FC236}">
                <a16:creationId xmlns:a16="http://schemas.microsoft.com/office/drawing/2014/main" id="{3B1BCB68-78FE-CA63-0303-F796D61C2801}"/>
              </a:ext>
            </a:extLst>
          </p:cNvPr>
          <p:cNvSpPr>
            <a:spLocks noGrp="1"/>
          </p:cNvSpPr>
          <p:nvPr>
            <p:ph idx="1"/>
          </p:nvPr>
        </p:nvSpPr>
        <p:spPr>
          <a:xfrm>
            <a:off x="761802" y="2743200"/>
            <a:ext cx="4646905" cy="3613149"/>
          </a:xfrm>
        </p:spPr>
        <p:txBody>
          <a:bodyPr anchor="ctr">
            <a:normAutofit/>
          </a:bodyPr>
          <a:lstStyle/>
          <a:p>
            <a:r>
              <a:rPr lang="en-US" sz="2000" b="0" i="0">
                <a:effectLst/>
                <a:latin typeface="Inter"/>
              </a:rPr>
              <a:t>Python developers have plenty of opportunities across the world</a:t>
            </a:r>
          </a:p>
          <a:p>
            <a:pPr>
              <a:buFont typeface="Arial" panose="020B0604020202020204" pitchFamily="34" charset="0"/>
              <a:buChar char="•"/>
            </a:pPr>
            <a:r>
              <a:rPr lang="en-US" sz="2000" b="0" i="0">
                <a:effectLst/>
                <a:latin typeface="var(--base-font-family)"/>
              </a:rPr>
              <a:t>DevOps Engineer</a:t>
            </a:r>
          </a:p>
          <a:p>
            <a:pPr>
              <a:buFont typeface="Arial" panose="020B0604020202020204" pitchFamily="34" charset="0"/>
              <a:buChar char="•"/>
            </a:pPr>
            <a:r>
              <a:rPr lang="en-US" sz="2000" b="0" i="0">
                <a:effectLst/>
                <a:latin typeface="var(--base-font-family)"/>
              </a:rPr>
              <a:t>Software Developer</a:t>
            </a:r>
          </a:p>
          <a:p>
            <a:pPr>
              <a:buFont typeface="Arial" panose="020B0604020202020204" pitchFamily="34" charset="0"/>
              <a:buChar char="•"/>
            </a:pPr>
            <a:r>
              <a:rPr lang="en-US" sz="2000" b="0" i="0">
                <a:effectLst/>
                <a:latin typeface="var(--base-font-family)"/>
              </a:rPr>
              <a:t>Data Analyst</a:t>
            </a:r>
          </a:p>
          <a:p>
            <a:pPr>
              <a:buFont typeface="Arial" panose="020B0604020202020204" pitchFamily="34" charset="0"/>
              <a:buChar char="•"/>
            </a:pPr>
            <a:r>
              <a:rPr lang="en-US" sz="2000" b="0" i="0">
                <a:effectLst/>
                <a:latin typeface="var(--base-font-family)"/>
              </a:rPr>
              <a:t>Data Scientist</a:t>
            </a:r>
          </a:p>
          <a:p>
            <a:pPr>
              <a:buFont typeface="Arial" panose="020B0604020202020204" pitchFamily="34" charset="0"/>
              <a:buChar char="•"/>
            </a:pPr>
            <a:r>
              <a:rPr lang="en-US" sz="2000" b="0" i="0">
                <a:effectLst/>
                <a:latin typeface="var(--base-font-family)"/>
              </a:rPr>
              <a:t>Machine Learning (ML) Engineer</a:t>
            </a:r>
          </a:p>
          <a:p>
            <a:pPr>
              <a:buFont typeface="Arial" panose="020B0604020202020204" pitchFamily="34" charset="0"/>
              <a:buChar char="•"/>
            </a:pPr>
            <a:r>
              <a:rPr lang="en-US" sz="2000" b="0" i="0">
                <a:effectLst/>
                <a:latin typeface="var(--base-font-family)"/>
              </a:rPr>
              <a:t>AI Scientist, etc.</a:t>
            </a:r>
          </a:p>
          <a:p>
            <a:pPr marL="0" indent="0">
              <a:buNone/>
            </a:pPr>
            <a:endParaRPr lang="en-IN" sz="2000"/>
          </a:p>
        </p:txBody>
      </p:sp>
      <p:pic>
        <p:nvPicPr>
          <p:cNvPr id="5" name="Picture 4" descr="Computer script on a screen">
            <a:extLst>
              <a:ext uri="{FF2B5EF4-FFF2-40B4-BE49-F238E27FC236}">
                <a16:creationId xmlns:a16="http://schemas.microsoft.com/office/drawing/2014/main" id="{71BE6A5E-BE0D-26CD-F2F1-E2F9F885CBED}"/>
              </a:ext>
            </a:extLst>
          </p:cNvPr>
          <p:cNvPicPr>
            <a:picLocks noChangeAspect="1"/>
          </p:cNvPicPr>
          <p:nvPr/>
        </p:nvPicPr>
        <p:blipFill rotWithShape="1">
          <a:blip r:embed="rId2"/>
          <a:srcRect l="414" r="40186" b="-2"/>
          <a:stretch/>
        </p:blipFill>
        <p:spPr>
          <a:xfrm>
            <a:off x="6096000" y="1"/>
            <a:ext cx="6102825" cy="6858000"/>
          </a:xfrm>
          <a:prstGeom prst="rect">
            <a:avLst/>
          </a:prstGeom>
        </p:spPr>
      </p:pic>
    </p:spTree>
    <p:extLst>
      <p:ext uri="{BB962C8B-B14F-4D97-AF65-F5344CB8AC3E}">
        <p14:creationId xmlns:p14="http://schemas.microsoft.com/office/powerpoint/2010/main" val="351480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B3074-C38C-121A-B33B-908F3E0DB4D9}"/>
              </a:ext>
            </a:extLst>
          </p:cNvPr>
          <p:cNvSpPr>
            <a:spLocks noGrp="1"/>
          </p:cNvSpPr>
          <p:nvPr>
            <p:ph type="title"/>
          </p:nvPr>
        </p:nvSpPr>
        <p:spPr>
          <a:xfrm>
            <a:off x="1008184" y="174032"/>
            <a:ext cx="10175631" cy="1111843"/>
          </a:xfrm>
        </p:spPr>
        <p:txBody>
          <a:bodyPr anchor="ctr">
            <a:normAutofit/>
          </a:bodyPr>
          <a:lstStyle/>
          <a:p>
            <a:pPr algn="ctr"/>
            <a:r>
              <a:rPr lang="en-US" sz="3700" b="0" i="0">
                <a:effectLst/>
                <a:latin typeface="Inter"/>
              </a:rPr>
              <a:t>Hello World Program in Python</a:t>
            </a:r>
            <a:br>
              <a:rPr lang="en-US" sz="3700" b="0" i="0">
                <a:effectLst/>
                <a:latin typeface="Inter"/>
              </a:rPr>
            </a:br>
            <a:endParaRPr lang="en-IN" sz="3700"/>
          </a:p>
        </p:txBody>
      </p:sp>
      <p:sp>
        <p:nvSpPr>
          <p:cNvPr id="3" name="Content Placeholder 2">
            <a:extLst>
              <a:ext uri="{FF2B5EF4-FFF2-40B4-BE49-F238E27FC236}">
                <a16:creationId xmlns:a16="http://schemas.microsoft.com/office/drawing/2014/main" id="{72A007BF-B9E9-8A12-2CD4-5A182558A3C1}"/>
              </a:ext>
            </a:extLst>
          </p:cNvPr>
          <p:cNvSpPr>
            <a:spLocks noGrp="1"/>
          </p:cNvSpPr>
          <p:nvPr>
            <p:ph idx="1"/>
          </p:nvPr>
        </p:nvSpPr>
        <p:spPr>
          <a:xfrm>
            <a:off x="1008184" y="1459907"/>
            <a:ext cx="10175630" cy="767904"/>
          </a:xfrm>
        </p:spPr>
        <p:txBody>
          <a:bodyPr anchor="ctr">
            <a:normAutofit/>
          </a:bodyPr>
          <a:lstStyle/>
          <a:p>
            <a:pPr algn="ctr"/>
            <a:r>
              <a:rPr lang="en-US" sz="2000" b="0" i="0">
                <a:effectLst/>
                <a:latin typeface="Inter"/>
              </a:rPr>
              <a:t>Here is a simple Python code that you can use to display the message </a:t>
            </a:r>
            <a:r>
              <a:rPr lang="en-US" sz="2000" b="1" i="0">
                <a:effectLst/>
                <a:latin typeface="Inter"/>
              </a:rPr>
              <a:t>"Hello World“</a:t>
            </a:r>
          </a:p>
          <a:p>
            <a:pPr algn="ctr"/>
            <a:endParaRPr lang="en-US" sz="2000" b="1">
              <a:latin typeface="Inter"/>
            </a:endParaRPr>
          </a:p>
          <a:p>
            <a:pPr algn="ctr"/>
            <a:endParaRPr lang="en-IN" sz="2000"/>
          </a:p>
        </p:txBody>
      </p:sp>
      <p:pic>
        <p:nvPicPr>
          <p:cNvPr id="5" name="Picture 4">
            <a:extLst>
              <a:ext uri="{FF2B5EF4-FFF2-40B4-BE49-F238E27FC236}">
                <a16:creationId xmlns:a16="http://schemas.microsoft.com/office/drawing/2014/main" id="{70DF55F1-0C44-2CB6-E494-EF5EA2892060}"/>
              </a:ext>
            </a:extLst>
          </p:cNvPr>
          <p:cNvPicPr>
            <a:picLocks noChangeAspect="1"/>
          </p:cNvPicPr>
          <p:nvPr/>
        </p:nvPicPr>
        <p:blipFill>
          <a:blip r:embed="rId2"/>
          <a:stretch>
            <a:fillRect/>
          </a:stretch>
        </p:blipFill>
        <p:spPr>
          <a:xfrm>
            <a:off x="1760293" y="2405149"/>
            <a:ext cx="8665316" cy="3899393"/>
          </a:xfrm>
          <a:prstGeom prst="rect">
            <a:avLst/>
          </a:prstGeom>
        </p:spPr>
      </p:pic>
    </p:spTree>
    <p:extLst>
      <p:ext uri="{BB962C8B-B14F-4D97-AF65-F5344CB8AC3E}">
        <p14:creationId xmlns:p14="http://schemas.microsoft.com/office/powerpoint/2010/main" val="17406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270788B2-DEED-02DD-6CBC-941C0C3E70A6}"/>
              </a:ext>
            </a:extLst>
          </p:cNvPr>
          <p:cNvSpPr>
            <a:spLocks noGrp="1"/>
          </p:cNvSpPr>
          <p:nvPr>
            <p:ph type="title"/>
          </p:nvPr>
        </p:nvSpPr>
        <p:spPr>
          <a:xfrm>
            <a:off x="6381684" y="905011"/>
            <a:ext cx="4804660" cy="1889135"/>
          </a:xfrm>
        </p:spPr>
        <p:txBody>
          <a:bodyPr anchor="b">
            <a:normAutofit/>
          </a:bodyPr>
          <a:lstStyle/>
          <a:p>
            <a:r>
              <a:rPr lang="en-IN" sz="4800" b="0" i="0">
                <a:effectLst/>
                <a:latin typeface="Inter"/>
              </a:rPr>
              <a:t>Possible Mistakes</a:t>
            </a:r>
            <a:br>
              <a:rPr lang="en-IN" sz="4800" b="0" i="0">
                <a:effectLst/>
                <a:latin typeface="Inter"/>
              </a:rPr>
            </a:br>
            <a:endParaRPr lang="en-IN" sz="4800"/>
          </a:p>
        </p:txBody>
      </p:sp>
      <p:pic>
        <p:nvPicPr>
          <p:cNvPr id="7" name="Picture 6">
            <a:extLst>
              <a:ext uri="{FF2B5EF4-FFF2-40B4-BE49-F238E27FC236}">
                <a16:creationId xmlns:a16="http://schemas.microsoft.com/office/drawing/2014/main" id="{8F7346C1-46D5-DC68-B267-885A52EC1335}"/>
              </a:ext>
            </a:extLst>
          </p:cNvPr>
          <p:cNvPicPr>
            <a:picLocks noChangeAspect="1"/>
          </p:cNvPicPr>
          <p:nvPr/>
        </p:nvPicPr>
        <p:blipFill>
          <a:blip r:embed="rId3"/>
          <a:stretch>
            <a:fillRect/>
          </a:stretch>
        </p:blipFill>
        <p:spPr>
          <a:xfrm>
            <a:off x="720808" y="1136104"/>
            <a:ext cx="5275820" cy="2202654"/>
          </a:xfrm>
          <a:prstGeom prst="rect">
            <a:avLst/>
          </a:prstGeom>
        </p:spPr>
      </p:pic>
      <p:pic>
        <p:nvPicPr>
          <p:cNvPr id="5" name="Picture 4">
            <a:extLst>
              <a:ext uri="{FF2B5EF4-FFF2-40B4-BE49-F238E27FC236}">
                <a16:creationId xmlns:a16="http://schemas.microsoft.com/office/drawing/2014/main" id="{A616EBF3-CAA5-F981-055B-D6CE3A85B2A1}"/>
              </a:ext>
            </a:extLst>
          </p:cNvPr>
          <p:cNvPicPr>
            <a:picLocks noChangeAspect="1"/>
          </p:cNvPicPr>
          <p:nvPr/>
        </p:nvPicPr>
        <p:blipFill>
          <a:blip r:embed="rId4"/>
          <a:stretch>
            <a:fillRect/>
          </a:stretch>
        </p:blipFill>
        <p:spPr>
          <a:xfrm>
            <a:off x="720808" y="3510473"/>
            <a:ext cx="5275820" cy="2110328"/>
          </a:xfrm>
          <a:prstGeom prst="rect">
            <a:avLst/>
          </a:prstGeom>
        </p:spPr>
      </p:pic>
      <p:sp>
        <p:nvSpPr>
          <p:cNvPr id="3" name="Content Placeholder 2">
            <a:extLst>
              <a:ext uri="{FF2B5EF4-FFF2-40B4-BE49-F238E27FC236}">
                <a16:creationId xmlns:a16="http://schemas.microsoft.com/office/drawing/2014/main" id="{9AFF1ABC-122B-7C09-CB8C-930534EBA22B}"/>
              </a:ext>
            </a:extLst>
          </p:cNvPr>
          <p:cNvSpPr>
            <a:spLocks noGrp="1"/>
          </p:cNvSpPr>
          <p:nvPr>
            <p:ph idx="1"/>
          </p:nvPr>
        </p:nvSpPr>
        <p:spPr>
          <a:xfrm>
            <a:off x="6381684" y="2965592"/>
            <a:ext cx="4804660" cy="2987397"/>
          </a:xfrm>
        </p:spPr>
        <p:txBody>
          <a:bodyPr>
            <a:normAutofit/>
          </a:bodyPr>
          <a:lstStyle/>
          <a:p>
            <a:r>
              <a:rPr lang="en-US" sz="1800" b="0" i="0" dirty="0">
                <a:effectLst/>
                <a:latin typeface="Inter"/>
              </a:rPr>
              <a:t>Possible mistakes you may make while writing Python code to display the message "Hello World“</a:t>
            </a:r>
          </a:p>
          <a:p>
            <a:endParaRPr lang="en-US" sz="1800" dirty="0">
              <a:latin typeface="Inter"/>
            </a:endParaRPr>
          </a:p>
          <a:p>
            <a:pPr marL="0" indent="0">
              <a:buNone/>
            </a:pPr>
            <a:endParaRPr lang="en-IN" sz="1800" dirty="0"/>
          </a:p>
        </p:txBody>
      </p:sp>
    </p:spTree>
    <p:extLst>
      <p:ext uri="{BB962C8B-B14F-4D97-AF65-F5344CB8AC3E}">
        <p14:creationId xmlns:p14="http://schemas.microsoft.com/office/powerpoint/2010/main" val="329649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D044B-D2F2-6536-AE87-27278C096551}"/>
              </a:ext>
            </a:extLst>
          </p:cNvPr>
          <p:cNvSpPr>
            <a:spLocks noGrp="1"/>
          </p:cNvSpPr>
          <p:nvPr>
            <p:ph type="title"/>
          </p:nvPr>
        </p:nvSpPr>
        <p:spPr>
          <a:xfrm>
            <a:off x="1008184" y="174032"/>
            <a:ext cx="10175631" cy="1111843"/>
          </a:xfrm>
        </p:spPr>
        <p:txBody>
          <a:bodyPr anchor="ctr">
            <a:normAutofit/>
          </a:bodyPr>
          <a:lstStyle/>
          <a:p>
            <a:pPr algn="ctr"/>
            <a:r>
              <a:rPr lang="en-IN" sz="3700" b="0" i="0">
                <a:effectLst/>
                <a:latin typeface="Inter"/>
              </a:rPr>
              <a:t>Printing Without Quotes</a:t>
            </a:r>
            <a:br>
              <a:rPr lang="en-IN" sz="3700" b="0" i="0">
                <a:effectLst/>
                <a:latin typeface="Inter"/>
              </a:rPr>
            </a:br>
            <a:endParaRPr lang="en-IN" sz="3700"/>
          </a:p>
        </p:txBody>
      </p:sp>
      <p:sp>
        <p:nvSpPr>
          <p:cNvPr id="7" name="Content Placeholder 6">
            <a:extLst>
              <a:ext uri="{FF2B5EF4-FFF2-40B4-BE49-F238E27FC236}">
                <a16:creationId xmlns:a16="http://schemas.microsoft.com/office/drawing/2014/main" id="{4052D2B1-D7E3-3ADB-B2EA-2EC7335D0622}"/>
              </a:ext>
            </a:extLst>
          </p:cNvPr>
          <p:cNvSpPr>
            <a:spLocks noGrp="1"/>
          </p:cNvSpPr>
          <p:nvPr>
            <p:ph idx="1"/>
          </p:nvPr>
        </p:nvSpPr>
        <p:spPr>
          <a:xfrm>
            <a:off x="1008184" y="1459907"/>
            <a:ext cx="10175630" cy="767904"/>
          </a:xfrm>
        </p:spPr>
        <p:txBody>
          <a:bodyPr anchor="ctr">
            <a:normAutofit/>
          </a:bodyPr>
          <a:lstStyle/>
          <a:p>
            <a:pPr algn="ctr"/>
            <a:r>
              <a:rPr lang="en-US" sz="2000" b="0" i="0">
                <a:effectLst/>
                <a:latin typeface="Inter"/>
              </a:rPr>
              <a:t>If we want to print the numerical result of 2 + 5, we do not add quotes.</a:t>
            </a:r>
          </a:p>
          <a:p>
            <a:pPr algn="ctr"/>
            <a:endParaRPr lang="en-US" sz="2000">
              <a:latin typeface="Inter"/>
            </a:endParaRPr>
          </a:p>
          <a:p>
            <a:pPr marL="0" indent="0" algn="ctr">
              <a:buNone/>
            </a:pPr>
            <a:endParaRPr lang="en-IN" sz="2000"/>
          </a:p>
        </p:txBody>
      </p:sp>
      <p:pic>
        <p:nvPicPr>
          <p:cNvPr id="8" name="Content Placeholder 4">
            <a:extLst>
              <a:ext uri="{FF2B5EF4-FFF2-40B4-BE49-F238E27FC236}">
                <a16:creationId xmlns:a16="http://schemas.microsoft.com/office/drawing/2014/main" id="{8B2AE3DD-010A-E9A3-9C8A-264EC120DAFD}"/>
              </a:ext>
            </a:extLst>
          </p:cNvPr>
          <p:cNvPicPr>
            <a:picLocks noChangeAspect="1"/>
          </p:cNvPicPr>
          <p:nvPr/>
        </p:nvPicPr>
        <p:blipFill>
          <a:blip r:embed="rId2"/>
          <a:stretch>
            <a:fillRect/>
          </a:stretch>
        </p:blipFill>
        <p:spPr>
          <a:xfrm>
            <a:off x="1736087" y="2405149"/>
            <a:ext cx="8713728" cy="3899393"/>
          </a:xfrm>
          <a:prstGeom prst="rect">
            <a:avLst/>
          </a:prstGeom>
        </p:spPr>
      </p:pic>
    </p:spTree>
    <p:extLst>
      <p:ext uri="{BB962C8B-B14F-4D97-AF65-F5344CB8AC3E}">
        <p14:creationId xmlns:p14="http://schemas.microsoft.com/office/powerpoint/2010/main" val="67166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9CEF99-39CF-406E-8FCF-5EEDCCA2A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355717D4-33C9-419C-8D9C-17C7079673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DE152F22-1707-453C-8C48-6B5CDD242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0F3EC41-E060-4D79-8F5B-1DD6A3A9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24F9EB90-F374-5AEC-3B0F-0F84A3BCD729}"/>
              </a:ext>
            </a:extLst>
          </p:cNvPr>
          <p:cNvSpPr>
            <a:spLocks noGrp="1"/>
          </p:cNvSpPr>
          <p:nvPr>
            <p:ph idx="1"/>
          </p:nvPr>
        </p:nvSpPr>
        <p:spPr>
          <a:xfrm>
            <a:off x="2191404" y="1439522"/>
            <a:ext cx="7793832" cy="1338081"/>
          </a:xfrm>
        </p:spPr>
        <p:txBody>
          <a:bodyPr anchor="t">
            <a:normAutofit/>
          </a:bodyPr>
          <a:lstStyle/>
          <a:p>
            <a:pPr algn="ctr"/>
            <a:r>
              <a:rPr lang="en-US" sz="1800" b="0" i="0">
                <a:effectLst/>
                <a:latin typeface="Inter"/>
              </a:rPr>
              <a:t>If we want to print the exact message "2 + 5", then we add the quotes.</a:t>
            </a:r>
          </a:p>
          <a:p>
            <a:pPr algn="ctr"/>
            <a:endParaRPr lang="en-US" sz="1800">
              <a:latin typeface="Inter"/>
            </a:endParaRPr>
          </a:p>
          <a:p>
            <a:pPr algn="ctr"/>
            <a:endParaRPr lang="en-IN" sz="1800"/>
          </a:p>
        </p:txBody>
      </p:sp>
      <p:pic>
        <p:nvPicPr>
          <p:cNvPr id="7" name="Picture 6">
            <a:extLst>
              <a:ext uri="{FF2B5EF4-FFF2-40B4-BE49-F238E27FC236}">
                <a16:creationId xmlns:a16="http://schemas.microsoft.com/office/drawing/2014/main" id="{8B89213F-F002-F0AB-59B6-A69E51D9ECB0}"/>
              </a:ext>
            </a:extLst>
          </p:cNvPr>
          <p:cNvPicPr>
            <a:picLocks noChangeAspect="1"/>
          </p:cNvPicPr>
          <p:nvPr/>
        </p:nvPicPr>
        <p:blipFill>
          <a:blip r:embed="rId3"/>
          <a:stretch>
            <a:fillRect/>
          </a:stretch>
        </p:blipFill>
        <p:spPr>
          <a:xfrm>
            <a:off x="2939114" y="2777603"/>
            <a:ext cx="6942422" cy="3162574"/>
          </a:xfrm>
          <a:prstGeom prst="rect">
            <a:avLst/>
          </a:prstGeom>
        </p:spPr>
      </p:pic>
    </p:spTree>
    <p:extLst>
      <p:ext uri="{BB962C8B-B14F-4D97-AF65-F5344CB8AC3E}">
        <p14:creationId xmlns:p14="http://schemas.microsoft.com/office/powerpoint/2010/main" val="178372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729</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Inter</vt:lpstr>
      <vt:lpstr>var(--base-font-family)</vt:lpstr>
      <vt:lpstr>Office Theme</vt:lpstr>
      <vt:lpstr>Python </vt:lpstr>
      <vt:lpstr>Intro to Programming with Python </vt:lpstr>
      <vt:lpstr>Why Python </vt:lpstr>
      <vt:lpstr>Applications of Python </vt:lpstr>
      <vt:lpstr>Career Opportunities </vt:lpstr>
      <vt:lpstr>Hello World Program in Python </vt:lpstr>
      <vt:lpstr>Possible Mistakes </vt:lpstr>
      <vt:lpstr>Printing Without Quotes </vt:lpstr>
      <vt:lpstr>PowerPoint Presentation</vt:lpstr>
      <vt:lpstr>Calculations with python </vt:lpstr>
      <vt:lpstr>PowerPoint Presentation</vt:lpstr>
      <vt:lpstr>PowerPoint Presentation</vt:lpstr>
      <vt:lpstr>PowerPoint Presentation</vt:lpstr>
      <vt:lpstr>Variables and Data Types </vt:lpstr>
      <vt:lpstr>PowerPoint Presentation</vt:lpstr>
      <vt:lpstr>String</vt:lpstr>
      <vt:lpstr>Integer</vt:lpstr>
      <vt:lpstr>Float</vt:lpstr>
      <vt:lpstr>Boolean</vt:lpstr>
      <vt:lpstr>Assigning Value to Variable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c:title>
  <dc:creator>GANGA MAHESH</dc:creator>
  <cp:lastModifiedBy>GANGA MAHESH</cp:lastModifiedBy>
  <cp:revision>6</cp:revision>
  <dcterms:created xsi:type="dcterms:W3CDTF">2023-10-09T17:43:54Z</dcterms:created>
  <dcterms:modified xsi:type="dcterms:W3CDTF">2023-10-09T18:22:01Z</dcterms:modified>
</cp:coreProperties>
</file>