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3A8C-387F-FB5D-2D8E-F838D73F2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8DF13-B714-6518-7AE9-214BC993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D870-C106-255C-F743-8E26E6F0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D7C5-4D31-A59B-1A22-AC278905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6389-D383-0F9A-A6F1-7D838778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0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D5C5-51B8-4C79-F8BB-9E716032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8274C-7340-112E-472E-1F231D6E4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DBD7-5BBD-0E5E-BF2D-A0B2BA04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F671-2538-85FC-FAA2-6908B9DA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710D-524A-5143-C484-FCAA07F5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4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37965-3266-E2AB-7A7E-6447ABE2A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6F0C4-6F32-CA3C-6AA6-184BEE12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89B9-1303-7E71-7B3E-6399677D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4A95-2A78-1489-F2E5-79B54003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753F-31A2-D122-1A31-BCEF2AB7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6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B095-4B41-EEB9-8DC9-C58FC672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7F8F-E77F-9C40-3BF8-3992A763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1D57-0DA6-CFA2-8E85-790FA51A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4F95E-2CB5-960E-FF5E-D2BCCF9B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EB8C-5DE4-A287-42A3-82C67B3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6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1F90-80B8-F50D-1911-B5F7957A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51EA-7887-ADE1-5E63-05EE25B4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E4B2-986E-731D-7555-2897748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4B57-401A-5F97-2DB8-516AF74F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8575-178C-D14F-640C-AE40D59D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47A7-8C77-73FD-E122-11CBD519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86D3-F083-3632-C04E-D64241383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23C46-E209-7B5A-5839-DE52699EC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E470-4686-F1A8-8D49-FAA29BA5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E2E68-F291-B3CA-E886-A29F4D75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3BA70-2825-93DF-1D5E-63804EAC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610B-01ED-4057-C414-C116393C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593C8-748A-3E0C-FE4A-84FC0EAC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5E5BD-3540-0062-2918-20BBCBA4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8D08C-EB83-ECB4-0EFC-90988EDBA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557ED-D1D2-1672-16A4-1B79DC579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5D4D3-8EA8-5516-2FF1-C43AC4B7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9D895-FCCB-06FF-87CD-F17696D8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6FEC1-2890-781C-04C5-BC0D6617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4407-3C52-3549-E928-BF8B4CFD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154E6-24D8-2EE5-7397-787FF837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CD484-0BCB-835D-E362-A0BF890C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28642-BD5A-FABA-2DE4-98F62034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4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5D810-57C6-1F8D-B1FA-29578389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C675-F7DE-E376-2D23-4ADA0943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2CD3-FB07-B1B3-D1EA-B57C02A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6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BE97-B93A-B213-25EB-F2AFEEEB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9EAF-9A32-0B88-CA54-17A3E083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A2884-F365-9D0C-C580-127723B6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3A75-EDC2-CB40-C0AD-5C1FDDB7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AD78-5705-9A30-5C03-C0BB91EF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588A-56CE-837C-304A-3320AEB5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5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EF63-DCC9-D1E6-ACB8-9DC1AFBB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EF9F8-1492-32D6-5670-AFE3D373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6EBC-B794-A517-9B57-4788D548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C5548-A5EF-37EC-C564-2E002D99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9577D-E1B5-4F4C-C4D4-627B3A2B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5920A-2970-1A5F-4CB1-1776DB86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8F9F7-A8B2-B8AF-6D30-9C9DBCE0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3526-3AAB-F6EC-23D1-07DEC68B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1A02-B680-5987-1CCD-EA063421A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BE48-191B-4D6B-B37D-7D0045BA55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028E-96BC-99A4-B6D1-C43894F97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EDF9-EC24-18DC-90B1-12542E8D3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BB23-27EB-4114-921B-480C1231F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range chains">
            <a:extLst>
              <a:ext uri="{FF2B5EF4-FFF2-40B4-BE49-F238E27FC236}">
                <a16:creationId xmlns:a16="http://schemas.microsoft.com/office/drawing/2014/main" id="{012E5C74-EE83-9320-7C79-2458C6418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22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56DD9-E361-BBA8-6184-D93FFC50D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 i="0">
                <a:effectLst/>
                <a:latin typeface="Inter"/>
              </a:rPr>
              <a:t>Loops</a:t>
            </a:r>
            <a:br>
              <a:rPr lang="en-IN" sz="4800" b="1" i="0">
                <a:effectLst/>
                <a:latin typeface="Inter"/>
              </a:rPr>
            </a:br>
            <a:endParaRPr lang="en-IN" sz="4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9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101010 data lines to infinity">
            <a:extLst>
              <a:ext uri="{FF2B5EF4-FFF2-40B4-BE49-F238E27FC236}">
                <a16:creationId xmlns:a16="http://schemas.microsoft.com/office/drawing/2014/main" id="{958814D1-EBAD-CA1F-D896-40BD95C42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8" r="19504" b="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0CBC6-F1DF-64C1-60BE-747EF886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IN" sz="4000" b="0" i="1">
                <a:effectLst/>
                <a:latin typeface="Inter"/>
              </a:rPr>
              <a:t>Examples of sequences:</a:t>
            </a:r>
            <a:endParaRPr lang="en-IN" sz="40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C33A77-7264-D33B-022D-7A9C477A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var(--base-font-family)"/>
              </a:rPr>
              <a:t>Sequence of Characters (string)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var(--base-font-family)"/>
              </a:rPr>
              <a:t>Sequence of numbers, etc.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1808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DF991-97C5-8BDC-C3A4-EAAD6FFB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63" y="1189038"/>
            <a:ext cx="6694488" cy="16700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30B925-17A1-BC5E-CE7A-3C9CCF0F7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0863" y="2909888"/>
            <a:ext cx="6694488" cy="24447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728F1-7626-46C3-4502-F8065138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For Syntax</a:t>
            </a:r>
            <a:br>
              <a:rPr lang="en-US" sz="2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27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ailroad extending through the desert">
            <a:extLst>
              <a:ext uri="{FF2B5EF4-FFF2-40B4-BE49-F238E27FC236}">
                <a16:creationId xmlns:a16="http://schemas.microsoft.com/office/drawing/2014/main" id="{DE5CAA42-1E65-3619-2B80-8E9791ADE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8DCC-68AA-47C9-CDEB-391D5C1E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 b="0" i="0" dirty="0">
                <a:effectLst/>
                <a:latin typeface="Inter"/>
              </a:rPr>
              <a:t>Range</a:t>
            </a:r>
            <a:br>
              <a:rPr lang="en-IN" sz="4000" b="0" i="0" dirty="0">
                <a:effectLst/>
                <a:latin typeface="Inter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4E9B-7CFB-DB24-01D1-95BA0316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Generates a sequence of integers starting from 0. </a:t>
            </a:r>
          </a:p>
          <a:p>
            <a:r>
              <a:rPr lang="en-US" sz="2000" b="0" i="0" dirty="0">
                <a:effectLst/>
                <a:latin typeface="Inter"/>
              </a:rPr>
              <a:t>Syntax: </a:t>
            </a:r>
            <a:r>
              <a:rPr lang="en-US" sz="2000" b="0" i="0" dirty="0">
                <a:effectLst/>
                <a:latin typeface="var(--base-font-family)"/>
              </a:rPr>
              <a:t>range(n)</a:t>
            </a:r>
            <a:endParaRPr lang="en-US" sz="2000" b="0" i="0" dirty="0">
              <a:effectLst/>
              <a:latin typeface="Inter"/>
            </a:endParaRPr>
          </a:p>
          <a:p>
            <a:r>
              <a:rPr lang="en-US" sz="2000" b="0" i="0" dirty="0">
                <a:effectLst/>
                <a:latin typeface="Inter"/>
              </a:rPr>
              <a:t>Stops before n (n is not included).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197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0C1B5A71-C7A2-9707-C01D-E979D428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63" y="1608138"/>
            <a:ext cx="6694488" cy="1538288"/>
          </a:xfrm>
          <a:prstGeom prst="rect">
            <a:avLst/>
          </a:prstGeom>
        </p:spPr>
      </p:pic>
      <p:pic>
        <p:nvPicPr>
          <p:cNvPr id="7" name="Picture 6" descr="A blue rectangle with a white border&#10;&#10;Description automatically generated">
            <a:extLst>
              <a:ext uri="{FF2B5EF4-FFF2-40B4-BE49-F238E27FC236}">
                <a16:creationId xmlns:a16="http://schemas.microsoft.com/office/drawing/2014/main" id="{3EDBFABF-CB81-DD02-5745-BBC19673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63" y="3192463"/>
            <a:ext cx="6694488" cy="173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B0A225-CD03-B1AF-BBCA-0FE2535D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747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stopwatch">
            <a:extLst>
              <a:ext uri="{FF2B5EF4-FFF2-40B4-BE49-F238E27FC236}">
                <a16:creationId xmlns:a16="http://schemas.microsoft.com/office/drawing/2014/main" id="{D7EEAEFF-AE55-2EC1-96B5-BCB8A447C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0" r="23080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D10C1-9110-3417-6762-8C4716B1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 b="0" i="0">
                <a:effectLst/>
                <a:latin typeface="Inter"/>
              </a:rPr>
              <a:t>Range with Start and End</a:t>
            </a:r>
            <a:br>
              <a:rPr lang="en-US" sz="3400" b="0" i="0">
                <a:effectLst/>
                <a:latin typeface="Inter"/>
              </a:rPr>
            </a:br>
            <a:endParaRPr lang="en-IN" sz="3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0508-7DC7-0553-57A3-C051E9FA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Generates a sequence of numbers starting from </a:t>
            </a:r>
            <a:r>
              <a:rPr lang="en-US" sz="2000" b="0" i="0" dirty="0">
                <a:effectLst/>
                <a:latin typeface="var(--base-font-family)"/>
              </a:rPr>
              <a:t>start</a:t>
            </a:r>
            <a:endParaRPr lang="en-US" sz="2000" b="0" i="0" dirty="0">
              <a:effectLst/>
              <a:latin typeface="Inter"/>
            </a:endParaRPr>
          </a:p>
          <a:p>
            <a:r>
              <a:rPr lang="en-US" sz="2000" b="0" i="0" dirty="0">
                <a:effectLst/>
                <a:latin typeface="Inter"/>
              </a:rPr>
              <a:t>Syntax: </a:t>
            </a:r>
            <a:r>
              <a:rPr lang="en-US" sz="2000" b="0" i="0" dirty="0">
                <a:effectLst/>
                <a:latin typeface="var(--base-font-family)"/>
              </a:rPr>
              <a:t>range(start, end)</a:t>
            </a:r>
            <a:endParaRPr lang="en-US" sz="2000" b="0" i="0" dirty="0">
              <a:effectLst/>
              <a:latin typeface="Inter"/>
            </a:endParaRPr>
          </a:p>
          <a:p>
            <a:r>
              <a:rPr lang="en-US" sz="2000" b="0" i="0" dirty="0">
                <a:effectLst/>
                <a:latin typeface="Inter"/>
              </a:rPr>
              <a:t>Stops before </a:t>
            </a:r>
            <a:r>
              <a:rPr lang="en-US" sz="2000" b="0" i="0" dirty="0">
                <a:effectLst/>
                <a:latin typeface="var(--base-font-family)"/>
              </a:rPr>
              <a:t>end</a:t>
            </a:r>
            <a:r>
              <a:rPr lang="en-US" sz="2000" dirty="0">
                <a:latin typeface="Inter"/>
              </a:rPr>
              <a:t> </a:t>
            </a:r>
            <a:r>
              <a:rPr lang="en-US" sz="2000" b="0" i="0" dirty="0">
                <a:effectLst/>
                <a:latin typeface="Inter"/>
              </a:rPr>
              <a:t>(end is not included).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591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67ECEE53-BF53-A414-F23E-7FCA1DA5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63" y="1520825"/>
            <a:ext cx="6694488" cy="1622425"/>
          </a:xfrm>
          <a:prstGeom prst="rect">
            <a:avLst/>
          </a:prstGeom>
        </p:spPr>
      </p:pic>
      <p:pic>
        <p:nvPicPr>
          <p:cNvPr id="7" name="Picture 6" descr="A blue rectangle with white dots&#10;&#10;Description automatically generated">
            <a:extLst>
              <a:ext uri="{FF2B5EF4-FFF2-40B4-BE49-F238E27FC236}">
                <a16:creationId xmlns:a16="http://schemas.microsoft.com/office/drawing/2014/main" id="{46D68E0B-8A4A-987F-F4BD-639EAAA6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63" y="3189288"/>
            <a:ext cx="6694488" cy="1833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B2CEC-F6EF-4CF4-9EFC-E46882B4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100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9BBF0E3-BCBD-1B90-69B9-BEEF73B93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DB5C5-D000-6731-346E-47A1D9F0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 b="1" i="0">
                <a:solidFill>
                  <a:schemeClr val="bg1"/>
                </a:solidFill>
                <a:effectLst/>
                <a:latin typeface="Inter"/>
              </a:rPr>
              <a:t>Loops</a:t>
            </a:r>
            <a:br>
              <a:rPr lang="en-IN" sz="5000" b="1" i="0">
                <a:solidFill>
                  <a:schemeClr val="bg1"/>
                </a:solidFill>
                <a:effectLst/>
                <a:latin typeface="Inter"/>
              </a:rPr>
            </a:b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4E15-F86D-A889-986A-23E8CFF6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So far we have seen that Python executes code in a sequence and each block of code is executed once.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Loops allow us to execute a block of code several times.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7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FF6BF-48EC-94DB-3165-AC06350A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While Loop</a:t>
            </a:r>
            <a:br>
              <a:rPr lang="en-US" sz="48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3871-A3EC-E43E-0465-B7A69093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us to execute a block of code several times as long as the condition is True.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1C746FC9-0C9D-575A-2A04-E574B937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887353"/>
            <a:ext cx="6408836" cy="29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3AC08E-B674-4E52-831A-08E1CF55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3FA89-B883-DCBA-AAA6-07C66446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1183759"/>
            <a:ext cx="3527117" cy="2347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0" i="0">
                <a:effectLst/>
              </a:rPr>
              <a:t>While Loop Example</a:t>
            </a:r>
            <a:br>
              <a:rPr lang="en-US" sz="3200" b="0" i="0">
                <a:effectLst/>
              </a:rPr>
            </a:b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E3B-ACF3-4D7A-9FFE-315E5DD7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79" y="3623828"/>
            <a:ext cx="3527117" cy="20192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b="0" i="0">
                <a:effectLst/>
              </a:rPr>
              <a:t>The following code snippet prints the next three consecutive numbers after a given number. </a:t>
            </a:r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750" y="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9B80C7-2B0D-4C19-AF01-91BFC4EBC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05" y="-2"/>
            <a:ext cx="7154095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18D98-1561-9158-705A-EB3E48FC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86206"/>
            <a:ext cx="6619875" cy="1924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79D0B-0576-F9B8-0501-E9B3F3C7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4919876"/>
            <a:ext cx="6619875" cy="144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C1493-27F5-A6E7-958C-31FC68934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2715223"/>
            <a:ext cx="6619875" cy="142755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79757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3AC08E-B674-4E52-831A-08E1CF55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1D2C7-2FD8-E261-2B08-C0F8D273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1183759"/>
            <a:ext cx="3527117" cy="2347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i="0" dirty="0">
                <a:effectLst/>
              </a:rPr>
              <a:t>Possible Mistakes</a:t>
            </a:r>
            <a:br>
              <a:rPr lang="en-US" sz="3200" b="0" i="0" dirty="0">
                <a:effectLst/>
              </a:rPr>
            </a:br>
            <a:r>
              <a:rPr lang="en-US" sz="3200" i="0" dirty="0">
                <a:effectLst/>
              </a:rPr>
              <a:t>1. Missing Initialization</a:t>
            </a:r>
            <a:br>
              <a:rPr lang="en-US" sz="3200" b="0" i="0" dirty="0">
                <a:effectLst/>
              </a:rPr>
            </a:b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750" y="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9B80C7-2B0D-4C19-AF01-91BFC4EBC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05" y="-2"/>
            <a:ext cx="7154095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6C2A1-2AC0-14DE-B6AD-C748EBC29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875" y="86206"/>
            <a:ext cx="6753225" cy="1924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BCE8AA-0519-9F86-09EB-C3C47628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2743146"/>
            <a:ext cx="6734175" cy="1403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90FE5-EBEC-C697-2F98-9A99935CB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825" y="4699061"/>
            <a:ext cx="6734175" cy="13897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79757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287AF-EFF0-10D7-9A72-E8BC61DB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IN" sz="3400" b="1" i="0">
                <a:effectLst/>
                <a:latin typeface="Inter"/>
              </a:rPr>
              <a:t>2. Incorrect Termination Condition</a:t>
            </a:r>
            <a:endParaRPr lang="en-IN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51B2-2019-A166-03D1-5A80A9A8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0" dirty="0">
                <a:effectLst/>
                <a:latin typeface="Inter"/>
              </a:rPr>
              <a:t>Output</a:t>
            </a:r>
          </a:p>
          <a:p>
            <a:r>
              <a:rPr lang="en-US" sz="1800" b="0" i="0" dirty="0">
                <a:effectLst/>
                <a:latin typeface="Inter"/>
              </a:rPr>
              <a:t>The above code runs into an infinite loop.</a:t>
            </a:r>
          </a:p>
          <a:p>
            <a:r>
              <a:rPr lang="en-US" sz="1800" b="0" i="0" dirty="0">
                <a:effectLst/>
                <a:latin typeface="Inter"/>
              </a:rPr>
              <a:t>While block will keep repeating as the value in condition variable is </a:t>
            </a:r>
            <a:r>
              <a:rPr lang="en-US" sz="1800" dirty="0">
                <a:effectLst/>
                <a:latin typeface="var(--base-font-family)"/>
              </a:rPr>
              <a:t>True</a:t>
            </a:r>
            <a:r>
              <a:rPr lang="en-US" sz="1800" dirty="0">
                <a:latin typeface="var(--base-font-family)"/>
              </a:rPr>
              <a:t> 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E8C4-EABA-184C-6EB1-947094444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945512"/>
            <a:ext cx="5135719" cy="1887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84E09-CA3B-F647-E6FE-48F9D2D8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197059"/>
            <a:ext cx="5135719" cy="129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rectangle with a white background&#10;&#10;Description automatically generated">
            <a:extLst>
              <a:ext uri="{FF2B5EF4-FFF2-40B4-BE49-F238E27FC236}">
                <a16:creationId xmlns:a16="http://schemas.microsoft.com/office/drawing/2014/main" id="{2852D3FD-0CAD-71FD-639B-DA9209EF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642938"/>
            <a:ext cx="6751638" cy="1603375"/>
          </a:xfrm>
          <a:prstGeom prst="rect">
            <a:avLst/>
          </a:prstGeom>
        </p:spPr>
      </p:pic>
      <p:pic>
        <p:nvPicPr>
          <p:cNvPr id="7" name="Picture 6" descr="A blue rectangle with white dots&#10;&#10;Description automatically generated">
            <a:extLst>
              <a:ext uri="{FF2B5EF4-FFF2-40B4-BE49-F238E27FC236}">
                <a16:creationId xmlns:a16="http://schemas.microsoft.com/office/drawing/2014/main" id="{D666CD8B-9D0A-E1C4-64CE-4E2A95CC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314575"/>
            <a:ext cx="6751638" cy="1543050"/>
          </a:xfrm>
          <a:prstGeom prst="rect">
            <a:avLst/>
          </a:prstGeom>
        </p:spPr>
      </p:pic>
      <p:pic>
        <p:nvPicPr>
          <p:cNvPr id="5" name="Content Placeholder 4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85D1370C-ECC4-57B6-02D5-8C40595FE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1075" y="3925888"/>
            <a:ext cx="6751638" cy="2286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E3188-BC8F-0F71-8BBD-36D67051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3. Not Updating Counter Variable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05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0C3E-5DBF-9E42-A918-AF7733857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557189"/>
            <a:ext cx="4899039" cy="3346901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5200" b="0" i="0" dirty="0">
                <a:effectLst/>
                <a:latin typeface="Inter"/>
              </a:rPr>
              <a:t>For Loop</a:t>
            </a:r>
            <a:br>
              <a:rPr lang="en-IN" sz="5200" b="0" i="0" dirty="0">
                <a:effectLst/>
                <a:latin typeface="Inter"/>
              </a:rPr>
            </a:br>
            <a:endParaRPr lang="en-IN" sz="5200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350528BB-1B81-83F6-7D91-47FCE3946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7" r="26075" b="-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1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1CBEE-B876-96C9-AD8E-51B95DF8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For Loop</a:t>
            </a:r>
            <a:br>
              <a:rPr lang="en-US" sz="48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905C-F1C8-89E6-FC79-DEEAAB7E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iterates over each item of a sequence. 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EBB0F3-8B8D-5644-F676-C422AB0F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2047573"/>
            <a:ext cx="6408836" cy="26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var(--base-font-family)</vt:lpstr>
      <vt:lpstr>Office Theme</vt:lpstr>
      <vt:lpstr>Loops </vt:lpstr>
      <vt:lpstr>Loops </vt:lpstr>
      <vt:lpstr>While Loop </vt:lpstr>
      <vt:lpstr>While Loop Example </vt:lpstr>
      <vt:lpstr>Possible Mistakes 1. Missing Initialization </vt:lpstr>
      <vt:lpstr>2. Incorrect Termination Condition</vt:lpstr>
      <vt:lpstr>3. Not Updating Counter Variable</vt:lpstr>
      <vt:lpstr>For Loop </vt:lpstr>
      <vt:lpstr>For Loop </vt:lpstr>
      <vt:lpstr>Examples of sequences:</vt:lpstr>
      <vt:lpstr>For Syntax </vt:lpstr>
      <vt:lpstr>Range </vt:lpstr>
      <vt:lpstr>Example</vt:lpstr>
      <vt:lpstr>Range with Start and End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</dc:title>
  <dc:creator>GANGA MAHESH</dc:creator>
  <cp:lastModifiedBy>GANGA MAHESH</cp:lastModifiedBy>
  <cp:revision>1</cp:revision>
  <dcterms:created xsi:type="dcterms:W3CDTF">2023-10-17T12:56:39Z</dcterms:created>
  <dcterms:modified xsi:type="dcterms:W3CDTF">2023-10-17T13:17:50Z</dcterms:modified>
</cp:coreProperties>
</file>