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264" r:id="rId9"/>
    <p:sldId id="270" r:id="rId10"/>
    <p:sldId id="271" r:id="rId11"/>
    <p:sldId id="269" r:id="rId12"/>
    <p:sldId id="272" r:id="rId13"/>
    <p:sldId id="265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  <a:endParaRPr lang="zh-CN" altLang="en-US" dirty="0"/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  <a:endParaRPr lang="zh-CN" altLang="en-US" dirty="0"/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2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  <a:endParaRPr lang="zh-CN" altLang="en-US" dirty="0"/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  <a:endParaRPr lang="zh-CN" altLang="en-US" dirty="0"/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  <a:endParaRPr lang="zh-CN" altLang="en-US" dirty="0"/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  <a:endParaRPr kumimoji="0" lang="zh-CN" altLang="en-US" sz="3600" b="1" i="0" u="none" strike="noStrike" kern="1200" cap="none" spc="6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368" y="2894277"/>
            <a:ext cx="7015008" cy="6451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出租车调度系统的改进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1366" y="4095179"/>
            <a:ext cx="6221139" cy="370840"/>
          </a:xfrm>
        </p:spPr>
        <p:txBody>
          <a:bodyPr/>
          <a:lstStyle/>
          <a:p>
            <a:r>
              <a:rPr lang="zh-CN" altLang="en-US" dirty="0"/>
              <a:t>答辩人：万琦玲　　　导　师：陆慧梅、向勇　　　时间：</a:t>
            </a:r>
            <a:fld id="{D59A35C6-7D58-4C95-A60A-B688BEF8C3D6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存在的问题</a:t>
            </a:r>
            <a:endParaRPr lang="zh-CN" altLang="en-US" dirty="0"/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73709" y="1200785"/>
            <a:ext cx="11106505" cy="1854522"/>
            <a:chOff x="9448380" y="2188316"/>
            <a:chExt cx="2160001" cy="2462375"/>
          </a:xfrm>
        </p:grpSpPr>
        <p:sp>
          <p:nvSpPr>
            <p:cNvPr id="20" name="矩形 19"/>
            <p:cNvSpPr/>
            <p:nvPr/>
          </p:nvSpPr>
          <p:spPr>
            <a:xfrm>
              <a:off x="9448380" y="2819802"/>
              <a:ext cx="72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8380" y="2188316"/>
              <a:ext cx="1043940" cy="6623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zh-CN" altLang="en-US" sz="2400" b="1" spc="100" dirty="0">
                  <a:solidFill>
                    <a:schemeClr val="accent1"/>
                  </a:solidFill>
                </a:rPr>
                <a:t>运行效率</a:t>
              </a:r>
              <a:endParaRPr lang="zh-CN" altLang="en-US" sz="2400" b="1" spc="1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448380" y="3122980"/>
              <a:ext cx="2160001" cy="1527711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pc="100" dirty="0">
                  <a:solidFill>
                    <a:srgbClr val="000000"/>
                  </a:solidFill>
                  <a:latin typeface="-webkit-standard"/>
                </a:rPr>
                <a:t>通过脚本测试，并发多个线程运行时间如下：</a:t>
              </a:r>
              <a:endParaRPr lang="zh-CN" altLang="en-US" spc="100" dirty="0">
                <a:solidFill>
                  <a:srgbClr val="000000"/>
                </a:solidFill>
                <a:latin typeface="-webkit-standard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pc="100" dirty="0"/>
            </a:p>
          </p:txBody>
        </p:sp>
      </p:grpSp>
      <p:graphicFrame>
        <p:nvGraphicFramePr>
          <p:cNvPr id="6" name="表格 6"/>
          <p:cNvGraphicFramePr>
            <a:graphicFrameLocks noGrp="1"/>
          </p:cNvGraphicFramePr>
          <p:nvPr/>
        </p:nvGraphicFramePr>
        <p:xfrm>
          <a:off x="473709" y="2780858"/>
          <a:ext cx="10586835" cy="2960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945"/>
                <a:gridCol w="3528945"/>
                <a:gridCol w="3528945"/>
              </a:tblGrid>
              <a:tr h="712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请求数</a:t>
                      </a:r>
                      <a:r>
                        <a:rPr lang="en-US" altLang="zh-CN" sz="2400" dirty="0"/>
                        <a:t>/</a:t>
                      </a:r>
                      <a:r>
                        <a:rPr lang="zh-CN" altLang="en-US" sz="2400" dirty="0"/>
                        <a:t>并发线程数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开始调度至车辆到达上车点（</a:t>
                      </a:r>
                      <a:r>
                        <a:rPr lang="en-US" altLang="zh-CN" sz="2400" dirty="0"/>
                        <a:t>s</a:t>
                      </a:r>
                      <a:r>
                        <a:rPr lang="zh-CN" altLang="en-US" sz="2400" dirty="0"/>
                        <a:t>）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上车至到达目的地（</a:t>
                      </a:r>
                      <a:r>
                        <a:rPr lang="en-US" altLang="zh-CN" sz="2400" dirty="0"/>
                        <a:t>s</a:t>
                      </a:r>
                      <a:r>
                        <a:rPr lang="zh-CN" altLang="en-US" sz="2400" dirty="0"/>
                        <a:t>）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12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2/4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35.8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10.9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12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3/6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38.5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28.1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712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5/10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97.0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33.2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后续安排</a:t>
            </a:r>
            <a:endParaRPr lang="zh-CN" altLang="en-US" dirty="0"/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5882" y="1399473"/>
            <a:ext cx="10722482" cy="3680527"/>
            <a:chOff x="5063619" y="2188316"/>
            <a:chExt cx="2160001" cy="3917208"/>
          </a:xfrm>
        </p:grpSpPr>
        <p:sp>
          <p:nvSpPr>
            <p:cNvPr id="16" name="矩形 15"/>
            <p:cNvSpPr/>
            <p:nvPr/>
          </p:nvSpPr>
          <p:spPr>
            <a:xfrm>
              <a:off x="5063619" y="2819802"/>
              <a:ext cx="72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063619" y="2188316"/>
              <a:ext cx="276935" cy="491353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sz="2400" b="1" spc="100" dirty="0">
                  <a:solidFill>
                    <a:schemeClr val="accent1"/>
                  </a:solidFill>
                </a:rPr>
                <a:t>后期工作</a:t>
              </a:r>
              <a:endParaRPr lang="zh-CN" altLang="en-US" sz="2400" b="1" spc="1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63620" y="3123178"/>
              <a:ext cx="2160000" cy="2982346"/>
            </a:xfrm>
            <a:prstGeom prst="rect">
              <a:avLst/>
            </a:prstGeom>
            <a:noFill/>
          </p:spPr>
          <p:txBody>
            <a:bodyPr wrap="square" lIns="0" rtlCol="0" anchor="t">
              <a:noAutofit/>
            </a:bodyPr>
            <a:lstStyle/>
            <a:p>
              <a:r>
                <a:rPr lang="zh-CN" altLang="en-US" b="0" i="0" u="none" strike="noStrike" dirty="0">
                  <a:solidFill>
                    <a:srgbClr val="000000"/>
                  </a:solidFill>
                  <a:effectLst/>
                </a:rPr>
                <a:t>接下去完成前端界面的测试工作，后增加信誉值模块，基于吴玥仪所设计的车载自组网中车辆信誉评估的算法，通过用户交互以及用户活跃度，作为主要因素衡量车辆的信誉度，并加入</a:t>
              </a:r>
              <a:r>
                <a:rPr lang="zh-CN" altLang="en-US" dirty="0">
                  <a:solidFill>
                    <a:srgbClr val="000000"/>
                  </a:solidFill>
                </a:rPr>
                <a:t>交易</a:t>
              </a:r>
              <a:r>
                <a:rPr lang="zh-CN" altLang="en-US" b="0" i="0" u="none" strike="noStrike" dirty="0">
                  <a:solidFill>
                    <a:srgbClr val="000000"/>
                  </a:solidFill>
                  <a:effectLst/>
                </a:rPr>
                <a:t>环节中的评估标准</a:t>
              </a:r>
              <a:r>
                <a:rPr lang="zh-CN" altLang="en-US" dirty="0">
                  <a:solidFill>
                    <a:srgbClr val="000000"/>
                  </a:solidFill>
                </a:rPr>
                <a:t>，</a:t>
              </a:r>
              <a:r>
                <a:rPr lang="zh-CN" altLang="en-US" b="0" i="0" u="none" strike="noStrike" dirty="0">
                  <a:solidFill>
                    <a:srgbClr val="000000"/>
                  </a:solidFill>
                  <a:effectLst/>
                </a:rPr>
                <a:t>通过司机对乘客打分，乘客对司机打分，作为信誉度计算的一定参考。</a:t>
              </a:r>
              <a:endParaRPr lang="zh-CN" altLang="en-US" b="0" i="0" u="none" strike="noStrike" dirty="0">
                <a:solidFill>
                  <a:srgbClr val="000000"/>
                </a:solidFill>
                <a:effectLst/>
              </a:endParaRPr>
            </a:p>
            <a:p>
              <a:endParaRPr lang="zh-CN" altLang="en-US" b="0" i="0" u="none" strike="noStrike" dirty="0">
                <a:solidFill>
                  <a:srgbClr val="000000"/>
                </a:solidFill>
                <a:effectLst/>
              </a:endParaRPr>
            </a:p>
            <a:p>
              <a:r>
                <a:rPr lang="zh-CN" altLang="en-US" b="0" i="0" u="none" strike="noStrike" dirty="0">
                  <a:solidFill>
                    <a:srgbClr val="000000"/>
                  </a:solidFill>
                  <a:effectLst/>
                </a:rPr>
                <a:t>具体时间安排如下：</a:t>
              </a:r>
              <a:endParaRPr lang="zh-CN" altLang="en-US" b="0" i="0" u="none" strike="noStrike" dirty="0">
                <a:solidFill>
                  <a:srgbClr val="000000"/>
                </a:solidFill>
                <a:effectLst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0" i="0" u="none" strike="noStrike" dirty="0">
                  <a:solidFill>
                    <a:srgbClr val="000000"/>
                  </a:solidFill>
                  <a:effectLst/>
                </a:rPr>
                <a:t>4.5-4.20 </a:t>
              </a:r>
              <a:r>
                <a:rPr lang="zh-CN" altLang="en-US" b="0" i="0" u="none" strike="noStrike" dirty="0">
                  <a:solidFill>
                    <a:srgbClr val="000000"/>
                  </a:solidFill>
                  <a:effectLst/>
                </a:rPr>
                <a:t>测试目前系统的效率与正确性</a:t>
              </a:r>
              <a:r>
                <a:rPr lang="zh-CN" altLang="en-US" b="0" i="0" u="none" strike="noStrike">
                  <a:solidFill>
                    <a:srgbClr val="000000"/>
                  </a:solidFill>
                  <a:effectLst/>
                </a:rPr>
                <a:t>，并计划</a:t>
              </a:r>
              <a:r>
                <a:rPr lang="en-US" altLang="zh-CN" b="0" i="0" u="none" strike="noStrike">
                  <a:solidFill>
                    <a:srgbClr val="000000"/>
                  </a:solidFill>
                  <a:effectLst/>
                </a:rPr>
                <a:t> </a:t>
              </a:r>
              <a:r>
                <a:rPr lang="zh-CN" altLang="en-US" b="0" i="0" u="none" strike="noStrike" dirty="0">
                  <a:solidFill>
                    <a:srgbClr val="000000"/>
                  </a:solidFill>
                  <a:effectLst/>
                </a:rPr>
                <a:t>加入信誉值评估模块，并对路径规划算法做出调整</a:t>
              </a:r>
              <a:endParaRPr lang="zh-CN" altLang="en-US" b="0" i="0" u="none" strike="noStrike" dirty="0">
                <a:solidFill>
                  <a:srgbClr val="000000"/>
                </a:solidFill>
                <a:effectLst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0" i="0" u="none" strike="noStrike" dirty="0">
                  <a:solidFill>
                    <a:srgbClr val="000000"/>
                  </a:solidFill>
                  <a:effectLst/>
                </a:rPr>
                <a:t>4.20-4.30</a:t>
              </a:r>
              <a:r>
                <a:rPr lang="zh-CN" altLang="en-US" b="0" i="0" u="none" strike="noStrike" dirty="0">
                  <a:solidFill>
                    <a:srgbClr val="000000"/>
                  </a:solidFill>
                  <a:effectLst/>
                </a:rPr>
                <a:t>整合系统，并对当前运行情况进行优化调整 </a:t>
              </a:r>
              <a:endParaRPr lang="zh-CN" altLang="en-US" b="0" i="0" u="none" strike="noStrike" dirty="0">
                <a:solidFill>
                  <a:srgbClr val="000000"/>
                </a:solidFill>
                <a:effectLst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b="0" i="0" u="none" strike="noStrike" dirty="0">
                  <a:solidFill>
                    <a:srgbClr val="000000"/>
                  </a:solidFill>
                  <a:effectLst/>
                </a:rPr>
                <a:t>4.30-5.12 </a:t>
              </a:r>
              <a:r>
                <a:rPr lang="zh-CN" altLang="en-US" b="0" i="0" u="none" strike="noStrike" dirty="0">
                  <a:solidFill>
                    <a:srgbClr val="000000"/>
                  </a:solidFill>
                  <a:effectLst/>
                </a:rPr>
                <a:t>性能测试及优化</a:t>
              </a:r>
              <a:endParaRPr lang="zh-CN" altLang="en-US" b="0" i="0" u="none" strike="noStrike" dirty="0">
                <a:solidFill>
                  <a:srgbClr val="000000"/>
                </a:solidFill>
                <a:effectLst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4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敬请各位老师批评指正</a:t>
            </a:r>
            <a:endParaRPr lang="zh-CN" altLang="en-US" sz="4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答辩人：万琦玲</a:t>
            </a:r>
            <a:endParaRPr lang="en-US" altLang="zh-CN" sz="1200" spc="1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导　师：陆慧梅、向勇</a:t>
            </a:r>
            <a:endParaRPr lang="zh-CN" altLang="en-US" sz="1200" spc="1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271139" y="1028700"/>
            <a:ext cx="3114955" cy="1259572"/>
            <a:chOff x="5576876" y="540040"/>
            <a:chExt cx="3114955" cy="1259572"/>
          </a:xfrm>
        </p:grpSpPr>
        <p:sp>
          <p:nvSpPr>
            <p:cNvPr id="29" name="文本框 28"/>
            <p:cNvSpPr txBox="1"/>
            <p:nvPr/>
          </p:nvSpPr>
          <p:spPr>
            <a:xfrm>
              <a:off x="5576876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01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76876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课题内容</a:t>
              </a:r>
              <a:endParaRPr lang="zh-CN" altLang="en-US" sz="2800" b="1" spc="300" dirty="0">
                <a:latin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76876" y="1461058"/>
              <a:ext cx="31149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100" dirty="0">
                  <a:solidFill>
                    <a:schemeClr val="bg1">
                      <a:lumMod val="75000"/>
                    </a:schemeClr>
                  </a:solidFill>
                </a:rPr>
                <a:t>Background of the project</a:t>
              </a:r>
              <a:endParaRPr lang="zh-CN" altLang="en-US" sz="1600" spc="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398684" y="1028700"/>
            <a:ext cx="1962397" cy="1259572"/>
            <a:chOff x="8704421" y="540040"/>
            <a:chExt cx="1962397" cy="1259572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540040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02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704421" y="977361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目前进度</a:t>
              </a:r>
              <a:endParaRPr lang="zh-CN" altLang="en-US" sz="2800" b="1" spc="300" dirty="0">
                <a:latin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704421" y="1461058"/>
              <a:ext cx="1962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100" dirty="0">
                  <a:solidFill>
                    <a:schemeClr val="bg1">
                      <a:lumMod val="75000"/>
                    </a:schemeClr>
                  </a:solidFill>
                </a:rPr>
                <a:t>Project Progress</a:t>
              </a:r>
              <a:endParaRPr lang="zh-CN" altLang="en-US" sz="1600" spc="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71139" y="2719407"/>
            <a:ext cx="2172390" cy="1227661"/>
            <a:chOff x="5576876" y="2230747"/>
            <a:chExt cx="2172390" cy="1227661"/>
          </a:xfrm>
        </p:grpSpPr>
        <p:sp>
          <p:nvSpPr>
            <p:cNvPr id="31" name="文本框 30"/>
            <p:cNvSpPr txBox="1"/>
            <p:nvPr/>
          </p:nvSpPr>
          <p:spPr>
            <a:xfrm>
              <a:off x="5576876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03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576876" y="2637526"/>
              <a:ext cx="217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存在的问题</a:t>
              </a:r>
              <a:endParaRPr lang="zh-CN" altLang="en-US" sz="2800" b="1" spc="300" dirty="0">
                <a:latin typeface="微软雅黑" panose="020B050302020402020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76876" y="3121223"/>
              <a:ext cx="188785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100" dirty="0">
                  <a:solidFill>
                    <a:schemeClr val="bg1">
                      <a:lumMod val="75000"/>
                    </a:schemeClr>
                  </a:solidFill>
                </a:rPr>
                <a:t>Project Content</a:t>
              </a:r>
              <a:endParaRPr lang="en-US" altLang="zh-CN" sz="1600" spc="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398684" y="2719407"/>
            <a:ext cx="2313305" cy="1227661"/>
            <a:chOff x="8704421" y="2230747"/>
            <a:chExt cx="2313305" cy="1227661"/>
          </a:xfrm>
        </p:grpSpPr>
        <p:sp>
          <p:nvSpPr>
            <p:cNvPr id="32" name="文本框 31"/>
            <p:cNvSpPr txBox="1"/>
            <p:nvPr/>
          </p:nvSpPr>
          <p:spPr>
            <a:xfrm>
              <a:off x="8704421" y="2230747"/>
              <a:ext cx="8867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spc="300" dirty="0">
                  <a:gradFill>
                    <a:gsLst>
                      <a:gs pos="0">
                        <a:schemeClr val="accent1"/>
                      </a:gs>
                      <a:gs pos="90000">
                        <a:schemeClr val="accent1">
                          <a:alpha val="0"/>
                        </a:schemeClr>
                      </a:gs>
                    </a:gsLst>
                    <a:lin ang="5400000" scaled="1"/>
                  </a:gradFill>
                </a:rPr>
                <a:t>04</a:t>
              </a:r>
              <a:endParaRPr lang="zh-CN" altLang="en-US" sz="44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04421" y="2637526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300" dirty="0">
                  <a:latin typeface="微软雅黑" panose="020B0503020204020204" charset="-122"/>
                </a:rPr>
                <a:t>后续安排</a:t>
              </a:r>
              <a:endParaRPr lang="zh-CN" altLang="en-US" sz="2800" b="1" spc="300" dirty="0">
                <a:latin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04421" y="3121223"/>
              <a:ext cx="231330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600" spc="100" dirty="0">
                  <a:solidFill>
                    <a:schemeClr val="bg1">
                      <a:lumMod val="75000"/>
                    </a:schemeClr>
                  </a:solidFill>
                  <a:sym typeface="+mn-ea"/>
                </a:rPr>
                <a:t>Plans of the Project</a:t>
              </a:r>
              <a:endParaRPr lang="zh-CN" altLang="en-US" sz="1600" spc="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67218" y="5849866"/>
            <a:ext cx="1052654" cy="108000"/>
            <a:chOff x="10467218" y="6126091"/>
            <a:chExt cx="1052654" cy="108000"/>
          </a:xfrm>
          <a:solidFill>
            <a:schemeClr val="accent1"/>
          </a:solidFill>
        </p:grpSpPr>
        <p:sp>
          <p:nvSpPr>
            <p:cNvPr id="3" name="椭圆 2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课题内容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1539631" y="1700198"/>
            <a:ext cx="9100038" cy="361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55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在实验室工作的基础上，实现对于应用于</a:t>
            </a:r>
            <a:r>
              <a:rPr lang="zh-CN" altLang="en-US" sz="2855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区块链</a:t>
            </a:r>
            <a:r>
              <a:rPr lang="zh-CN" altLang="en-US" sz="2855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zh-CN" altLang="en-US" sz="2855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出租车调度系统</a:t>
            </a:r>
            <a:r>
              <a:rPr lang="zh-CN" altLang="en-US" sz="2855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 </a:t>
            </a:r>
            <a:r>
              <a:rPr lang="zh-CN" altLang="en-US" sz="2855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改进与优化</a:t>
            </a:r>
            <a:r>
              <a:rPr lang="zh-CN" altLang="en-US" sz="2855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主要工作包括增加系统中</a:t>
            </a:r>
            <a:r>
              <a:rPr lang="zh-CN" altLang="en-US" sz="2855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信誉值</a:t>
            </a:r>
            <a:r>
              <a:rPr lang="zh-CN" altLang="en-US" sz="2855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的实现与应用以及对于</a:t>
            </a:r>
            <a:r>
              <a:rPr lang="zh-CN" altLang="en-US" sz="2855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前端</a:t>
            </a:r>
            <a:r>
              <a:rPr lang="zh-CN" altLang="en-US" sz="2855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应用界面的优化与设计。</a:t>
            </a:r>
            <a:endParaRPr lang="zh-CN" altLang="en-US" sz="2855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半闭框 11"/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06550" y="2217235"/>
            <a:ext cx="9754177" cy="13935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已完成对实验室前期工作的复现部署，并形成了复现手册。</a:t>
            </a:r>
            <a:endParaRPr lang="zh-CN" altLang="en-US" sz="2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已完成前端框架搭建，以及基本的事件循环。</a:t>
            </a:r>
            <a:endParaRPr sz="24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图形 3" descr="徽章 1 纯色填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48082" y="2217235"/>
            <a:ext cx="553399" cy="553399"/>
          </a:xfrm>
          <a:prstGeom prst="rect">
            <a:avLst/>
          </a:prstGeom>
        </p:spPr>
      </p:pic>
      <p:pic>
        <p:nvPicPr>
          <p:cNvPr id="3" name="图形 3" descr="徽章 纯色填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082" y="3152300"/>
            <a:ext cx="553399" cy="55339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60399" y="1439682"/>
            <a:ext cx="2853509" cy="619744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复现</a:t>
            </a:r>
            <a:endParaRPr kumimoji="0" lang="zh-CN" altLang="en-US" sz="28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0400" y="2217236"/>
            <a:ext cx="10858500" cy="1961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搭建了区块链运行</a:t>
            </a:r>
            <a:r>
              <a:rPr lang="zh-CN" altLang="en-US" sz="20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所需环境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，包括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truffle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、</a:t>
            </a:r>
            <a:r>
              <a:rPr lang="en-US" altLang="zh-CN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geth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、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ganache-cli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等库，完成了浏览器与智能合约交互的实验；</a:t>
            </a:r>
            <a:endParaRPr lang="zh-CN" altLang="en-US" sz="20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部署已有智能合约、能够运行</a:t>
            </a:r>
            <a:r>
              <a:rPr lang="zh-CN" altLang="en-US" sz="20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现有调度系统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；</a:t>
            </a:r>
            <a:endParaRPr lang="zh-CN" altLang="en-US" sz="20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部署环境，能够通过脚本一定程度上</a:t>
            </a:r>
            <a:r>
              <a:rPr lang="zh-CN" altLang="en-US" sz="20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自动化测试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流程；</a:t>
            </a:r>
            <a:endParaRPr lang="zh-CN" altLang="en-US" sz="20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在以上复现过程中，逐步完善了复现手册。</a:t>
            </a:r>
            <a:endParaRPr lang="zh-CN" sz="20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60399" y="1439682"/>
            <a:ext cx="2853509" cy="619744"/>
          </a:xfrm>
          <a:prstGeom prst="roundRect">
            <a:avLst/>
          </a:prstGeom>
          <a:solidFill>
            <a:schemeClr val="accent4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前端整体设计</a:t>
            </a:r>
            <a:endParaRPr kumimoji="0" lang="zh-CN" altLang="en-US" sz="28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0400" y="2217236"/>
            <a:ext cx="5435600" cy="11612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该出租车调度系统</a:t>
            </a:r>
            <a:r>
              <a:rPr lang="zh-CN" altLang="en-US" sz="20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整体结构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归结如下，其中以太坊平台充当服务器，作为车辆与乘客交互的媒介，并对数据运算，返回调度结果。</a:t>
            </a:r>
            <a:endParaRPr lang="zh-CN" sz="20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56" y="1347758"/>
            <a:ext cx="5090344" cy="41624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60399" y="1439682"/>
            <a:ext cx="2853509" cy="619744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可视化模块</a:t>
            </a:r>
            <a:endParaRPr kumimoji="0" lang="zh-CN" altLang="en-US" sz="28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0399" y="2059426"/>
            <a:ext cx="10677237" cy="15613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对于可视化模块即前端部分，包括消息部分（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call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、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send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方法）、事件处理部分、以及四个主要的界面展示部分。其中地图展示组件对接收到的地图数据（</a:t>
            </a:r>
            <a:r>
              <a:rPr lang="en-US" altLang="zh-CN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geohash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格式）在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leaflet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框架中渲染；登录及地点查询组件则为用户可使用的功能；调度事件组件监控整个调度过程，在请求发生时触发响应。框架描述如下：</a:t>
            </a:r>
            <a:endParaRPr lang="zh-CN" sz="20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26" y="3620815"/>
            <a:ext cx="4494573" cy="211397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目前进度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60399" y="1439682"/>
            <a:ext cx="2853509" cy="619744"/>
          </a:xfrm>
          <a:prstGeom prst="roundRect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事件响应分析</a:t>
            </a:r>
            <a:endParaRPr kumimoji="0" lang="zh-CN" altLang="en-US" sz="2800" b="1" i="0" u="none" strike="noStrike" kern="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7308" y="2059426"/>
            <a:ext cx="10677237" cy="2361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该系统通过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event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实现通讯，具体过程如下：</a:t>
            </a:r>
            <a:endParaRPr lang="zh-CN" altLang="en-US" sz="20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342900" indent="-3429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乘客和司机初始化，位置等信息记录在区块链上；</a:t>
            </a:r>
            <a:endParaRPr lang="zh-CN" altLang="en-US" sz="20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342900" indent="-3429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乘客提交打车请求（包含出发地和目的地）至区块链；</a:t>
            </a:r>
            <a:endParaRPr lang="zh-CN" altLang="en-US" sz="20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342900" indent="-3429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计算得出调度结果；</a:t>
            </a:r>
            <a:endParaRPr lang="zh-CN" altLang="en-US" sz="20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342900" indent="-3429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用户端对结果作出响应，直至乘客完成支付动作；</a:t>
            </a:r>
            <a:endParaRPr lang="zh-CN" altLang="en-US" sz="20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342900" indent="-342900" algn="just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该次调度事件结束。</a:t>
            </a:r>
            <a:endParaRPr lang="zh-CN" sz="2000" spc="3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171" y="1600052"/>
            <a:ext cx="4515429" cy="313166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存在的问题</a:t>
            </a:r>
            <a:endParaRPr lang="zh-CN" altLang="en-US" dirty="0"/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73710" y="1200785"/>
            <a:ext cx="4083050" cy="1716405"/>
            <a:chOff x="9448380" y="2188316"/>
            <a:chExt cx="2160001" cy="2462375"/>
          </a:xfrm>
        </p:grpSpPr>
        <p:sp>
          <p:nvSpPr>
            <p:cNvPr id="20" name="矩形 19"/>
            <p:cNvSpPr/>
            <p:nvPr/>
          </p:nvSpPr>
          <p:spPr>
            <a:xfrm>
              <a:off x="9448380" y="2819802"/>
              <a:ext cx="72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8380" y="2188316"/>
              <a:ext cx="1043940" cy="66231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zh-CN" altLang="en-US" sz="2400" b="1" spc="100" dirty="0">
                  <a:solidFill>
                    <a:schemeClr val="accent1"/>
                  </a:solidFill>
                </a:rPr>
                <a:t>前端接口</a:t>
              </a:r>
              <a:endParaRPr lang="zh-CN" altLang="en-US" sz="2400" b="1" spc="1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448380" y="3122980"/>
              <a:ext cx="2160001" cy="1527711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b="0" i="0" u="none" strike="noStrike" dirty="0">
                  <a:solidFill>
                    <a:srgbClr val="000000"/>
                  </a:solidFill>
                  <a:effectLst/>
                  <a:latin typeface="-webkit-standard"/>
                </a:rPr>
                <a:t>前端优化不够细致，可用性较弱；</a:t>
              </a:r>
              <a:endParaRPr lang="zh-CN" altLang="en-US" spc="100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3710" y="3171190"/>
            <a:ext cx="5346065" cy="2193925"/>
            <a:chOff x="9448380" y="2188316"/>
            <a:chExt cx="2313940" cy="2193865"/>
          </a:xfrm>
        </p:grpSpPr>
        <p:sp>
          <p:nvSpPr>
            <p:cNvPr id="3" name="矩形 2"/>
            <p:cNvSpPr/>
            <p:nvPr/>
          </p:nvSpPr>
          <p:spPr>
            <a:xfrm>
              <a:off x="9448380" y="2819802"/>
              <a:ext cx="72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448380" y="2188316"/>
              <a:ext cx="2313940" cy="46036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zh-CN" sz="2400" b="1" spc="100" dirty="0">
                  <a:solidFill>
                    <a:schemeClr val="accent1"/>
                  </a:solidFill>
                </a:rPr>
                <a:t>Leaflet</a:t>
              </a:r>
              <a:r>
                <a:rPr lang="zh-CN" altLang="en-US" sz="2400" b="1" spc="100" dirty="0">
                  <a:solidFill>
                    <a:schemeClr val="accent1"/>
                  </a:solidFill>
                </a:rPr>
                <a:t>框架</a:t>
              </a:r>
              <a:endParaRPr lang="zh-CN" altLang="en-US" sz="2400" b="1" spc="100" dirty="0">
                <a:solidFill>
                  <a:schemeClr val="accent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448380" y="3123010"/>
              <a:ext cx="2160025" cy="1259171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b="0" i="0" u="none" strike="noStrike" dirty="0">
                  <a:solidFill>
                    <a:srgbClr val="000000"/>
                  </a:solidFill>
                  <a:effectLst/>
                  <a:latin typeface="-webkit-standard"/>
                </a:rPr>
                <a:t>leaflet</a:t>
              </a:r>
              <a:r>
                <a:rPr lang="zh-CN" altLang="en-US" b="0" i="0" u="none" strike="noStrike" dirty="0">
                  <a:solidFill>
                    <a:srgbClr val="000000"/>
                  </a:solidFill>
                  <a:effectLst/>
                  <a:latin typeface="-webkit-standard"/>
                </a:rPr>
                <a:t>框架使用目前仍有一定问题未解决</a:t>
              </a:r>
              <a:endParaRPr lang="zh-CN" altLang="en-US" spc="100" dirty="0"/>
            </a:p>
          </p:txBody>
        </p:sp>
      </p:grpSp>
    </p:spTree>
  </p:cSld>
  <p:clrMapOvr>
    <a:masterClrMapping/>
  </p:clrMapOvr>
  <p:transition spd="med">
    <p:pull/>
  </p:transition>
</p:sld>
</file>

<file path=ppt/tags/tag1.xml><?xml version="1.0" encoding="utf-8"?>
<p:tagLst xmlns:p="http://schemas.openxmlformats.org/presentationml/2006/main">
  <p:tag name="PA" val="v5.1.2"/>
</p:tagLst>
</file>

<file path=ppt/tags/tag2.xml><?xml version="1.0" encoding="utf-8"?>
<p:tagLst xmlns:p="http://schemas.openxmlformats.org/presentationml/2006/main">
  <p:tag name="PA" val="v5.1.2"/>
</p:tagLst>
</file>

<file path=ppt/tags/tag3.xml><?xml version="1.0" encoding="utf-8"?>
<p:tagLst xmlns:p="http://schemas.openxmlformats.org/presentationml/2006/main">
  <p:tag name="PA" val="v5.1.2"/>
</p:tagLst>
</file>

<file path=ppt/tags/tag4.xml><?xml version="1.0" encoding="utf-8"?>
<p:tagLst xmlns:p="http://schemas.openxmlformats.org/presentationml/2006/main">
  <p:tag name="PA" val="v5.1.2"/>
</p:tagLst>
</file>

<file path=ppt/tags/tag5.xml><?xml version="1.0" encoding="utf-8"?>
<p:tagLst xmlns:p="http://schemas.openxmlformats.org/presentationml/2006/main">
  <p:tag name="PA" val="v5.1.2"/>
</p:tagLst>
</file>

<file path=ppt/tags/tag6.xml><?xml version="1.0" encoding="utf-8"?>
<p:tagLst xmlns:p="http://schemas.openxmlformats.org/presentationml/2006/main">
  <p:tag name="PA" val="v5.1.2"/>
</p:tagLst>
</file>

<file path=ppt/tags/tag7.xml><?xml version="1.0" encoding="utf-8"?>
<p:tagLst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WPS 演示</Application>
  <PresentationFormat>宽屏</PresentationFormat>
  <Paragraphs>146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Century Gothic</vt:lpstr>
      <vt:lpstr>微软雅黑 Light</vt:lpstr>
      <vt:lpstr>Wingdings 3</vt:lpstr>
      <vt:lpstr>-webkit-standard</vt:lpstr>
      <vt:lpstr>Segoe Print</vt:lpstr>
      <vt:lpstr>Arial Unicode MS</vt:lpstr>
      <vt:lpstr>Calibri</vt:lpstr>
      <vt:lpstr>封2​​</vt:lpstr>
      <vt:lpstr>出租车调度系统的改进</vt:lpstr>
      <vt:lpstr>PowerPoint 演示文稿</vt:lpstr>
      <vt:lpstr>课题内容</vt:lpstr>
      <vt:lpstr>目前进度</vt:lpstr>
      <vt:lpstr>目前进度</vt:lpstr>
      <vt:lpstr>目前进度</vt:lpstr>
      <vt:lpstr>目前进度</vt:lpstr>
      <vt:lpstr>目前进度</vt:lpstr>
      <vt:lpstr>存在的问题</vt:lpstr>
      <vt:lpstr>存在的问题</vt:lpstr>
      <vt:lpstr>后续安排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wan</dc:creator>
  <cp:lastModifiedBy>70？琦玲！</cp:lastModifiedBy>
  <cp:revision>157</cp:revision>
  <dcterms:created xsi:type="dcterms:W3CDTF">2019-06-19T02:08:00Z</dcterms:created>
  <dcterms:modified xsi:type="dcterms:W3CDTF">2022-06-20T08:26:33Z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38BA2F8C5B3B4AF592D3C54C2EB2CFA0</vt:lpwstr>
  </property>
</Properties>
</file>