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9" r:id="rId5"/>
    <p:sldId id="260" r:id="rId6"/>
    <p:sldId id="261" r:id="rId7"/>
    <p:sldId id="262" r:id="rId8"/>
    <p:sldId id="264" r:id="rId9"/>
    <p:sldId id="265" r:id="rId10"/>
    <p:sldId id="269"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1.png"/><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2-首页1">
    <p:spTree>
      <p:nvGrpSpPr>
        <p:cNvPr id="1" name=""/>
        <p:cNvGrpSpPr/>
        <p:nvPr/>
      </p:nvGrpSpPr>
      <p:grpSpPr>
        <a:xfrm>
          <a:off x="0" y="0"/>
          <a:ext cx="0" cy="0"/>
          <a:chOff x="0" y="0"/>
          <a:chExt cx="0" cy="0"/>
        </a:xfrm>
      </p:grpSpPr>
      <p:sp>
        <p:nvSpPr>
          <p:cNvPr id="6" name="PA-矩形 7"/>
          <p:cNvSpPr/>
          <p:nvPr userDrawn="1">
            <p:custDataLst>
              <p:tags r:id="rId2"/>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 name="PA-矩形 7"/>
          <p:cNvSpPr/>
          <p:nvPr userDrawn="1">
            <p:custDataLst>
              <p:tags r:id="rId3"/>
            </p:custDataLst>
          </p:nvPr>
        </p:nvSpPr>
        <p:spPr>
          <a:xfrm>
            <a:off x="0" y="0"/>
            <a:ext cx="12192000" cy="6858000"/>
          </a:xfrm>
          <a:prstGeom prst="rect">
            <a:avLst/>
          </a:prstGeom>
          <a:gradFill>
            <a:gsLst>
              <a:gs pos="0">
                <a:srgbClr val="008244"/>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任意多边形: 形状 39"/>
          <p:cNvSpPr/>
          <p:nvPr userDrawn="1"/>
        </p:nvSpPr>
        <p:spPr>
          <a:xfrm>
            <a:off x="221886"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pct5">
            <a:fgClr>
              <a:schemeClr val="bg1">
                <a:lumMod val="85000"/>
              </a:schemeClr>
            </a:fgClr>
            <a:bgClr>
              <a:schemeClr val="bg1"/>
            </a:bgClr>
          </a:pattFill>
          <a:ln>
            <a:noFill/>
          </a:ln>
          <a:effectLst>
            <a:outerShdw blurRad="190500" sx="101000" sy="101000" algn="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任意多边形: 形状 39"/>
          <p:cNvSpPr/>
          <p:nvPr userDrawn="1"/>
        </p:nvSpPr>
        <p:spPr>
          <a:xfrm>
            <a:off x="189674"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任意多边形: 形状 39"/>
          <p:cNvSpPr/>
          <p:nvPr userDrawn="1"/>
        </p:nvSpPr>
        <p:spPr>
          <a:xfrm>
            <a:off x="0"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blurRad="76200" sx="101000" sy="101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任意多边形: 形状 74"/>
          <p:cNvSpPr/>
          <p:nvPr userDrawn="1"/>
        </p:nvSpPr>
        <p:spPr>
          <a:xfrm flipV="1">
            <a:off x="660400" y="3829587"/>
            <a:ext cx="6489382"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1" fmla="*/ 0 w 6415214"/>
              <a:gd name="connsiteY0-2" fmla="*/ 171407 h 262847"/>
              <a:gd name="connsiteX1-3" fmla="*/ 6415214 w 6415214"/>
              <a:gd name="connsiteY1-4" fmla="*/ 171407 h 262847"/>
              <a:gd name="connsiteX2-5" fmla="*/ 6415214 w 6415214"/>
              <a:gd name="connsiteY2-6" fmla="*/ 100390 h 262847"/>
              <a:gd name="connsiteX3-7" fmla="*/ 511261 w 6415214"/>
              <a:gd name="connsiteY3-8" fmla="*/ 100390 h 262847"/>
              <a:gd name="connsiteX4-9" fmla="*/ 229919 w 6415214"/>
              <a:gd name="connsiteY4-10" fmla="*/ 0 h 262847"/>
              <a:gd name="connsiteX5-11" fmla="*/ 229919 w 6415214"/>
              <a:gd name="connsiteY5-12" fmla="*/ 100390 h 262847"/>
              <a:gd name="connsiteX6-13" fmla="*/ 0 w 6415214"/>
              <a:gd name="connsiteY6-14" fmla="*/ 100390 h 262847"/>
              <a:gd name="connsiteX7" fmla="*/ 91440 w 6415214"/>
              <a:gd name="connsiteY7" fmla="*/ 262847 h 262847"/>
              <a:gd name="connsiteX0-15" fmla="*/ 0 w 6415214"/>
              <a:gd name="connsiteY0-16" fmla="*/ 171407 h 171407"/>
              <a:gd name="connsiteX1-17" fmla="*/ 6415214 w 6415214"/>
              <a:gd name="connsiteY1-18" fmla="*/ 171407 h 171407"/>
              <a:gd name="connsiteX2-19" fmla="*/ 6415214 w 6415214"/>
              <a:gd name="connsiteY2-20" fmla="*/ 100390 h 171407"/>
              <a:gd name="connsiteX3-21" fmla="*/ 511261 w 6415214"/>
              <a:gd name="connsiteY3-22" fmla="*/ 100390 h 171407"/>
              <a:gd name="connsiteX4-23" fmla="*/ 229919 w 6415214"/>
              <a:gd name="connsiteY4-24" fmla="*/ 0 h 171407"/>
              <a:gd name="connsiteX5-25" fmla="*/ 229919 w 6415214"/>
              <a:gd name="connsiteY5-26" fmla="*/ 100390 h 171407"/>
              <a:gd name="connsiteX6-27" fmla="*/ 0 w 6415214"/>
              <a:gd name="connsiteY6-28" fmla="*/ 100390 h 171407"/>
              <a:gd name="connsiteX0-29" fmla="*/ 0 w 6415214"/>
              <a:gd name="connsiteY0-30" fmla="*/ 171407 h 171407"/>
              <a:gd name="connsiteX1-31" fmla="*/ 6415214 w 6415214"/>
              <a:gd name="connsiteY1-32" fmla="*/ 100390 h 171407"/>
              <a:gd name="connsiteX2-33" fmla="*/ 511261 w 6415214"/>
              <a:gd name="connsiteY2-34" fmla="*/ 100390 h 171407"/>
              <a:gd name="connsiteX3-35" fmla="*/ 229919 w 6415214"/>
              <a:gd name="connsiteY3-36" fmla="*/ 0 h 171407"/>
              <a:gd name="connsiteX4-37" fmla="*/ 229919 w 6415214"/>
              <a:gd name="connsiteY4-38" fmla="*/ 100390 h 171407"/>
              <a:gd name="connsiteX5-39" fmla="*/ 0 w 6415214"/>
              <a:gd name="connsiteY5-40" fmla="*/ 100390 h 171407"/>
              <a:gd name="connsiteX0-41" fmla="*/ 6415214 w 6415214"/>
              <a:gd name="connsiteY0-42" fmla="*/ 100390 h 100390"/>
              <a:gd name="connsiteX1-43" fmla="*/ 511261 w 6415214"/>
              <a:gd name="connsiteY1-44" fmla="*/ 100390 h 100390"/>
              <a:gd name="connsiteX2-45" fmla="*/ 229919 w 6415214"/>
              <a:gd name="connsiteY2-46" fmla="*/ 0 h 100390"/>
              <a:gd name="connsiteX3-47" fmla="*/ 229919 w 6415214"/>
              <a:gd name="connsiteY3-48" fmla="*/ 100390 h 100390"/>
              <a:gd name="connsiteX4-49" fmla="*/ 0 w 6415214"/>
              <a:gd name="connsiteY4-50" fmla="*/ 100390 h 100390"/>
              <a:gd name="connsiteX0-51" fmla="*/ 6415214 w 6415214"/>
              <a:gd name="connsiteY0-52" fmla="*/ 195640 h 195640"/>
              <a:gd name="connsiteX1-53" fmla="*/ 511261 w 6415214"/>
              <a:gd name="connsiteY1-54" fmla="*/ 195640 h 195640"/>
              <a:gd name="connsiteX2-55" fmla="*/ 227538 w 6415214"/>
              <a:gd name="connsiteY2-56" fmla="*/ 0 h 195640"/>
              <a:gd name="connsiteX3-57" fmla="*/ 229919 w 6415214"/>
              <a:gd name="connsiteY3-58" fmla="*/ 195640 h 195640"/>
              <a:gd name="connsiteX4-59" fmla="*/ 0 w 6415214"/>
              <a:gd name="connsiteY4-60" fmla="*/ 195640 h 195640"/>
              <a:gd name="connsiteX0-61" fmla="*/ 6415214 w 6415214"/>
              <a:gd name="connsiteY0-62" fmla="*/ 193259 h 193259"/>
              <a:gd name="connsiteX1-63" fmla="*/ 511261 w 6415214"/>
              <a:gd name="connsiteY1-64" fmla="*/ 193259 h 193259"/>
              <a:gd name="connsiteX2-65" fmla="*/ 232301 w 6415214"/>
              <a:gd name="connsiteY2-66" fmla="*/ 0 h 193259"/>
              <a:gd name="connsiteX3-67" fmla="*/ 229919 w 6415214"/>
              <a:gd name="connsiteY3-68" fmla="*/ 193259 h 193259"/>
              <a:gd name="connsiteX4-69" fmla="*/ 0 w 6415214"/>
              <a:gd name="connsiteY4-70" fmla="*/ 193259 h 19325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12" name="标题 47"/>
          <p:cNvSpPr>
            <a:spLocks noGrp="1"/>
          </p:cNvSpPr>
          <p:nvPr>
            <p:ph type="title" hasCustomPrompt="1"/>
          </p:nvPr>
        </p:nvSpPr>
        <p:spPr>
          <a:xfrm>
            <a:off x="671368" y="2616692"/>
            <a:ext cx="7015008" cy="1200329"/>
          </a:xfrm>
          <a:prstGeom prst="rect">
            <a:avLst/>
          </a:prstGeom>
          <a:noFill/>
        </p:spPr>
        <p:txBody>
          <a:bodyPr wrap="square" lIns="0" rtlCol="0">
            <a:spAutoFit/>
          </a:bodyPr>
          <a:lstStyle>
            <a:lvl1pPr>
              <a:lnSpc>
                <a:spcPct val="100000"/>
              </a:lnSpc>
              <a:defRPr lang="zh-CN" altLang="en-US" sz="3600" b="1" spc="100" dirty="0">
                <a:latin typeface="微软雅黑" panose="020B0503020204020204" charset="-122"/>
                <a:ea typeface="微软雅黑" panose="020B0503020204020204" charset="-122"/>
                <a:cs typeface="+mn-ea"/>
              </a:defRPr>
            </a:lvl1pPr>
          </a:lstStyle>
          <a:p>
            <a:pPr marL="0" lvl="0"/>
            <a:r>
              <a:rPr lang="zh-CN" altLang="en-US" dirty="0"/>
              <a:t>请在此输入标题</a:t>
            </a:r>
            <a:br>
              <a:rPr lang="zh-CN" altLang="en-US" dirty="0"/>
            </a:br>
            <a:r>
              <a:rPr lang="zh-CN" altLang="en-US" dirty="0"/>
              <a:t>尽量回车保证标题为两行</a:t>
            </a:r>
            <a:endParaRPr lang="zh-CN" altLang="en-US" dirty="0"/>
          </a:p>
        </p:txBody>
      </p:sp>
      <p:sp>
        <p:nvSpPr>
          <p:cNvPr id="13" name="文本占位符 87"/>
          <p:cNvSpPr>
            <a:spLocks noGrp="1"/>
          </p:cNvSpPr>
          <p:nvPr>
            <p:ph type="body" sz="quarter" idx="13" hasCustomPrompt="1"/>
          </p:nvPr>
        </p:nvSpPr>
        <p:spPr>
          <a:xfrm>
            <a:off x="671367" y="2352090"/>
            <a:ext cx="5137927"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endParaRPr lang="zh-CN" altLang="en-US" dirty="0"/>
          </a:p>
        </p:txBody>
      </p:sp>
      <p:sp>
        <p:nvSpPr>
          <p:cNvPr id="14" name="文本占位符 53"/>
          <p:cNvSpPr>
            <a:spLocks noGrp="1"/>
          </p:cNvSpPr>
          <p:nvPr>
            <p:ph type="body" sz="quarter" idx="16" hasCustomPrompt="1"/>
          </p:nvPr>
        </p:nvSpPr>
        <p:spPr>
          <a:xfrm>
            <a:off x="671366" y="4094394"/>
            <a:ext cx="6221139"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sp>
        <p:nvSpPr>
          <p:cNvPr id="16" name="文本框 15"/>
          <p:cNvSpPr txBox="1"/>
          <p:nvPr userDrawn="1"/>
        </p:nvSpPr>
        <p:spPr>
          <a:xfrm>
            <a:off x="474450" y="318256"/>
            <a:ext cx="2104863" cy="792864"/>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BIT </a:t>
            </a:r>
            <a:r>
              <a:rPr kumimoji="0" lang="en-US" altLang="zh-CN" sz="2400" b="1" i="0" u="none" strike="noStrike" kern="1200" cap="none" spc="100" normalizeH="0" baseline="0" noProof="0" dirty="0">
                <a:ln>
                  <a:noFill/>
                </a:ln>
                <a:solidFill>
                  <a:srgbClr val="A2A2A2"/>
                </a:solidFill>
                <a:effectLst/>
                <a:uLnTx/>
                <a:uFillTx/>
                <a:latin typeface="+mn-ea"/>
                <a:ea typeface="+mn-ea"/>
                <a:cs typeface="+mn-cs"/>
              </a:rPr>
              <a:t>▷</a:t>
            </a:r>
            <a:endParaRPr kumimoji="0" lang="zh-CN" altLang="en-US" sz="2400" b="1" i="0" u="none" strike="noStrike" kern="1200" cap="none" spc="100" normalizeH="0" baseline="0" noProof="0" dirty="0">
              <a:ln>
                <a:noFill/>
              </a:ln>
              <a:solidFill>
                <a:srgbClr val="A2A2A2"/>
              </a:solidFill>
              <a:effectLst/>
              <a:uLnTx/>
              <a:uFillTx/>
              <a:latin typeface="+mn-ea"/>
              <a:ea typeface="+mn-ea"/>
              <a:cs typeface="+mn-cs"/>
            </a:endParaRPr>
          </a:p>
        </p:txBody>
      </p:sp>
      <p:pic>
        <p:nvPicPr>
          <p:cNvPr id="23" name="图片 22"/>
          <p:cNvPicPr>
            <a:picLocks noChangeAspect="1"/>
          </p:cNvPicPr>
          <p:nvPr userDrawn="1"/>
        </p:nvPicPr>
        <p:blipFill>
          <a:blip r:embed="rId4"/>
          <a:stretch>
            <a:fillRect/>
          </a:stretch>
        </p:blipFill>
        <p:spPr>
          <a:xfrm>
            <a:off x="8250894" y="-774608"/>
            <a:ext cx="7885491" cy="7588381"/>
          </a:xfrm>
          <a:prstGeom prst="rect">
            <a:avLst/>
          </a:prstGeom>
        </p:spPr>
      </p:pic>
      <p:pic>
        <p:nvPicPr>
          <p:cNvPr id="20" name="图片 19"/>
          <p:cNvPicPr>
            <a:picLocks noChangeAspect="1"/>
          </p:cNvPicPr>
          <p:nvPr userDrawn="1"/>
        </p:nvPicPr>
        <p:blipFill>
          <a:blip r:embed="rId5" cstate="print"/>
          <a:stretch>
            <a:fillRect/>
          </a:stretch>
        </p:blipFill>
        <p:spPr>
          <a:xfrm>
            <a:off x="8250874" y="2196869"/>
            <a:ext cx="3243162" cy="2464261"/>
          </a:xfrm>
          <a:prstGeom prst="rect">
            <a:avLst/>
          </a:prstGeom>
        </p:spPr>
      </p:pic>
      <p:grpSp>
        <p:nvGrpSpPr>
          <p:cNvPr id="2" name="组合 1"/>
          <p:cNvGrpSpPr/>
          <p:nvPr userDrawn="1"/>
        </p:nvGrpSpPr>
        <p:grpSpPr>
          <a:xfrm>
            <a:off x="671368" y="6061309"/>
            <a:ext cx="2479573" cy="304965"/>
            <a:chOff x="671368" y="6061309"/>
            <a:chExt cx="2479573" cy="304965"/>
          </a:xfrm>
        </p:grpSpPr>
        <p:grpSp>
          <p:nvGrpSpPr>
            <p:cNvPr id="74" name="组合 73"/>
            <p:cNvGrpSpPr/>
            <p:nvPr userDrawn="1"/>
          </p:nvGrpSpPr>
          <p:grpSpPr>
            <a:xfrm>
              <a:off x="2098445" y="6064781"/>
              <a:ext cx="1052496" cy="298683"/>
              <a:chOff x="2373567" y="1096524"/>
              <a:chExt cx="2578404" cy="731714"/>
            </a:xfrm>
          </p:grpSpPr>
          <p:sp>
            <p:nvSpPr>
              <p:cNvPr id="89"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0" name="Freeform 6"/>
              <p:cNvSpPr/>
              <p:nvPr/>
            </p:nvSpPr>
            <p:spPr bwMode="auto">
              <a:xfrm>
                <a:off x="4620305" y="1246611"/>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91" name="组合 90"/>
              <p:cNvGrpSpPr/>
              <p:nvPr/>
            </p:nvGrpSpPr>
            <p:grpSpPr>
              <a:xfrm>
                <a:off x="2373567" y="1096524"/>
                <a:ext cx="589817" cy="731714"/>
                <a:chOff x="5548313" y="2084388"/>
                <a:chExt cx="547688" cy="679451"/>
              </a:xfrm>
              <a:solidFill>
                <a:schemeClr val="accent3"/>
              </a:solidFill>
            </p:grpSpPr>
            <p:sp>
              <p:nvSpPr>
                <p:cNvPr id="9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7"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92" name="组合 91"/>
              <p:cNvGrpSpPr/>
              <p:nvPr/>
            </p:nvGrpSpPr>
            <p:grpSpPr>
              <a:xfrm>
                <a:off x="3194779" y="1296598"/>
                <a:ext cx="356817" cy="382445"/>
                <a:chOff x="3792874" y="3156423"/>
                <a:chExt cx="331330" cy="355128"/>
              </a:xfrm>
              <a:solidFill>
                <a:schemeClr val="accent3"/>
              </a:solidFill>
            </p:grpSpPr>
            <p:sp>
              <p:nvSpPr>
                <p:cNvPr id="93"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4"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5"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75" name="组合 74"/>
            <p:cNvGrpSpPr/>
            <p:nvPr userDrawn="1"/>
          </p:nvGrpSpPr>
          <p:grpSpPr>
            <a:xfrm>
              <a:off x="671368" y="6061309"/>
              <a:ext cx="1100339" cy="304965"/>
              <a:chOff x="2372715" y="161759"/>
              <a:chExt cx="2695608" cy="747103"/>
            </a:xfrm>
          </p:grpSpPr>
          <p:grpSp>
            <p:nvGrpSpPr>
              <p:cNvPr id="76" name="组合 75"/>
              <p:cNvGrpSpPr/>
              <p:nvPr/>
            </p:nvGrpSpPr>
            <p:grpSpPr>
              <a:xfrm>
                <a:off x="3804781" y="283376"/>
                <a:ext cx="521428" cy="548788"/>
                <a:chOff x="6113463" y="3541713"/>
                <a:chExt cx="484188" cy="509588"/>
              </a:xfrm>
              <a:solidFill>
                <a:schemeClr val="accent3"/>
              </a:solidFill>
            </p:grpSpPr>
            <p:sp>
              <p:nvSpPr>
                <p:cNvPr id="8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7" name="组合 76"/>
              <p:cNvGrpSpPr/>
              <p:nvPr/>
            </p:nvGrpSpPr>
            <p:grpSpPr>
              <a:xfrm>
                <a:off x="2372715" y="161759"/>
                <a:ext cx="591521" cy="747103"/>
                <a:chOff x="6108700" y="2066926"/>
                <a:chExt cx="549275" cy="693738"/>
              </a:xfrm>
              <a:solidFill>
                <a:schemeClr val="accent3"/>
              </a:solidFill>
            </p:grpSpPr>
            <p:sp>
              <p:nvSpPr>
                <p:cNvPr id="8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73775" y="375308"/>
                <a:ext cx="396626" cy="341923"/>
                <a:chOff x="6186488" y="2930526"/>
                <a:chExt cx="368300" cy="317500"/>
              </a:xfrm>
              <a:solidFill>
                <a:schemeClr val="accent3"/>
              </a:solidFill>
            </p:grpSpPr>
            <p:sp>
              <p:nvSpPr>
                <p:cNvPr id="82"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4"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9" name="组合 78"/>
              <p:cNvGrpSpPr/>
              <p:nvPr/>
            </p:nvGrpSpPr>
            <p:grpSpPr>
              <a:xfrm>
                <a:off x="4613362" y="313351"/>
                <a:ext cx="454961" cy="453362"/>
                <a:chOff x="11893465" y="1994536"/>
                <a:chExt cx="274986" cy="274018"/>
              </a:xfrm>
              <a:solidFill>
                <a:schemeClr val="accent3"/>
              </a:solidFill>
            </p:grpSpPr>
            <p:sp>
              <p:nvSpPr>
                <p:cNvPr id="80"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样式2-首页2">
    <p:spTree>
      <p:nvGrpSpPr>
        <p:cNvPr id="1" name=""/>
        <p:cNvGrpSpPr/>
        <p:nvPr/>
      </p:nvGrpSpPr>
      <p:grpSpPr>
        <a:xfrm>
          <a:off x="0" y="0"/>
          <a:ext cx="0" cy="0"/>
          <a:chOff x="0" y="0"/>
          <a:chExt cx="0" cy="0"/>
        </a:xfrm>
      </p:grpSpPr>
      <p:sp>
        <p:nvSpPr>
          <p:cNvPr id="35" name="PA-矩形 7"/>
          <p:cNvSpPr/>
          <p:nvPr userDrawn="1">
            <p:custDataLst>
              <p:tags r:id="rId2"/>
            </p:custDataLst>
          </p:nvPr>
        </p:nvSpPr>
        <p:spPr>
          <a:xfrm>
            <a:off x="11373037" y="1"/>
            <a:ext cx="81896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3" name="PA-矩形 7"/>
          <p:cNvSpPr/>
          <p:nvPr userDrawn="1">
            <p:custDataLst>
              <p:tags r:id="rId3"/>
            </p:custDataLst>
          </p:nvPr>
        </p:nvSpPr>
        <p:spPr>
          <a:xfrm>
            <a:off x="0" y="0"/>
            <a:ext cx="113793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1" name="直接连接符 10"/>
          <p:cNvCxnSpPr/>
          <p:nvPr userDrawn="1"/>
        </p:nvCxnSpPr>
        <p:spPr>
          <a:xfrm>
            <a:off x="1137303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4"/>
          <a:stretch>
            <a:fillRect/>
          </a:stretch>
        </p:blipFill>
        <p:spPr>
          <a:xfrm>
            <a:off x="-2610651" y="161103"/>
            <a:ext cx="6791691" cy="6535792"/>
          </a:xfrm>
          <a:prstGeom prst="rect">
            <a:avLst/>
          </a:prstGeom>
        </p:spPr>
      </p:pic>
      <p:sp>
        <p:nvSpPr>
          <p:cNvPr id="3" name="矩形 2"/>
          <p:cNvSpPr/>
          <p:nvPr userDrawn="1"/>
        </p:nvSpPr>
        <p:spPr>
          <a:xfrm>
            <a:off x="0" y="1504950"/>
            <a:ext cx="12192000" cy="3848100"/>
          </a:xfrm>
          <a:prstGeom prst="rect">
            <a:avLst/>
          </a:prstGeom>
          <a:solidFill>
            <a:schemeClr val="bg1"/>
          </a:solidFill>
          <a:ln>
            <a:noFill/>
          </a:ln>
          <a:effectLst>
            <a:outerShdw blurRad="1016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31" name="任意多边形: 形状 30"/>
          <p:cNvSpPr/>
          <p:nvPr userDrawn="1"/>
        </p:nvSpPr>
        <p:spPr>
          <a:xfrm flipV="1">
            <a:off x="5143364" y="3786901"/>
            <a:ext cx="6236023"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1" fmla="*/ 0 w 6415214"/>
              <a:gd name="connsiteY0-2" fmla="*/ 171407 h 262847"/>
              <a:gd name="connsiteX1-3" fmla="*/ 6415214 w 6415214"/>
              <a:gd name="connsiteY1-4" fmla="*/ 171407 h 262847"/>
              <a:gd name="connsiteX2-5" fmla="*/ 6415214 w 6415214"/>
              <a:gd name="connsiteY2-6" fmla="*/ 100390 h 262847"/>
              <a:gd name="connsiteX3-7" fmla="*/ 511261 w 6415214"/>
              <a:gd name="connsiteY3-8" fmla="*/ 100390 h 262847"/>
              <a:gd name="connsiteX4-9" fmla="*/ 229919 w 6415214"/>
              <a:gd name="connsiteY4-10" fmla="*/ 0 h 262847"/>
              <a:gd name="connsiteX5-11" fmla="*/ 229919 w 6415214"/>
              <a:gd name="connsiteY5-12" fmla="*/ 100390 h 262847"/>
              <a:gd name="connsiteX6-13" fmla="*/ 0 w 6415214"/>
              <a:gd name="connsiteY6-14" fmla="*/ 100390 h 262847"/>
              <a:gd name="connsiteX7" fmla="*/ 91440 w 6415214"/>
              <a:gd name="connsiteY7" fmla="*/ 262847 h 262847"/>
              <a:gd name="connsiteX0-15" fmla="*/ 0 w 6415214"/>
              <a:gd name="connsiteY0-16" fmla="*/ 171407 h 171407"/>
              <a:gd name="connsiteX1-17" fmla="*/ 6415214 w 6415214"/>
              <a:gd name="connsiteY1-18" fmla="*/ 171407 h 171407"/>
              <a:gd name="connsiteX2-19" fmla="*/ 6415214 w 6415214"/>
              <a:gd name="connsiteY2-20" fmla="*/ 100390 h 171407"/>
              <a:gd name="connsiteX3-21" fmla="*/ 511261 w 6415214"/>
              <a:gd name="connsiteY3-22" fmla="*/ 100390 h 171407"/>
              <a:gd name="connsiteX4-23" fmla="*/ 229919 w 6415214"/>
              <a:gd name="connsiteY4-24" fmla="*/ 0 h 171407"/>
              <a:gd name="connsiteX5-25" fmla="*/ 229919 w 6415214"/>
              <a:gd name="connsiteY5-26" fmla="*/ 100390 h 171407"/>
              <a:gd name="connsiteX6-27" fmla="*/ 0 w 6415214"/>
              <a:gd name="connsiteY6-28" fmla="*/ 100390 h 171407"/>
              <a:gd name="connsiteX0-29" fmla="*/ 0 w 6415214"/>
              <a:gd name="connsiteY0-30" fmla="*/ 171407 h 171407"/>
              <a:gd name="connsiteX1-31" fmla="*/ 6415214 w 6415214"/>
              <a:gd name="connsiteY1-32" fmla="*/ 100390 h 171407"/>
              <a:gd name="connsiteX2-33" fmla="*/ 511261 w 6415214"/>
              <a:gd name="connsiteY2-34" fmla="*/ 100390 h 171407"/>
              <a:gd name="connsiteX3-35" fmla="*/ 229919 w 6415214"/>
              <a:gd name="connsiteY3-36" fmla="*/ 0 h 171407"/>
              <a:gd name="connsiteX4-37" fmla="*/ 229919 w 6415214"/>
              <a:gd name="connsiteY4-38" fmla="*/ 100390 h 171407"/>
              <a:gd name="connsiteX5-39" fmla="*/ 0 w 6415214"/>
              <a:gd name="connsiteY5-40" fmla="*/ 100390 h 171407"/>
              <a:gd name="connsiteX0-41" fmla="*/ 6415214 w 6415214"/>
              <a:gd name="connsiteY0-42" fmla="*/ 100390 h 100390"/>
              <a:gd name="connsiteX1-43" fmla="*/ 511261 w 6415214"/>
              <a:gd name="connsiteY1-44" fmla="*/ 100390 h 100390"/>
              <a:gd name="connsiteX2-45" fmla="*/ 229919 w 6415214"/>
              <a:gd name="connsiteY2-46" fmla="*/ 0 h 100390"/>
              <a:gd name="connsiteX3-47" fmla="*/ 229919 w 6415214"/>
              <a:gd name="connsiteY3-48" fmla="*/ 100390 h 100390"/>
              <a:gd name="connsiteX4-49" fmla="*/ 0 w 6415214"/>
              <a:gd name="connsiteY4-50" fmla="*/ 100390 h 100390"/>
              <a:gd name="connsiteX0-51" fmla="*/ 6415214 w 6415214"/>
              <a:gd name="connsiteY0-52" fmla="*/ 195640 h 195640"/>
              <a:gd name="connsiteX1-53" fmla="*/ 511261 w 6415214"/>
              <a:gd name="connsiteY1-54" fmla="*/ 195640 h 195640"/>
              <a:gd name="connsiteX2-55" fmla="*/ 227538 w 6415214"/>
              <a:gd name="connsiteY2-56" fmla="*/ 0 h 195640"/>
              <a:gd name="connsiteX3-57" fmla="*/ 229919 w 6415214"/>
              <a:gd name="connsiteY3-58" fmla="*/ 195640 h 195640"/>
              <a:gd name="connsiteX4-59" fmla="*/ 0 w 6415214"/>
              <a:gd name="connsiteY4-60" fmla="*/ 195640 h 195640"/>
              <a:gd name="connsiteX0-61" fmla="*/ 6415214 w 6415214"/>
              <a:gd name="connsiteY0-62" fmla="*/ 193259 h 193259"/>
              <a:gd name="connsiteX1-63" fmla="*/ 511261 w 6415214"/>
              <a:gd name="connsiteY1-64" fmla="*/ 193259 h 193259"/>
              <a:gd name="connsiteX2-65" fmla="*/ 232301 w 6415214"/>
              <a:gd name="connsiteY2-66" fmla="*/ 0 h 193259"/>
              <a:gd name="connsiteX3-67" fmla="*/ 229919 w 6415214"/>
              <a:gd name="connsiteY3-68" fmla="*/ 193259 h 193259"/>
              <a:gd name="connsiteX4-69" fmla="*/ 0 w 6415214"/>
              <a:gd name="connsiteY4-70" fmla="*/ 193259 h 19325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48" name="标题 47"/>
          <p:cNvSpPr>
            <a:spLocks noGrp="1"/>
          </p:cNvSpPr>
          <p:nvPr>
            <p:ph type="title" hasCustomPrompt="1"/>
          </p:nvPr>
        </p:nvSpPr>
        <p:spPr>
          <a:xfrm>
            <a:off x="5143364" y="2558484"/>
            <a:ext cx="6206079" cy="1200329"/>
          </a:xfrm>
          <a:prstGeom prst="rect">
            <a:avLst/>
          </a:prstGeom>
          <a:noFill/>
        </p:spPr>
        <p:txBody>
          <a:bodyPr wrap="square" lIns="0" rtlCol="0">
            <a:spAutoFit/>
          </a:bodyPr>
          <a:lstStyle>
            <a:lvl1pPr>
              <a:lnSpc>
                <a:spcPct val="100000"/>
              </a:lnSpc>
              <a:defRPr lang="zh-CN" altLang="en-US" sz="3600" b="1" spc="100" dirty="0">
                <a:latin typeface="+mn-ea"/>
                <a:ea typeface="+mn-ea"/>
                <a:cs typeface="+mn-ea"/>
              </a:defRPr>
            </a:lvl1pPr>
          </a:lstStyle>
          <a:p>
            <a:pPr marL="0" lvl="0"/>
            <a:r>
              <a:rPr lang="zh-CN" altLang="en-US" dirty="0"/>
              <a:t>请在此输入标题</a:t>
            </a:r>
            <a:br>
              <a:rPr lang="zh-CN" altLang="en-US" dirty="0"/>
            </a:br>
            <a:r>
              <a:rPr lang="zh-CN" altLang="en-US" dirty="0"/>
              <a:t>尽量回车保证标题为两行</a:t>
            </a:r>
            <a:endParaRPr lang="zh-CN" altLang="en-US" dirty="0"/>
          </a:p>
        </p:txBody>
      </p:sp>
      <p:sp>
        <p:nvSpPr>
          <p:cNvPr id="60" name="文本占位符 87"/>
          <p:cNvSpPr>
            <a:spLocks noGrp="1"/>
          </p:cNvSpPr>
          <p:nvPr>
            <p:ph type="body" sz="quarter" idx="13" hasCustomPrompt="1"/>
          </p:nvPr>
        </p:nvSpPr>
        <p:spPr>
          <a:xfrm>
            <a:off x="5137014" y="2329801"/>
            <a:ext cx="5154585"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endParaRPr lang="zh-CN" altLang="en-US" dirty="0"/>
          </a:p>
        </p:txBody>
      </p:sp>
      <p:sp>
        <p:nvSpPr>
          <p:cNvPr id="38" name="文本占位符 53"/>
          <p:cNvSpPr>
            <a:spLocks noGrp="1"/>
          </p:cNvSpPr>
          <p:nvPr>
            <p:ph type="body" sz="quarter" idx="16" hasCustomPrompt="1"/>
          </p:nvPr>
        </p:nvSpPr>
        <p:spPr>
          <a:xfrm>
            <a:off x="5143364" y="4185030"/>
            <a:ext cx="6229674"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pic>
        <p:nvPicPr>
          <p:cNvPr id="8" name="图片 7"/>
          <p:cNvPicPr>
            <a:picLocks noChangeAspect="1"/>
          </p:cNvPicPr>
          <p:nvPr userDrawn="1"/>
        </p:nvPicPr>
        <p:blipFill>
          <a:blip r:embed="rId5" cstate="print"/>
          <a:stretch>
            <a:fillRect/>
          </a:stretch>
        </p:blipFill>
        <p:spPr>
          <a:xfrm>
            <a:off x="1111261" y="2359437"/>
            <a:ext cx="2855386" cy="2169616"/>
          </a:xfrm>
          <a:prstGeom prst="rect">
            <a:avLst/>
          </a:prstGeom>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样式2-首页3">
    <p:spTree>
      <p:nvGrpSpPr>
        <p:cNvPr id="1" name=""/>
        <p:cNvGrpSpPr/>
        <p:nvPr/>
      </p:nvGrpSpPr>
      <p:grpSpPr>
        <a:xfrm>
          <a:off x="0" y="0"/>
          <a:ext cx="0" cy="0"/>
          <a:chOff x="0" y="0"/>
          <a:chExt cx="0" cy="0"/>
        </a:xfrm>
      </p:grpSpPr>
      <p:sp>
        <p:nvSpPr>
          <p:cNvPr id="33" name="PA-矩形 7"/>
          <p:cNvSpPr/>
          <p:nvPr userDrawn="1">
            <p:custDataLst>
              <p:tags r:id="rId2"/>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9" name="任意多边形: 形状 118"/>
          <p:cNvSpPr/>
          <p:nvPr userDrawn="1"/>
        </p:nvSpPr>
        <p:spPr>
          <a:xfrm rot="1916941">
            <a:off x="-628945" y="-604401"/>
            <a:ext cx="12918999" cy="10347422"/>
          </a:xfrm>
          <a:custGeom>
            <a:avLst/>
            <a:gdLst>
              <a:gd name="connsiteX0" fmla="*/ 3910821 w 12918999"/>
              <a:gd name="connsiteY0" fmla="*/ 3392979 h 10347422"/>
              <a:gd name="connsiteX1" fmla="*/ 10262073 w 12918999"/>
              <a:gd name="connsiteY1" fmla="*/ 135295 h 10347422"/>
              <a:gd name="connsiteX2" fmla="*/ 10593809 w 12918999"/>
              <a:gd name="connsiteY2" fmla="*/ 0 h 10347422"/>
              <a:gd name="connsiteX3" fmla="*/ 12918999 w 12918999"/>
              <a:gd name="connsiteY3" fmla="*/ 3728462 h 10347422"/>
              <a:gd name="connsiteX4" fmla="*/ 11966464 w 12918999"/>
              <a:gd name="connsiteY4" fmla="*/ 4224159 h 10347422"/>
              <a:gd name="connsiteX5" fmla="*/ 3050273 w 12918999"/>
              <a:gd name="connsiteY5" fmla="*/ 10050202 h 10347422"/>
              <a:gd name="connsiteX6" fmla="*/ 2678241 w 12918999"/>
              <a:gd name="connsiteY6" fmla="*/ 10347422 h 10347422"/>
              <a:gd name="connsiteX7" fmla="*/ 0 w 12918999"/>
              <a:gd name="connsiteY7" fmla="*/ 6052840 h 10347422"/>
              <a:gd name="connsiteX8" fmla="*/ 4301 w 12918999"/>
              <a:gd name="connsiteY8" fmla="*/ 6049545 h 10347422"/>
              <a:gd name="connsiteX9" fmla="*/ 3049697 w 12918999"/>
              <a:gd name="connsiteY9" fmla="*/ 3931365 h 10347422"/>
              <a:gd name="connsiteX10" fmla="*/ 3910821 w 12918999"/>
              <a:gd name="connsiteY10" fmla="*/ 3392979 h 103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a:gsLst>
              <a:gs pos="0">
                <a:schemeClr val="bg1">
                  <a:alpha val="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6" name="任意多边形: 形状 105"/>
          <p:cNvSpPr/>
          <p:nvPr userDrawn="1"/>
        </p:nvSpPr>
        <p:spPr>
          <a:xfrm rot="2885786">
            <a:off x="1087929" y="-2969595"/>
            <a:ext cx="10843749" cy="12155155"/>
          </a:xfrm>
          <a:custGeom>
            <a:avLst/>
            <a:gdLst>
              <a:gd name="connsiteX0" fmla="*/ 6051751 w 10843749"/>
              <a:gd name="connsiteY0" fmla="*/ 1433305 h 12155155"/>
              <a:gd name="connsiteX1" fmla="*/ 6837805 w 10843749"/>
              <a:gd name="connsiteY1" fmla="*/ 587393 h 12155155"/>
              <a:gd name="connsiteX2" fmla="*/ 7410328 w 10843749"/>
              <a:gd name="connsiteY2" fmla="*/ 0 h 12155155"/>
              <a:gd name="connsiteX3" fmla="*/ 10843749 w 10843749"/>
              <a:gd name="connsiteY3" fmla="*/ 3081016 h 12155155"/>
              <a:gd name="connsiteX4" fmla="*/ 2700969 w 10843749"/>
              <a:gd name="connsiteY4" fmla="*/ 12155155 h 12155155"/>
              <a:gd name="connsiteX5" fmla="*/ 0 w 10843749"/>
              <a:gd name="connsiteY5" fmla="*/ 9731411 h 12155155"/>
              <a:gd name="connsiteX6" fmla="*/ 261077 w 10843749"/>
              <a:gd name="connsiteY6" fmla="*/ 9278934 h 12155155"/>
              <a:gd name="connsiteX7" fmla="*/ 6051751 w 10843749"/>
              <a:gd name="connsiteY7" fmla="*/ 1433305 h 121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a:gsLst>
              <a:gs pos="0">
                <a:schemeClr val="bg1">
                  <a:alpha val="0"/>
                </a:schemeClr>
              </a:gs>
              <a:gs pos="100000">
                <a:schemeClr val="accent2">
                  <a:alpha val="1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8" name="任意多边形: 形状 117"/>
          <p:cNvSpPr/>
          <p:nvPr userDrawn="1"/>
        </p:nvSpPr>
        <p:spPr>
          <a:xfrm rot="1846855">
            <a:off x="-307281" y="-539696"/>
            <a:ext cx="12650822" cy="11532482"/>
          </a:xfrm>
          <a:custGeom>
            <a:avLst/>
            <a:gdLst>
              <a:gd name="connsiteX0" fmla="*/ 7956679 w 12650822"/>
              <a:gd name="connsiteY0" fmla="*/ 1195248 h 11532482"/>
              <a:gd name="connsiteX1" fmla="*/ 9978822 w 12650822"/>
              <a:gd name="connsiteY1" fmla="*/ 62012 h 11532482"/>
              <a:gd name="connsiteX2" fmla="*/ 10098991 w 12650822"/>
              <a:gd name="connsiteY2" fmla="*/ 0 h 11532482"/>
              <a:gd name="connsiteX3" fmla="*/ 12650822 w 12650822"/>
              <a:gd name="connsiteY3" fmla="*/ 4283979 h 11532482"/>
              <a:gd name="connsiteX4" fmla="*/ 12245569 w 12650822"/>
              <a:gd name="connsiteY4" fmla="*/ 4531370 h 11532482"/>
              <a:gd name="connsiteX5" fmla="*/ 3166697 w 12650822"/>
              <a:gd name="connsiteY5" fmla="*/ 11321300 h 11532482"/>
              <a:gd name="connsiteX6" fmla="*/ 2933905 w 12650822"/>
              <a:gd name="connsiteY6" fmla="*/ 11532482 h 11532482"/>
              <a:gd name="connsiteX7" fmla="*/ 1718627 w 12650822"/>
              <a:gd name="connsiteY7" fmla="*/ 9865697 h 11532482"/>
              <a:gd name="connsiteX8" fmla="*/ 0 w 12650822"/>
              <a:gd name="connsiteY8" fmla="*/ 6980488 h 11532482"/>
              <a:gd name="connsiteX9" fmla="*/ 22022 w 12650822"/>
              <a:gd name="connsiteY9" fmla="*/ 6960742 h 11532482"/>
              <a:gd name="connsiteX10" fmla="*/ 4718407 w 12650822"/>
              <a:gd name="connsiteY10" fmla="*/ 3273000 h 11532482"/>
              <a:gd name="connsiteX11" fmla="*/ 7956679 w 12650822"/>
              <a:gd name="connsiteY11" fmla="*/ 1195248 h 1153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a:gsLst>
              <a:gs pos="0">
                <a:schemeClr val="bg1">
                  <a:alpha val="3000"/>
                </a:schemeClr>
              </a:gs>
              <a:gs pos="100000">
                <a:schemeClr val="accent2">
                  <a:alpha val="1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任意多边形: 形状 83"/>
          <p:cNvSpPr/>
          <p:nvPr userDrawn="1"/>
        </p:nvSpPr>
        <p:spPr>
          <a:xfrm>
            <a:off x="-1" y="2998308"/>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50" name="任意多边形: 形状 83"/>
          <p:cNvSpPr/>
          <p:nvPr userDrawn="1"/>
        </p:nvSpPr>
        <p:spPr>
          <a:xfrm>
            <a:off x="-2" y="3019587"/>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102" name="任意多边形: 形状 101"/>
          <p:cNvSpPr/>
          <p:nvPr userDrawn="1"/>
        </p:nvSpPr>
        <p:spPr>
          <a:xfrm rot="2676034">
            <a:off x="-1681418" y="5021332"/>
            <a:ext cx="3362838" cy="3410056"/>
          </a:xfrm>
          <a:custGeom>
            <a:avLst/>
            <a:gdLst>
              <a:gd name="connsiteX0" fmla="*/ 0 w 3362838"/>
              <a:gd name="connsiteY0" fmla="*/ 0 h 3410056"/>
              <a:gd name="connsiteX1" fmla="*/ 3362838 w 3362838"/>
              <a:gd name="connsiteY1" fmla="*/ 3410056 h 3410056"/>
              <a:gd name="connsiteX2" fmla="*/ 3362837 w 3362838"/>
              <a:gd name="connsiteY2" fmla="*/ 3410056 h 3410056"/>
              <a:gd name="connsiteX3" fmla="*/ 0 w 3362838"/>
              <a:gd name="connsiteY3" fmla="*/ 1 h 3410056"/>
            </a:gdLst>
            <a:ahLst/>
            <a:cxnLst>
              <a:cxn ang="0">
                <a:pos x="connsiteX0" y="connsiteY0"/>
              </a:cxn>
              <a:cxn ang="0">
                <a:pos x="connsiteX1" y="connsiteY1"/>
              </a:cxn>
              <a:cxn ang="0">
                <a:pos x="connsiteX2" y="connsiteY2"/>
              </a:cxn>
              <a:cxn ang="0">
                <a:pos x="connsiteX3" y="connsiteY3"/>
              </a:cxn>
            </a:cxnLst>
            <a:rect l="l" t="t" r="r" b="b"/>
            <a:pathLst>
              <a:path w="3362838" h="3410056">
                <a:moveTo>
                  <a:pt x="0" y="0"/>
                </a:moveTo>
                <a:lnTo>
                  <a:pt x="3362838" y="3410056"/>
                </a:lnTo>
                <a:lnTo>
                  <a:pt x="3362837" y="3410056"/>
                </a:lnTo>
                <a:lnTo>
                  <a:pt x="0" y="1"/>
                </a:lnTo>
                <a:close/>
              </a:path>
            </a:pathLst>
          </a:custGeom>
          <a:gradFill>
            <a:gsLst>
              <a:gs pos="0">
                <a:schemeClr val="bg1">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任意多边形: 形状 83"/>
          <p:cNvSpPr/>
          <p:nvPr userDrawn="1"/>
        </p:nvSpPr>
        <p:spPr>
          <a:xfrm>
            <a:off x="1" y="3201986"/>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48" name="标题 47"/>
          <p:cNvSpPr>
            <a:spLocks noGrp="1"/>
          </p:cNvSpPr>
          <p:nvPr userDrawn="1">
            <p:ph type="title" hasCustomPrompt="1"/>
          </p:nvPr>
        </p:nvSpPr>
        <p:spPr>
          <a:xfrm>
            <a:off x="515938" y="3758091"/>
            <a:ext cx="11160124" cy="1323439"/>
          </a:xfrm>
          <a:prstGeom prst="rect">
            <a:avLst/>
          </a:prstGeom>
          <a:noFill/>
        </p:spPr>
        <p:txBody>
          <a:bodyPr wrap="square" lIns="0" rtlCol="0">
            <a:spAutoFit/>
          </a:bodyPr>
          <a:lstStyle>
            <a:lvl1pPr algn="ctr">
              <a:lnSpc>
                <a:spcPct val="100000"/>
              </a:lnSpc>
              <a:defRPr lang="zh-CN" altLang="en-US" sz="4000" b="1" spc="100" dirty="0">
                <a:solidFill>
                  <a:schemeClr val="tx1"/>
                </a:solidFill>
                <a:latin typeface="+mn-ea"/>
                <a:ea typeface="+mn-ea"/>
                <a:cs typeface="+mn-ea"/>
              </a:defRPr>
            </a:lvl1pPr>
          </a:lstStyle>
          <a:p>
            <a:pPr marL="0" lvl="0"/>
            <a:r>
              <a:rPr lang="zh-CN" altLang="en-US" dirty="0"/>
              <a:t>北京理工大学</a:t>
            </a:r>
            <a:br>
              <a:rPr lang="zh-CN" altLang="en-US" dirty="0"/>
            </a:br>
            <a:r>
              <a:rPr lang="zh-CN" altLang="en-US" dirty="0"/>
              <a:t>毕业设计论文答辩模板</a:t>
            </a:r>
            <a:endParaRPr lang="zh-CN" altLang="en-US" dirty="0"/>
          </a:p>
        </p:txBody>
      </p:sp>
      <p:sp>
        <p:nvSpPr>
          <p:cNvPr id="38" name="文本占位符 53"/>
          <p:cNvSpPr>
            <a:spLocks noGrp="1"/>
          </p:cNvSpPr>
          <p:nvPr userDrawn="1">
            <p:ph type="body" sz="quarter" idx="16" hasCustomPrompt="1"/>
          </p:nvPr>
        </p:nvSpPr>
        <p:spPr>
          <a:xfrm>
            <a:off x="2141362" y="5528219"/>
            <a:ext cx="7909277" cy="372410"/>
          </a:xfrm>
          <a:prstGeom prst="rect">
            <a:avLst/>
          </a:prstGeom>
          <a:noFill/>
        </p:spPr>
        <p:txBody>
          <a:bodyPr wrap="square" lIns="0" rtlCol="0" anchor="ctr" anchorCtr="0">
            <a:spAutoFit/>
          </a:bodyPr>
          <a:lstStyle>
            <a:lvl1pPr marL="0" indent="0" algn="ctr">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cxnSp>
        <p:nvCxnSpPr>
          <p:cNvPr id="18" name="直接连接符 17"/>
          <p:cNvCxnSpPr/>
          <p:nvPr userDrawn="1"/>
        </p:nvCxnSpPr>
        <p:spPr>
          <a:xfrm>
            <a:off x="2108522" y="5295418"/>
            <a:ext cx="79749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stretch>
            <a:fillRect/>
          </a:stretch>
        </p:blipFill>
        <p:spPr>
          <a:xfrm>
            <a:off x="3866200" y="944838"/>
            <a:ext cx="4510874" cy="1262604"/>
          </a:xfrm>
          <a:prstGeom prst="rect">
            <a:avLst/>
          </a:prstGeom>
        </p:spPr>
      </p:pic>
      <p:sp>
        <p:nvSpPr>
          <p:cNvPr id="51" name="文本框 50"/>
          <p:cNvSpPr txBox="1"/>
          <p:nvPr userDrawn="1"/>
        </p:nvSpPr>
        <p:spPr>
          <a:xfrm>
            <a:off x="150844" y="608868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 name="组合 2"/>
          <p:cNvGrpSpPr/>
          <p:nvPr userDrawn="1"/>
        </p:nvGrpSpPr>
        <p:grpSpPr>
          <a:xfrm>
            <a:off x="10272478" y="6308389"/>
            <a:ext cx="1629576" cy="198576"/>
            <a:chOff x="10272478" y="6308389"/>
            <a:chExt cx="1629576" cy="198576"/>
          </a:xfrm>
        </p:grpSpPr>
        <p:grpSp>
          <p:nvGrpSpPr>
            <p:cNvPr id="40" name="组合 39"/>
            <p:cNvGrpSpPr/>
            <p:nvPr userDrawn="1"/>
          </p:nvGrpSpPr>
          <p:grpSpPr>
            <a:xfrm>
              <a:off x="11216726" y="6310650"/>
              <a:ext cx="685328" cy="194486"/>
              <a:chOff x="2373567" y="1096524"/>
              <a:chExt cx="2578404" cy="731714"/>
            </a:xfrm>
          </p:grpSpPr>
          <p:sp>
            <p:nvSpPr>
              <p:cNvPr id="7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1" name="Freeform 6"/>
              <p:cNvSpPr/>
              <p:nvPr/>
            </p:nvSpPr>
            <p:spPr bwMode="auto">
              <a:xfrm>
                <a:off x="4620306" y="1237050"/>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2" name="组合 71"/>
              <p:cNvGrpSpPr/>
              <p:nvPr/>
            </p:nvGrpSpPr>
            <p:grpSpPr>
              <a:xfrm>
                <a:off x="2373567" y="1096524"/>
                <a:ext cx="589817" cy="731714"/>
                <a:chOff x="5548313" y="2084388"/>
                <a:chExt cx="547688" cy="679451"/>
              </a:xfrm>
              <a:solidFill>
                <a:schemeClr val="accent3"/>
              </a:solidFill>
            </p:grpSpPr>
            <p:sp>
              <p:nvSpPr>
                <p:cNvPr id="7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3" name="组合 72"/>
              <p:cNvGrpSpPr/>
              <p:nvPr/>
            </p:nvGrpSpPr>
            <p:grpSpPr>
              <a:xfrm>
                <a:off x="3194779" y="1296598"/>
                <a:ext cx="356817" cy="382445"/>
                <a:chOff x="3792874" y="3156423"/>
                <a:chExt cx="331330" cy="355128"/>
              </a:xfrm>
              <a:solidFill>
                <a:schemeClr val="accent3"/>
              </a:solidFill>
            </p:grpSpPr>
            <p:sp>
              <p:nvSpPr>
                <p:cNvPr id="7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41" name="组合 40"/>
            <p:cNvGrpSpPr/>
            <p:nvPr userDrawn="1"/>
          </p:nvGrpSpPr>
          <p:grpSpPr>
            <a:xfrm>
              <a:off x="10272478" y="6308389"/>
              <a:ext cx="721622" cy="198576"/>
              <a:chOff x="2372715" y="161759"/>
              <a:chExt cx="2714952" cy="747103"/>
            </a:xfrm>
          </p:grpSpPr>
          <p:grpSp>
            <p:nvGrpSpPr>
              <p:cNvPr id="42" name="组合 41"/>
              <p:cNvGrpSpPr/>
              <p:nvPr/>
            </p:nvGrpSpPr>
            <p:grpSpPr>
              <a:xfrm>
                <a:off x="3804781" y="283376"/>
                <a:ext cx="521428" cy="548788"/>
                <a:chOff x="6113463" y="3541713"/>
                <a:chExt cx="484188" cy="509588"/>
              </a:xfrm>
              <a:solidFill>
                <a:schemeClr val="accent3"/>
              </a:solidFill>
            </p:grpSpPr>
            <p:sp>
              <p:nvSpPr>
                <p:cNvPr id="6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3" name="组合 42"/>
              <p:cNvGrpSpPr/>
              <p:nvPr/>
            </p:nvGrpSpPr>
            <p:grpSpPr>
              <a:xfrm>
                <a:off x="2372715" y="161759"/>
                <a:ext cx="591521" cy="747103"/>
                <a:chOff x="6108700" y="2066926"/>
                <a:chExt cx="549275" cy="693738"/>
              </a:xfrm>
              <a:solidFill>
                <a:schemeClr val="accent3"/>
              </a:solidFill>
            </p:grpSpPr>
            <p:sp>
              <p:nvSpPr>
                <p:cNvPr id="6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4" name="组合 43"/>
              <p:cNvGrpSpPr/>
              <p:nvPr/>
            </p:nvGrpSpPr>
            <p:grpSpPr>
              <a:xfrm>
                <a:off x="3173775" y="375308"/>
                <a:ext cx="396626" cy="341923"/>
                <a:chOff x="6186488" y="2930526"/>
                <a:chExt cx="368300" cy="317500"/>
              </a:xfrm>
              <a:solidFill>
                <a:schemeClr val="accent3"/>
              </a:solidFill>
            </p:grpSpPr>
            <p:sp>
              <p:nvSpPr>
                <p:cNvPr id="6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5" name="组合 44"/>
              <p:cNvGrpSpPr/>
              <p:nvPr/>
            </p:nvGrpSpPr>
            <p:grpSpPr>
              <a:xfrm>
                <a:off x="4613354" y="313344"/>
                <a:ext cx="474313" cy="479486"/>
                <a:chOff x="11893474" y="1994534"/>
                <a:chExt cx="286683" cy="289808"/>
              </a:xfrm>
              <a:solidFill>
                <a:schemeClr val="accent3"/>
              </a:solidFill>
            </p:grpSpPr>
            <p:sp>
              <p:nvSpPr>
                <p:cNvPr id="46" name="Freeform 11"/>
                <p:cNvSpPr>
                  <a:spLocks noEditPoints="1"/>
                </p:cNvSpPr>
                <p:nvPr/>
              </p:nvSpPr>
              <p:spPr bwMode="auto">
                <a:xfrm>
                  <a:off x="11976099" y="1994534"/>
                  <a:ext cx="204058" cy="285679"/>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7" name="Freeform 12"/>
                <p:cNvSpPr/>
                <p:nvPr/>
              </p:nvSpPr>
              <p:spPr bwMode="auto">
                <a:xfrm>
                  <a:off x="11893474" y="2009126"/>
                  <a:ext cx="109877" cy="275216"/>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样式2-尾页">
    <p:spTree>
      <p:nvGrpSpPr>
        <p:cNvPr id="1" name=""/>
        <p:cNvGrpSpPr/>
        <p:nvPr/>
      </p:nvGrpSpPr>
      <p:grpSpPr>
        <a:xfrm>
          <a:off x="0" y="0"/>
          <a:ext cx="0" cy="0"/>
          <a:chOff x="0" y="0"/>
          <a:chExt cx="0" cy="0"/>
        </a:xfrm>
      </p:grpSpPr>
      <p:sp>
        <p:nvSpPr>
          <p:cNvPr id="6" name="PA-矩形 7"/>
          <p:cNvSpPr/>
          <p:nvPr userDrawn="1">
            <p:custDataLst>
              <p:tags r:id="rId2"/>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p:cNvSpPr/>
          <p:nvPr userDrawn="1">
            <p:custDataLst>
              <p:tags r:id="rId3"/>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19"/>
          <p:cNvSpPr/>
          <p:nvPr userDrawn="1"/>
        </p:nvSpPr>
        <p:spPr>
          <a:xfrm flipH="1" flipV="1">
            <a:off x="4442085" y="3759199"/>
            <a:ext cx="3307830" cy="2335892"/>
          </a:xfrm>
          <a:custGeom>
            <a:avLst/>
            <a:gdLst>
              <a:gd name="connsiteX0" fmla="*/ 3162300 w 3162300"/>
              <a:gd name="connsiteY0" fmla="*/ 2147409 h 2147409"/>
              <a:gd name="connsiteX1" fmla="*/ 0 w 3162300"/>
              <a:gd name="connsiteY1" fmla="*/ 2147409 h 2147409"/>
              <a:gd name="connsiteX2" fmla="*/ 0 w 3162300"/>
              <a:gd name="connsiteY2" fmla="*/ 1565265 h 2147409"/>
              <a:gd name="connsiteX3" fmla="*/ 0 w 3162300"/>
              <a:gd name="connsiteY3" fmla="*/ 1544697 h 2147409"/>
              <a:gd name="connsiteX4" fmla="*/ 0 w 3162300"/>
              <a:gd name="connsiteY4" fmla="*/ 0 h 2147409"/>
              <a:gd name="connsiteX5" fmla="*/ 1585774 w 3162300"/>
              <a:gd name="connsiteY5" fmla="*/ 1112898 h 2147409"/>
              <a:gd name="connsiteX6" fmla="*/ 3162300 w 3162300"/>
              <a:gd name="connsiteY6" fmla="*/ 0 h 2147409"/>
              <a:gd name="connsiteX7" fmla="*/ 3162300 w 3162300"/>
              <a:gd name="connsiteY7" fmla="*/ 1544697 h 2147409"/>
              <a:gd name="connsiteX8" fmla="*/ 3162300 w 3162300"/>
              <a:gd name="connsiteY8" fmla="*/ 1565265 h 2147409"/>
              <a:gd name="connsiteX0-1" fmla="*/ 0 w 3162300"/>
              <a:gd name="connsiteY0-2" fmla="*/ 2147409 h 2238849"/>
              <a:gd name="connsiteX1-3" fmla="*/ 0 w 3162300"/>
              <a:gd name="connsiteY1-4" fmla="*/ 1565265 h 2238849"/>
              <a:gd name="connsiteX2-5" fmla="*/ 0 w 3162300"/>
              <a:gd name="connsiteY2-6" fmla="*/ 1544697 h 2238849"/>
              <a:gd name="connsiteX3-7" fmla="*/ 0 w 3162300"/>
              <a:gd name="connsiteY3-8" fmla="*/ 0 h 2238849"/>
              <a:gd name="connsiteX4-9" fmla="*/ 1585774 w 3162300"/>
              <a:gd name="connsiteY4-10" fmla="*/ 1112898 h 2238849"/>
              <a:gd name="connsiteX5-11" fmla="*/ 3162300 w 3162300"/>
              <a:gd name="connsiteY5-12" fmla="*/ 0 h 2238849"/>
              <a:gd name="connsiteX6-13" fmla="*/ 3162300 w 3162300"/>
              <a:gd name="connsiteY6-14" fmla="*/ 1544697 h 2238849"/>
              <a:gd name="connsiteX7-15" fmla="*/ 3162300 w 3162300"/>
              <a:gd name="connsiteY7-16" fmla="*/ 1565265 h 2238849"/>
              <a:gd name="connsiteX8-17" fmla="*/ 3162300 w 3162300"/>
              <a:gd name="connsiteY8-18" fmla="*/ 2147409 h 2238849"/>
              <a:gd name="connsiteX9" fmla="*/ 91440 w 3162300"/>
              <a:gd name="connsiteY9" fmla="*/ 2238849 h 2238849"/>
              <a:gd name="connsiteX0-19" fmla="*/ 0 w 3162300"/>
              <a:gd name="connsiteY0-20" fmla="*/ 2147409 h 2147409"/>
              <a:gd name="connsiteX1-21" fmla="*/ 0 w 3162300"/>
              <a:gd name="connsiteY1-22" fmla="*/ 1565265 h 2147409"/>
              <a:gd name="connsiteX2-23" fmla="*/ 0 w 3162300"/>
              <a:gd name="connsiteY2-24" fmla="*/ 1544697 h 2147409"/>
              <a:gd name="connsiteX3-25" fmla="*/ 0 w 3162300"/>
              <a:gd name="connsiteY3-26" fmla="*/ 0 h 2147409"/>
              <a:gd name="connsiteX4-27" fmla="*/ 1585774 w 3162300"/>
              <a:gd name="connsiteY4-28" fmla="*/ 1112898 h 2147409"/>
              <a:gd name="connsiteX5-29" fmla="*/ 3162300 w 3162300"/>
              <a:gd name="connsiteY5-30" fmla="*/ 0 h 2147409"/>
              <a:gd name="connsiteX6-31" fmla="*/ 3162300 w 3162300"/>
              <a:gd name="connsiteY6-32" fmla="*/ 1544697 h 2147409"/>
              <a:gd name="connsiteX7-33" fmla="*/ 3162300 w 3162300"/>
              <a:gd name="connsiteY7-34" fmla="*/ 1565265 h 2147409"/>
              <a:gd name="connsiteX8-35" fmla="*/ 3162300 w 3162300"/>
              <a:gd name="connsiteY8-36" fmla="*/ 2147409 h 21474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11" name="矩形 3"/>
          <p:cNvSpPr/>
          <p:nvPr userDrawn="1"/>
        </p:nvSpPr>
        <p:spPr>
          <a:xfrm>
            <a:off x="4442085" y="1015093"/>
            <a:ext cx="3307830" cy="1428368"/>
          </a:xfrm>
          <a:custGeom>
            <a:avLst/>
            <a:gdLst>
              <a:gd name="connsiteX0" fmla="*/ 0 w 3162300"/>
              <a:gd name="connsiteY0" fmla="*/ 0 h 1871961"/>
              <a:gd name="connsiteX1" fmla="*/ 3162300 w 3162300"/>
              <a:gd name="connsiteY1" fmla="*/ 0 h 1871961"/>
              <a:gd name="connsiteX2" fmla="*/ 3162300 w 3162300"/>
              <a:gd name="connsiteY2" fmla="*/ 1871961 h 1871961"/>
              <a:gd name="connsiteX3" fmla="*/ 0 w 3162300"/>
              <a:gd name="connsiteY3" fmla="*/ 1871961 h 1871961"/>
              <a:gd name="connsiteX4" fmla="*/ 0 w 3162300"/>
              <a:gd name="connsiteY4" fmla="*/ 0 h 1871961"/>
              <a:gd name="connsiteX0-1" fmla="*/ 0 w 3162300"/>
              <a:gd name="connsiteY0-2" fmla="*/ 1871961 h 1963401"/>
              <a:gd name="connsiteX1-3" fmla="*/ 0 w 3162300"/>
              <a:gd name="connsiteY1-4" fmla="*/ 0 h 1963401"/>
              <a:gd name="connsiteX2-5" fmla="*/ 3162300 w 3162300"/>
              <a:gd name="connsiteY2-6" fmla="*/ 0 h 1963401"/>
              <a:gd name="connsiteX3-7" fmla="*/ 3162300 w 3162300"/>
              <a:gd name="connsiteY3-8" fmla="*/ 1871961 h 1963401"/>
              <a:gd name="connsiteX4-9" fmla="*/ 91440 w 3162300"/>
              <a:gd name="connsiteY4-10" fmla="*/ 1963401 h 1963401"/>
              <a:gd name="connsiteX0-11" fmla="*/ 0 w 3162300"/>
              <a:gd name="connsiteY0-12" fmla="*/ 1871961 h 1871961"/>
              <a:gd name="connsiteX1-13" fmla="*/ 0 w 3162300"/>
              <a:gd name="connsiteY1-14" fmla="*/ 0 h 1871961"/>
              <a:gd name="connsiteX2-15" fmla="*/ 3162300 w 3162300"/>
              <a:gd name="connsiteY2-16" fmla="*/ 0 h 1871961"/>
              <a:gd name="connsiteX3-17" fmla="*/ 3162300 w 3162300"/>
              <a:gd name="connsiteY3-18" fmla="*/ 1871961 h 1871961"/>
            </a:gdLst>
            <a:ahLst/>
            <a:cxnLst>
              <a:cxn ang="0">
                <a:pos x="connsiteX0-1" y="connsiteY0-2"/>
              </a:cxn>
              <a:cxn ang="0">
                <a:pos x="connsiteX1-3" y="connsiteY1-4"/>
              </a:cxn>
              <a:cxn ang="0">
                <a:pos x="connsiteX2-5" y="connsiteY2-6"/>
              </a:cxn>
              <a:cxn ang="0">
                <a:pos x="connsiteX3-7" y="connsiteY3-8"/>
              </a:cxn>
            </a:cxnLst>
            <a:rect l="l" t="t" r="r" b="b"/>
            <a:pathLst>
              <a:path w="3162300" h="1871961">
                <a:moveTo>
                  <a:pt x="0" y="1871961"/>
                </a:moveTo>
                <a:lnTo>
                  <a:pt x="0" y="0"/>
                </a:lnTo>
                <a:lnTo>
                  <a:pt x="3162300" y="0"/>
                </a:lnTo>
                <a:lnTo>
                  <a:pt x="3162300" y="1871961"/>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cs typeface="+mn-ea"/>
              <a:sym typeface="+mn-lt"/>
            </a:endParaRPr>
          </a:p>
        </p:txBody>
      </p:sp>
      <p:sp>
        <p:nvSpPr>
          <p:cNvPr id="12" name="等腰三角形 11"/>
          <p:cNvSpPr/>
          <p:nvPr userDrawn="1"/>
        </p:nvSpPr>
        <p:spPr>
          <a:xfrm flipV="1">
            <a:off x="6007269" y="3832178"/>
            <a:ext cx="177462" cy="152984"/>
          </a:xfrm>
          <a:prstGeom prst="triangl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13" name="图片 12"/>
          <p:cNvPicPr>
            <a:picLocks noChangeAspect="1"/>
          </p:cNvPicPr>
          <p:nvPr userDrawn="1"/>
        </p:nvPicPr>
        <p:blipFill>
          <a:blip r:embed="rId4" cstate="print"/>
          <a:stretch>
            <a:fillRect/>
          </a:stretch>
        </p:blipFill>
        <p:spPr>
          <a:xfrm>
            <a:off x="4974749" y="1401223"/>
            <a:ext cx="2256308" cy="631546"/>
          </a:xfrm>
          <a:prstGeom prst="rect">
            <a:avLst/>
          </a:prstGeom>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样式3-1">
    <p:spTree>
      <p:nvGrpSpPr>
        <p:cNvPr id="1" name=""/>
        <p:cNvGrpSpPr/>
        <p:nvPr/>
      </p:nvGrpSpPr>
      <p:grpSpPr>
        <a:xfrm>
          <a:off x="0" y="0"/>
          <a:ext cx="0" cy="0"/>
          <a:chOff x="0" y="0"/>
          <a:chExt cx="0" cy="0"/>
        </a:xfrm>
      </p:grpSpPr>
      <p:sp>
        <p:nvSpPr>
          <p:cNvPr id="8" name="文本框 7"/>
          <p:cNvSpPr txBox="1"/>
          <p:nvPr userDrawn="1"/>
        </p:nvSpPr>
        <p:spPr>
          <a:xfrm rot="16200000">
            <a:off x="-1538864" y="2653429"/>
            <a:ext cx="5229637" cy="1323439"/>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0" b="1" i="0" u="none" strike="noStrike" kern="1200" cap="none" spc="50" normalizeH="0" baseline="0" noProof="0" dirty="0">
                <a:ln>
                  <a:noFill/>
                </a:ln>
                <a:solidFill>
                  <a:prstClr val="white">
                    <a:lumMod val="85000"/>
                  </a:prstClr>
                </a:solidFill>
                <a:effectLst/>
                <a:uLnTx/>
                <a:uFillTx/>
                <a:latin typeface="微软雅黑" panose="020B0503020204020204" charset="-122"/>
                <a:ea typeface="微软雅黑" panose="020B0503020204020204" charset="-122"/>
                <a:cs typeface="+mn-cs"/>
              </a:rPr>
              <a:t>Contents</a:t>
            </a:r>
            <a:r>
              <a:rPr kumimoji="0" lang="en-US" altLang="zh-CN" sz="4400" b="1" i="0" u="none" strike="noStrike" kern="1200" cap="none" spc="50" normalizeH="0" baseline="0" noProof="0" dirty="0">
                <a:ln>
                  <a:noFill/>
                </a:ln>
                <a:solidFill>
                  <a:srgbClr val="A13F0B"/>
                </a:solidFill>
                <a:effectLst/>
                <a:uLnTx/>
                <a:uFillTx/>
                <a:latin typeface="微软雅黑" panose="020B0503020204020204" charset="-122"/>
                <a:ea typeface="微软雅黑" panose="020B0503020204020204" charset="-122"/>
                <a:cs typeface="+mn-cs"/>
              </a:rPr>
              <a:t>■</a:t>
            </a:r>
            <a:endParaRPr kumimoji="0" lang="zh-CN" altLang="en-US" sz="4400" b="1" i="0" u="none" strike="noStrike" kern="1200" cap="none" spc="50" normalizeH="0" baseline="0" noProof="0" dirty="0">
              <a:ln>
                <a:noFill/>
              </a:ln>
              <a:solidFill>
                <a:srgbClr val="A13F0B"/>
              </a:solidFill>
              <a:effectLst/>
              <a:uLnTx/>
              <a:uFillTx/>
              <a:latin typeface="微软雅黑" panose="020B0503020204020204" charset="-122"/>
              <a:ea typeface="微软雅黑" panose="020B0503020204020204" charset="-122"/>
              <a:cs typeface="+mn-cs"/>
            </a:endParaRPr>
          </a:p>
        </p:txBody>
      </p:sp>
      <p:sp>
        <p:nvSpPr>
          <p:cNvPr id="9" name="文本框 8"/>
          <p:cNvSpPr txBox="1"/>
          <p:nvPr userDrawn="1"/>
        </p:nvSpPr>
        <p:spPr>
          <a:xfrm>
            <a:off x="1116549" y="3752395"/>
            <a:ext cx="738664" cy="2246769"/>
          </a:xfrm>
          <a:prstGeom prst="rect">
            <a:avLst/>
          </a:prstGeom>
          <a:noFill/>
        </p:spPr>
        <p:txBody>
          <a:bodyPr vert="eaVert"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600" normalizeH="0" baseline="0" noProof="0" dirty="0">
                <a:ln>
                  <a:noFill/>
                </a:ln>
                <a:solidFill>
                  <a:srgbClr val="006C39"/>
                </a:solidFill>
                <a:effectLst/>
                <a:uLnTx/>
                <a:uFillTx/>
                <a:latin typeface="Century Gothic" panose="020B0502020202020204" pitchFamily="34" charset="0"/>
                <a:ea typeface="微软雅黑" panose="020B0503020204020204" charset="-122"/>
                <a:cs typeface="+mn-cs"/>
              </a:rPr>
              <a:t>结构大纲</a:t>
            </a:r>
            <a:endParaRPr kumimoji="0" lang="zh-CN" altLang="en-US" sz="3600" b="1" i="0" u="none" strike="noStrike" kern="1200" cap="none" spc="600" normalizeH="0" baseline="0" noProof="0" dirty="0">
              <a:ln>
                <a:noFill/>
              </a:ln>
              <a:solidFill>
                <a:srgbClr val="006C39"/>
              </a:solidFill>
              <a:effectLst/>
              <a:uLnTx/>
              <a:uFillTx/>
              <a:latin typeface="Century Gothic" panose="020B0502020202020204" pitchFamily="34" charset="0"/>
              <a:ea typeface="微软雅黑" panose="020B0503020204020204" charset="-122"/>
              <a:cs typeface="+mn-cs"/>
            </a:endParaRPr>
          </a:p>
        </p:txBody>
      </p:sp>
      <p:sp>
        <p:nvSpPr>
          <p:cNvPr id="12" name="文本框 11"/>
          <p:cNvSpPr txBox="1"/>
          <p:nvPr userDrawn="1"/>
        </p:nvSpPr>
        <p:spPr>
          <a:xfrm>
            <a:off x="9519824" y="6600901"/>
            <a:ext cx="2523448" cy="246221"/>
          </a:xfrm>
          <a:prstGeom prst="rect">
            <a:avLst/>
          </a:prstGeom>
          <a:no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BEIJING INSTITUTE OF TECHNOLOGY</a:t>
            </a:r>
            <a:endParaRPr kumimoji="0" lang="zh-CN" altLang="en-US" sz="10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pic>
        <p:nvPicPr>
          <p:cNvPr id="57" name="图片 56"/>
          <p:cNvPicPr>
            <a:picLocks noChangeAspect="1"/>
          </p:cNvPicPr>
          <p:nvPr userDrawn="1"/>
        </p:nvPicPr>
        <p:blipFill>
          <a:blip r:embed="rId2" cstate="print"/>
          <a:stretch>
            <a:fillRect/>
          </a:stretch>
        </p:blipFill>
        <p:spPr>
          <a:xfrm>
            <a:off x="10041148" y="78493"/>
            <a:ext cx="2025400" cy="566914"/>
          </a:xfrm>
          <a:prstGeom prst="rect">
            <a:avLst/>
          </a:prstGeom>
        </p:spPr>
      </p:pic>
      <p:sp>
        <p:nvSpPr>
          <p:cNvPr id="82" name="任意多边形: 形状 59"/>
          <p:cNvSpPr/>
          <p:nvPr userDrawn="1"/>
        </p:nvSpPr>
        <p:spPr>
          <a:xfrm flipH="1">
            <a:off x="-1352550" y="-2"/>
            <a:ext cx="13544548" cy="1057277"/>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3" name="图片 82"/>
          <p:cNvPicPr>
            <a:picLocks noChangeAspect="1"/>
          </p:cNvPicPr>
          <p:nvPr userDrawn="1"/>
        </p:nvPicPr>
        <p:blipFill>
          <a:blip r:embed="rId2" cstate="print"/>
          <a:stretch>
            <a:fillRect/>
          </a:stretch>
        </p:blipFill>
        <p:spPr>
          <a:xfrm>
            <a:off x="9793498" y="249943"/>
            <a:ext cx="2025400" cy="566914"/>
          </a:xfrm>
          <a:prstGeom prst="rect">
            <a:avLst/>
          </a:prstGeom>
        </p:spPr>
      </p:pic>
      <p:sp>
        <p:nvSpPr>
          <p:cNvPr id="84" name="矩形 83"/>
          <p:cNvSpPr/>
          <p:nvPr userDrawn="1"/>
        </p:nvSpPr>
        <p:spPr>
          <a:xfrm>
            <a:off x="0" y="6188075"/>
            <a:ext cx="12192000" cy="669925"/>
          </a:xfrm>
          <a:prstGeom prst="rect">
            <a:avLst/>
          </a:prstGeom>
          <a:gradFill>
            <a:gsLst>
              <a:gs pos="0">
                <a:schemeClr val="accent4"/>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33" name="组合 32"/>
          <p:cNvGrpSpPr/>
          <p:nvPr userDrawn="1"/>
        </p:nvGrpSpPr>
        <p:grpSpPr>
          <a:xfrm>
            <a:off x="587288" y="6381747"/>
            <a:ext cx="2479573" cy="304965"/>
            <a:chOff x="671368" y="6061309"/>
            <a:chExt cx="2479573" cy="304965"/>
          </a:xfrm>
          <a:solidFill>
            <a:schemeClr val="bg1"/>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0"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51" name="组合 50"/>
              <p:cNvGrpSpPr/>
              <p:nvPr/>
            </p:nvGrpSpPr>
            <p:grpSpPr>
              <a:xfrm>
                <a:off x="2373567" y="1096524"/>
                <a:ext cx="589817" cy="731714"/>
                <a:chOff x="5548313" y="2084388"/>
                <a:chExt cx="547688" cy="679451"/>
              </a:xfrm>
              <a:grpFill/>
            </p:grpSpPr>
            <p:sp>
              <p:nvSpPr>
                <p:cNvPr id="5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52" name="组合 51"/>
              <p:cNvGrpSpPr/>
              <p:nvPr/>
            </p:nvGrpSpPr>
            <p:grpSpPr>
              <a:xfrm>
                <a:off x="3194779" y="1296598"/>
                <a:ext cx="356817" cy="382445"/>
                <a:chOff x="3792874" y="3156423"/>
                <a:chExt cx="331330" cy="355128"/>
              </a:xfrm>
              <a:grpFill/>
            </p:grpSpPr>
            <p:sp>
              <p:nvSpPr>
                <p:cNvPr id="53"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4"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5"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p:cNvGrpSpPr/>
              <p:nvPr/>
            </p:nvGrpSpPr>
            <p:grpSpPr>
              <a:xfrm>
                <a:off x="3804781" y="283376"/>
                <a:ext cx="521428" cy="548788"/>
                <a:chOff x="6113463" y="3541713"/>
                <a:chExt cx="484188" cy="509588"/>
              </a:xfrm>
              <a:grpFill/>
            </p:grpSpPr>
            <p:sp>
              <p:nvSpPr>
                <p:cNvPr id="4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7" name="组合 36"/>
              <p:cNvGrpSpPr/>
              <p:nvPr/>
            </p:nvGrpSpPr>
            <p:grpSpPr>
              <a:xfrm>
                <a:off x="2372715" y="161759"/>
                <a:ext cx="591521" cy="747103"/>
                <a:chOff x="6108700" y="2066926"/>
                <a:chExt cx="549275" cy="693738"/>
              </a:xfrm>
              <a:grpFill/>
            </p:grpSpPr>
            <p:sp>
              <p:nvSpPr>
                <p:cNvPr id="4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3173775" y="375308"/>
                <a:ext cx="396626" cy="341923"/>
                <a:chOff x="6186488" y="2930526"/>
                <a:chExt cx="368300" cy="317500"/>
              </a:xfrm>
              <a:grpFill/>
            </p:grpSpPr>
            <p:sp>
              <p:nvSpPr>
                <p:cNvPr id="42"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3"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4"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9" name="组合 38"/>
              <p:cNvGrpSpPr/>
              <p:nvPr/>
            </p:nvGrpSpPr>
            <p:grpSpPr>
              <a:xfrm>
                <a:off x="4613362" y="313351"/>
                <a:ext cx="454961" cy="453362"/>
                <a:chOff x="11893465" y="1994536"/>
                <a:chExt cx="274986" cy="274018"/>
              </a:xfrm>
              <a:grpFill/>
            </p:grpSpPr>
            <p:sp>
              <p:nvSpPr>
                <p:cNvPr id="40"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1"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sp>
        <p:nvSpPr>
          <p:cNvPr id="25" name="矩形 24"/>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2" name="组合 101"/>
              <p:cNvGrpSpPr/>
              <p:nvPr/>
            </p:nvGrpSpPr>
            <p:grpSpPr>
              <a:xfrm>
                <a:off x="2373567" y="1096524"/>
                <a:ext cx="589817" cy="731714"/>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p:cNvGrpSpPr/>
              <p:nvPr/>
            </p:nvGrpSpPr>
            <p:grpSpPr>
              <a:xfrm>
                <a:off x="3194779" y="1296598"/>
                <a:ext cx="356817" cy="382445"/>
                <a:chOff x="3792874" y="3156423"/>
                <a:chExt cx="331330" cy="355128"/>
              </a:xfrm>
              <a:grpFill/>
            </p:grpSpPr>
            <p:sp>
              <p:nvSpPr>
                <p:cNvPr id="10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p:cNvGrpSpPr/>
              <p:nvPr/>
            </p:nvGrpSpPr>
            <p:grpSpPr>
              <a:xfrm>
                <a:off x="3804781" y="283376"/>
                <a:ext cx="521428" cy="5487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组合 87"/>
              <p:cNvGrpSpPr/>
              <p:nvPr/>
            </p:nvGrpSpPr>
            <p:grpSpPr>
              <a:xfrm>
                <a:off x="2372715" y="161759"/>
                <a:ext cx="591521" cy="747103"/>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3173775" y="375308"/>
                <a:ext cx="396626" cy="341923"/>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368" y="2894277"/>
            <a:ext cx="7015008" cy="645160"/>
          </a:xfrm>
        </p:spPr>
        <p:txBody>
          <a:bodyPr/>
          <a:lstStyle/>
          <a:p>
            <a:pPr>
              <a:lnSpc>
                <a:spcPct val="100000"/>
              </a:lnSpc>
            </a:pPr>
            <a:r>
              <a:rPr lang="zh-CN" altLang="en-US" dirty="0"/>
              <a:t>出租车调度系统的</a:t>
            </a:r>
            <a:r>
              <a:rPr lang="zh-CN" altLang="en-US" dirty="0"/>
              <a:t>改进</a:t>
            </a:r>
            <a:endParaRPr lang="zh-CN" altLang="en-US" dirty="0"/>
          </a:p>
        </p:txBody>
      </p:sp>
      <p:sp>
        <p:nvSpPr>
          <p:cNvPr id="4" name="文本占位符 3"/>
          <p:cNvSpPr>
            <a:spLocks noGrp="1"/>
          </p:cNvSpPr>
          <p:nvPr>
            <p:ph type="body" sz="quarter" idx="16"/>
          </p:nvPr>
        </p:nvSpPr>
        <p:spPr>
          <a:xfrm>
            <a:off x="671366" y="4095179"/>
            <a:ext cx="6221139" cy="370840"/>
          </a:xfrm>
        </p:spPr>
        <p:txBody>
          <a:bodyPr/>
          <a:lstStyle/>
          <a:p>
            <a:r>
              <a:rPr lang="zh-CN" altLang="en-US" dirty="0"/>
              <a:t>答辩人：万琦玲　　　导　师：陆慧梅、</a:t>
            </a:r>
            <a:r>
              <a:rPr lang="zh-CN" altLang="en-US" dirty="0"/>
              <a:t>向勇　　　时间：</a:t>
            </a:r>
            <a:fld id="{D59A35C6-7D58-4C95-A60A-B688BEF8C3D6}" type="datetime1">
              <a:rPr lang="zh-CN" altLang="en-US" smtClean="0"/>
            </a:fld>
            <a:endParaRPr lang="zh-CN" altLang="en-US" dirty="0"/>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206302" y="1232515"/>
            <a:ext cx="10221361" cy="480436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占位符 67"/>
          <p:cNvSpPr txBox="1"/>
          <p:nvPr/>
        </p:nvSpPr>
        <p:spPr>
          <a:xfrm>
            <a:off x="798789" y="1125538"/>
            <a:ext cx="10532646" cy="4826556"/>
          </a:xfrm>
          <a:prstGeom prst="rect">
            <a:avLst/>
          </a:prstGeom>
          <a:solidFill>
            <a:schemeClr val="bg1"/>
          </a:solidFill>
          <a:effectLst>
            <a:outerShdw blurRad="50800" dist="38100" dir="2700000" algn="tl" rotWithShape="0">
              <a:prstClr val="black">
                <a:alpha val="40000"/>
              </a:prstClr>
            </a:outerShdw>
          </a:effectLst>
        </p:spPr>
        <p:txBody>
          <a:bodyPr anchor="ctr">
            <a:normAutofit/>
          </a:bodyPr>
          <a:lstStyle>
            <a:lvl1pPr marL="0" indent="0" algn="l" rtl="0" eaLnBrk="0" fontAlgn="base" hangingPunct="0">
              <a:lnSpc>
                <a:spcPct val="125000"/>
              </a:lnSpc>
              <a:spcBef>
                <a:spcPts val="0"/>
              </a:spcBef>
              <a:spcAft>
                <a:spcPct val="0"/>
              </a:spcAft>
              <a:buFont typeface="Arial" panose="020B0604020202020204" pitchFamily="34" charset="0"/>
              <a:buNone/>
              <a:defRPr sz="2400" kern="1200">
                <a:solidFill>
                  <a:schemeClr val="tx1"/>
                </a:solidFill>
                <a:latin typeface="+mn-ea"/>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0" name="标题 9"/>
          <p:cNvSpPr>
            <a:spLocks noGrp="1"/>
          </p:cNvSpPr>
          <p:nvPr>
            <p:ph type="title"/>
          </p:nvPr>
        </p:nvSpPr>
        <p:spPr>
          <a:xfrm>
            <a:off x="1606550" y="345305"/>
            <a:ext cx="8643848" cy="478155"/>
          </a:xfrm>
        </p:spPr>
        <p:txBody>
          <a:bodyPr/>
          <a:lstStyle/>
          <a:p>
            <a:r>
              <a:rPr lang="zh-CN" altLang="en-US" dirty="0"/>
              <a:t>参考文献</a:t>
            </a:r>
            <a:endParaRPr lang="zh-CN" altLang="en-US" dirty="0"/>
          </a:p>
        </p:txBody>
      </p:sp>
      <p:sp>
        <p:nvSpPr>
          <p:cNvPr id="33" name="文本框 32"/>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endParaRPr lang="en-US" altLang="zh-CN" sz="3600" b="1" dirty="0">
              <a:solidFill>
                <a:schemeClr val="bg1"/>
              </a:solidFill>
            </a:endParaRPr>
          </a:p>
        </p:txBody>
      </p:sp>
      <p:graphicFrame>
        <p:nvGraphicFramePr>
          <p:cNvPr id="2" name="表格 1"/>
          <p:cNvGraphicFramePr/>
          <p:nvPr>
            <p:custDataLst>
              <p:tags r:id="rId1"/>
            </p:custDataLst>
          </p:nvPr>
        </p:nvGraphicFramePr>
        <p:xfrm>
          <a:off x="1407160" y="1387475"/>
          <a:ext cx="9819640" cy="4302760"/>
        </p:xfrm>
        <a:graphic>
          <a:graphicData uri="http://schemas.openxmlformats.org/drawingml/2006/table">
            <a:tbl>
              <a:tblPr firstRow="1" bandRow="1">
                <a:tableStyleId>{5C22544A-7EE6-4342-B048-85BDC9FD1C3A}</a:tableStyleId>
              </a:tblPr>
              <a:tblGrid>
                <a:gridCol w="9819640"/>
              </a:tblGrid>
              <a:tr h="579120">
                <a:tc>
                  <a:txBody>
                    <a:bodyPr/>
                    <a:p>
                      <a:pPr>
                        <a:buNone/>
                      </a:pPr>
                      <a:r>
                        <a:rPr lang="en-US" altLang="zh-CN" sz="1600" b="0">
                          <a:solidFill>
                            <a:schemeClr val="tx1"/>
                          </a:solidFill>
                        </a:rPr>
                        <a:t>[1]</a:t>
                      </a:r>
                      <a:r>
                        <a:rPr lang="zh-CN" altLang="en-US" sz="1600" b="0">
                          <a:solidFill>
                            <a:schemeClr val="tx1"/>
                          </a:solidFill>
                        </a:rPr>
                        <a:t>雷东升,诸彤宇. 一种基于实时路况信息的动态路径规划算法[C]. //2008年中国信息技术与应用学术论坛论文集. 2008:28-30.</a:t>
                      </a:r>
                      <a:endParaRPr lang="zh-CN" altLang="en-US" sz="1600" b="0">
                        <a:solidFill>
                          <a:schemeClr val="tx1"/>
                        </a:solidFill>
                      </a:endParaRPr>
                    </a:p>
                  </a:txBody>
                  <a:tcPr>
                    <a:lnL>
                      <a:noFill/>
                    </a:lnL>
                    <a:lnR>
                      <a:noFill/>
                    </a:lnR>
                    <a:lnT>
                      <a:noFill/>
                    </a:lnT>
                    <a:lnB>
                      <a:noFill/>
                    </a:lnB>
                    <a:lnTlToBr>
                      <a:noFill/>
                    </a:lnTlToBr>
                    <a:lnBlToTr>
                      <a:noFill/>
                    </a:lnBlToTr>
                    <a:solidFill>
                      <a:schemeClr val="bg1"/>
                    </a:solidFill>
                  </a:tcPr>
                </a:tc>
              </a:tr>
              <a:tr h="822960">
                <a:tc>
                  <a:txBody>
                    <a:bodyPr/>
                    <a:p>
                      <a:pPr>
                        <a:buNone/>
                      </a:pPr>
                      <a:r>
                        <a:rPr lang="zh-CN" altLang="en-US" sz="1600">
                          <a:solidFill>
                            <a:schemeClr val="tx1"/>
                          </a:solidFill>
                        </a:rPr>
                        <a:t>[2]Dorri A, Steger M, Kanhere S S, et al. Blockchain: A distributed solution to automotive</a:t>
                      </a:r>
                      <a:r>
                        <a:rPr lang="en-US" altLang="zh-CN" sz="1600">
                          <a:solidFill>
                            <a:schemeClr val="tx1"/>
                          </a:solidFill>
                        </a:rPr>
                        <a:t> </a:t>
                      </a:r>
                      <a:r>
                        <a:rPr lang="zh-CN" altLang="en-US" sz="1600">
                          <a:solidFill>
                            <a:schemeClr val="tx1"/>
                          </a:solidFill>
                          <a:sym typeface="+mn-ea"/>
                        </a:rPr>
                        <a:t>security and privacy[J/OL]. IEEE Communications Magazine, 2017, 55(12): 119-125. DOI:10.1109/MCOM.2017.1700879.</a:t>
                      </a:r>
                      <a:endParaRPr lang="en-US" altLang="zh-CN" sz="1600">
                        <a:solidFill>
                          <a:schemeClr val="tx1"/>
                        </a:solidFill>
                      </a:endParaRPr>
                    </a:p>
                  </a:txBody>
                  <a:tcPr>
                    <a:lnL>
                      <a:noFill/>
                    </a:lnL>
                    <a:lnR>
                      <a:noFill/>
                    </a:lnR>
                    <a:lnT>
                      <a:noFill/>
                    </a:lnT>
                    <a:lnB>
                      <a:noFill/>
                    </a:lnB>
                    <a:lnTlToBr>
                      <a:noFill/>
                    </a:lnTlToBr>
                    <a:lnBlToTr>
                      <a:noFill/>
                    </a:lnBlToTr>
                    <a:solidFill>
                      <a:schemeClr val="bg1"/>
                    </a:solidFill>
                  </a:tcPr>
                </a:tc>
              </a:tr>
              <a:tr h="822960">
                <a:tc>
                  <a:txBody>
                    <a:bodyPr/>
                    <a:p>
                      <a:pPr>
                        <a:buNone/>
                      </a:pPr>
                      <a:r>
                        <a:rPr lang="zh-CN" altLang="en-US" sz="1600">
                          <a:solidFill>
                            <a:schemeClr val="tx1"/>
                          </a:solidFill>
                        </a:rPr>
                        <a:t>[</a:t>
                      </a:r>
                      <a:r>
                        <a:rPr lang="en-US" altLang="zh-CN" sz="1600">
                          <a:solidFill>
                            <a:schemeClr val="tx1"/>
                          </a:solidFill>
                        </a:rPr>
                        <a:t>3</a:t>
                      </a:r>
                      <a:r>
                        <a:rPr lang="zh-CN" altLang="en-US" sz="1600">
                          <a:solidFill>
                            <a:schemeClr val="tx1"/>
                          </a:solidFill>
                        </a:rPr>
                        <a:t>]Rachmawati, Dian &amp; Gustin, Lysander. (2020). Analysis of Dijkstra’s Algorithm and A* Algorithm in Shortest Path Problem. Journal of Physics: Conference Series. 1566. 012061. 10.1088/1742-6596/1566/1/012061. </a:t>
                      </a:r>
                      <a:endParaRPr lang="zh-CN" altLang="en-US" sz="1600">
                        <a:solidFill>
                          <a:schemeClr val="tx1"/>
                        </a:solidFill>
                      </a:endParaRPr>
                    </a:p>
                  </a:txBody>
                  <a:tcPr>
                    <a:lnL>
                      <a:noFill/>
                    </a:lnL>
                    <a:lnR>
                      <a:noFill/>
                    </a:lnR>
                    <a:lnT>
                      <a:noFill/>
                    </a:lnT>
                    <a:lnB>
                      <a:noFill/>
                    </a:lnB>
                    <a:lnTlToBr>
                      <a:noFill/>
                    </a:lnTlToBr>
                    <a:lnBlToTr>
                      <a:noFill/>
                    </a:lnBlToTr>
                    <a:solidFill>
                      <a:schemeClr val="bg1"/>
                    </a:solidFill>
                  </a:tcPr>
                </a:tc>
              </a:tr>
              <a:tr h="579120">
                <a:tc>
                  <a:txBody>
                    <a:bodyPr/>
                    <a:p>
                      <a:pPr>
                        <a:buNone/>
                      </a:pPr>
                      <a:r>
                        <a:rPr lang="zh-CN" altLang="en-US" sz="1600">
                          <a:solidFill>
                            <a:schemeClr val="tx1"/>
                          </a:solidFill>
                        </a:rPr>
                        <a:t>[4]Leal, José. (2019). AHP-express: A simplified version of the analytical hierarchy process method. MethodsX. 7. 10.1016/j.mex.2019.11.021. </a:t>
                      </a:r>
                      <a:endParaRPr lang="zh-CN" altLang="en-US" sz="1600">
                        <a:solidFill>
                          <a:schemeClr val="tx1"/>
                        </a:solidFill>
                      </a:endParaRPr>
                    </a:p>
                  </a:txBody>
                  <a:tcPr>
                    <a:lnL>
                      <a:noFill/>
                    </a:lnL>
                    <a:lnR>
                      <a:noFill/>
                    </a:lnR>
                    <a:lnT>
                      <a:noFill/>
                    </a:lnT>
                    <a:lnB>
                      <a:noFill/>
                    </a:lnB>
                    <a:lnTlToBr>
                      <a:noFill/>
                    </a:lnTlToBr>
                    <a:lnBlToTr>
                      <a:noFill/>
                    </a:lnBlToTr>
                    <a:solidFill>
                      <a:schemeClr val="bg1"/>
                    </a:solidFill>
                  </a:tcPr>
                </a:tc>
              </a:tr>
              <a:tr h="579120">
                <a:tc>
                  <a:txBody>
                    <a:bodyPr/>
                    <a:p>
                      <a:pPr>
                        <a:buNone/>
                      </a:pPr>
                      <a:r>
                        <a:rPr lang="zh-CN" altLang="en-US" sz="1600">
                          <a:solidFill>
                            <a:schemeClr val="tx1"/>
                          </a:solidFill>
                        </a:rPr>
                        <a:t>[5]梁锋. 网络约租车优劣势分析与新发展研究[J]. 科技展望,2017,27(10):283. DOI:10.3969/j.issn.1672-8289.2017.10.252.</a:t>
                      </a:r>
                      <a:endParaRPr lang="zh-CN" altLang="en-US" sz="1600">
                        <a:solidFill>
                          <a:schemeClr val="tx1"/>
                        </a:solidFill>
                      </a:endParaRPr>
                    </a:p>
                  </a:txBody>
                  <a:tcPr>
                    <a:lnL>
                      <a:noFill/>
                    </a:lnL>
                    <a:lnR>
                      <a:noFill/>
                    </a:lnR>
                    <a:lnT>
                      <a:noFill/>
                    </a:lnT>
                    <a:lnB>
                      <a:noFill/>
                    </a:lnB>
                    <a:lnTlToBr>
                      <a:noFill/>
                    </a:lnTlToBr>
                    <a:lnBlToTr>
                      <a:noFill/>
                    </a:lnBlToTr>
                    <a:solidFill>
                      <a:schemeClr val="bg1"/>
                    </a:solidFill>
                  </a:tcPr>
                </a:tc>
              </a:tr>
              <a:tr h="340360">
                <a:tc>
                  <a:txBody>
                    <a:bodyPr/>
                    <a:p>
                      <a:pPr>
                        <a:buNone/>
                      </a:pPr>
                      <a:r>
                        <a:rPr lang="zh-CN" altLang="en-US" sz="1600">
                          <a:solidFill>
                            <a:schemeClr val="tx1"/>
                          </a:solidFill>
                        </a:rPr>
                        <a:t>[6]Ethereum Community. Ethereum blockchain. URL https://www.ethereum.org/</a:t>
                      </a:r>
                      <a:endParaRPr lang="zh-CN" altLang="en-US" sz="1600">
                        <a:solidFill>
                          <a:schemeClr val="tx1"/>
                        </a:solidFill>
                      </a:endParaRPr>
                    </a:p>
                  </a:txBody>
                  <a:tcPr>
                    <a:lnL>
                      <a:noFill/>
                    </a:lnL>
                    <a:lnR>
                      <a:noFill/>
                    </a:lnR>
                    <a:lnT>
                      <a:noFill/>
                    </a:lnT>
                    <a:lnB>
                      <a:noFill/>
                    </a:lnB>
                    <a:lnTlToBr>
                      <a:noFill/>
                    </a:lnTlToBr>
                    <a:lnBlToTr>
                      <a:noFill/>
                    </a:lnBlToTr>
                    <a:solidFill>
                      <a:schemeClr val="bg1"/>
                    </a:solidFill>
                  </a:tcPr>
                </a:tc>
              </a:tr>
              <a:tr h="579120">
                <a:tc>
                  <a:txBody>
                    <a:bodyPr/>
                    <a:p>
                      <a:pPr>
                        <a:buNone/>
                      </a:pPr>
                      <a:r>
                        <a:rPr lang="zh-CN" altLang="en-US" sz="1600">
                          <a:solidFill>
                            <a:schemeClr val="tx1"/>
                          </a:solidFill>
                        </a:rPr>
                        <a:t>[7]Zhou, C.; Lu, H.; Xiang, Y.; Wu, J.; Wang, F. GeohashTile: Vector Geographic Data Display Method Based on Geohash. *ISPRS Int. J. Geo-Inf.* **2020**, *9*, 418. https://doi.org/10.3390/ijgi9070418</a:t>
                      </a:r>
                      <a:endParaRPr lang="zh-CN" altLang="en-US" sz="1600">
                        <a:solidFill>
                          <a:schemeClr val="tx1"/>
                        </a:solidFill>
                      </a:endParaRPr>
                    </a:p>
                  </a:txBody>
                  <a:tcPr>
                    <a:lnL>
                      <a:noFill/>
                    </a:lnL>
                    <a:lnR>
                      <a:noFill/>
                    </a:lnR>
                    <a:lnT>
                      <a:noFill/>
                    </a:lnT>
                    <a:lnB>
                      <a:noFill/>
                    </a:lnB>
                    <a:lnTlToBr>
                      <a:noFill/>
                    </a:lnTlToBr>
                    <a:lnBlToTr>
                      <a:noFill/>
                    </a:lnBlToTr>
                    <a:solidFill>
                      <a:schemeClr val="bg1"/>
                    </a:solidFill>
                  </a:tcPr>
                </a:tc>
              </a:tr>
            </a:tbl>
          </a:graphicData>
        </a:graphic>
      </p:graphicFrame>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833795" y="2336758"/>
            <a:ext cx="8524408" cy="1446550"/>
          </a:xfrm>
          <a:prstGeom prst="rect">
            <a:avLst/>
          </a:prstGeom>
          <a:noFill/>
        </p:spPr>
        <p:txBody>
          <a:bodyPr wrap="square" rtlCol="0">
            <a:spAutoFit/>
          </a:bodyPr>
          <a:lstStyle/>
          <a:p>
            <a:pPr algn="ctr"/>
            <a:r>
              <a:rPr lang="zh-CN" altLang="en-US" sz="4400" dirty="0">
                <a:solidFill>
                  <a:schemeClr val="bg1"/>
                </a:solidFill>
                <a:latin typeface="+mn-ea"/>
                <a:ea typeface="+mn-ea"/>
              </a:rPr>
              <a:t>谢谢观看</a:t>
            </a:r>
            <a:endParaRPr lang="en-US" altLang="zh-CN" sz="4400" dirty="0">
              <a:solidFill>
                <a:schemeClr val="bg1"/>
              </a:solidFill>
              <a:latin typeface="+mn-ea"/>
              <a:ea typeface="+mn-ea"/>
            </a:endParaRPr>
          </a:p>
          <a:p>
            <a:pPr algn="ctr"/>
            <a:r>
              <a:rPr lang="zh-CN" altLang="en-US" sz="4400" dirty="0">
                <a:solidFill>
                  <a:schemeClr val="bg1"/>
                </a:solidFill>
                <a:latin typeface="+mn-ea"/>
                <a:ea typeface="+mn-ea"/>
              </a:rPr>
              <a:t>敬请各位老师批评指正</a:t>
            </a:r>
            <a:endParaRPr lang="zh-CN" altLang="en-US" sz="4400" dirty="0">
              <a:solidFill>
                <a:schemeClr val="bg1"/>
              </a:solidFill>
              <a:latin typeface="+mn-ea"/>
              <a:ea typeface="+mn-ea"/>
            </a:endParaRPr>
          </a:p>
        </p:txBody>
      </p:sp>
      <p:sp>
        <p:nvSpPr>
          <p:cNvPr id="16" name="文本框 15"/>
          <p:cNvSpPr txBox="1"/>
          <p:nvPr/>
        </p:nvSpPr>
        <p:spPr>
          <a:xfrm>
            <a:off x="5052591" y="4089237"/>
            <a:ext cx="2100625" cy="570865"/>
          </a:xfrm>
          <a:prstGeom prst="rect">
            <a:avLst/>
          </a:prstGeom>
          <a:noFill/>
        </p:spPr>
        <p:txBody>
          <a:bodyPr wrap="square" rtlCol="0">
            <a:spAutoFit/>
          </a:bodyPr>
          <a:lstStyle/>
          <a:p>
            <a:pPr algn="ctr">
              <a:lnSpc>
                <a:spcPct val="130000"/>
              </a:lnSpc>
            </a:pPr>
            <a:r>
              <a:rPr lang="zh-CN" altLang="en-US" sz="1200" spc="100" dirty="0">
                <a:solidFill>
                  <a:schemeClr val="bg1"/>
                </a:solidFill>
                <a:latin typeface="+mn-ea"/>
                <a:cs typeface="+mn-ea"/>
                <a:sym typeface="+mn-lt"/>
              </a:rPr>
              <a:t>答辩人：万琦玲</a:t>
            </a:r>
            <a:endParaRPr lang="en-US" altLang="zh-CN" sz="1200" spc="100" dirty="0">
              <a:solidFill>
                <a:schemeClr val="bg1"/>
              </a:solidFill>
              <a:latin typeface="+mn-ea"/>
              <a:cs typeface="+mn-ea"/>
              <a:sym typeface="+mn-lt"/>
            </a:endParaRPr>
          </a:p>
          <a:p>
            <a:pPr algn="ctr">
              <a:lnSpc>
                <a:spcPct val="130000"/>
              </a:lnSpc>
            </a:pPr>
            <a:r>
              <a:rPr lang="zh-CN" altLang="en-US" sz="1200" spc="100" dirty="0">
                <a:solidFill>
                  <a:schemeClr val="bg1"/>
                </a:solidFill>
                <a:latin typeface="+mn-ea"/>
                <a:cs typeface="+mn-ea"/>
                <a:sym typeface="+mn-lt"/>
              </a:rPr>
              <a:t>导　师：陆慧梅、</a:t>
            </a:r>
            <a:r>
              <a:rPr lang="zh-CN" altLang="en-US" sz="1200" spc="100" dirty="0">
                <a:solidFill>
                  <a:schemeClr val="bg1"/>
                </a:solidFill>
                <a:latin typeface="+mn-ea"/>
                <a:cs typeface="+mn-ea"/>
                <a:sym typeface="+mn-lt"/>
              </a:rPr>
              <a:t>向勇</a:t>
            </a:r>
            <a:endParaRPr lang="zh-CN" altLang="en-US" sz="1200" spc="100" dirty="0">
              <a:solidFill>
                <a:schemeClr val="bg1"/>
              </a:solidFill>
              <a:latin typeface="+mn-ea"/>
              <a:cs typeface="+mn-ea"/>
              <a:sym typeface="+mn-lt"/>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271139" y="1028700"/>
            <a:ext cx="3114955" cy="1259572"/>
            <a:chOff x="5576876" y="540040"/>
            <a:chExt cx="3114955" cy="1259572"/>
          </a:xfrm>
        </p:grpSpPr>
        <p:sp>
          <p:nvSpPr>
            <p:cNvPr id="29" name="文本框 28"/>
            <p:cNvSpPr txBox="1"/>
            <p:nvPr/>
          </p:nvSpPr>
          <p:spPr>
            <a:xfrm>
              <a:off x="5576876" y="540040"/>
              <a:ext cx="886781"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01</a:t>
              </a:r>
              <a:endParaRPr lang="zh-CN" altLang="en-US" sz="4400" b="1" spc="300" dirty="0">
                <a:gradFill>
                  <a:gsLst>
                    <a:gs pos="0">
                      <a:schemeClr val="accent1"/>
                    </a:gs>
                    <a:gs pos="90000">
                      <a:schemeClr val="accent1">
                        <a:alpha val="0"/>
                      </a:schemeClr>
                    </a:gs>
                  </a:gsLst>
                  <a:lin ang="5400000" scaled="1"/>
                </a:gradFill>
              </a:endParaRPr>
            </a:p>
          </p:txBody>
        </p:sp>
        <p:sp>
          <p:nvSpPr>
            <p:cNvPr id="10" name="文本框 9"/>
            <p:cNvSpPr txBox="1"/>
            <p:nvPr/>
          </p:nvSpPr>
          <p:spPr>
            <a:xfrm>
              <a:off x="5576876" y="977361"/>
              <a:ext cx="1774845" cy="523220"/>
            </a:xfrm>
            <a:prstGeom prst="rect">
              <a:avLst/>
            </a:prstGeom>
            <a:noFill/>
          </p:spPr>
          <p:txBody>
            <a:bodyPr wrap="none" rtlCol="0">
              <a:spAutoFit/>
            </a:bodyPr>
            <a:lstStyle/>
            <a:p>
              <a:r>
                <a:rPr lang="zh-CN" altLang="en-US" sz="2800" b="1" spc="300" dirty="0">
                  <a:latin typeface="微软雅黑" panose="020B0503020204020204" charset="-122"/>
                </a:rPr>
                <a:t>课题背景</a:t>
              </a:r>
              <a:endParaRPr lang="zh-CN" altLang="en-US" sz="2800" b="1" spc="300" dirty="0">
                <a:latin typeface="微软雅黑" panose="020B0503020204020204" charset="-122"/>
              </a:endParaRPr>
            </a:p>
          </p:txBody>
        </p:sp>
        <p:sp>
          <p:nvSpPr>
            <p:cNvPr id="11" name="文本框 10"/>
            <p:cNvSpPr txBox="1"/>
            <p:nvPr/>
          </p:nvSpPr>
          <p:spPr>
            <a:xfrm>
              <a:off x="5576876" y="1461058"/>
              <a:ext cx="3114955" cy="338554"/>
            </a:xfrm>
            <a:prstGeom prst="rect">
              <a:avLst/>
            </a:prstGeom>
            <a:noFill/>
          </p:spPr>
          <p:txBody>
            <a:bodyPr wrap="none" rtlCol="0">
              <a:spAutoFit/>
            </a:bodyPr>
            <a:lstStyle/>
            <a:p>
              <a:r>
                <a:rPr lang="en-US" altLang="zh-CN" sz="1600" spc="100" dirty="0">
                  <a:solidFill>
                    <a:schemeClr val="bg1">
                      <a:lumMod val="75000"/>
                    </a:schemeClr>
                  </a:solidFill>
                </a:rPr>
                <a:t>Background of the project</a:t>
              </a:r>
              <a:endParaRPr lang="zh-CN" altLang="en-US" sz="1600" spc="100" dirty="0">
                <a:solidFill>
                  <a:schemeClr val="bg1">
                    <a:lumMod val="75000"/>
                  </a:schemeClr>
                </a:solidFill>
              </a:endParaRPr>
            </a:p>
          </p:txBody>
        </p:sp>
      </p:grpSp>
      <p:grpSp>
        <p:nvGrpSpPr>
          <p:cNvPr id="35" name="组合 34"/>
          <p:cNvGrpSpPr/>
          <p:nvPr/>
        </p:nvGrpSpPr>
        <p:grpSpPr>
          <a:xfrm>
            <a:off x="8398684" y="1028700"/>
            <a:ext cx="1962397" cy="1259572"/>
            <a:chOff x="8704421" y="540040"/>
            <a:chExt cx="1962397" cy="1259572"/>
          </a:xfrm>
        </p:grpSpPr>
        <p:sp>
          <p:nvSpPr>
            <p:cNvPr id="30" name="文本框 29"/>
            <p:cNvSpPr txBox="1"/>
            <p:nvPr/>
          </p:nvSpPr>
          <p:spPr>
            <a:xfrm>
              <a:off x="8704421" y="540040"/>
              <a:ext cx="886781"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02</a:t>
              </a:r>
              <a:endParaRPr lang="zh-CN" altLang="en-US" sz="4400" b="1" spc="300" dirty="0">
                <a:gradFill>
                  <a:gsLst>
                    <a:gs pos="0">
                      <a:schemeClr val="accent1"/>
                    </a:gs>
                    <a:gs pos="90000">
                      <a:schemeClr val="accent1">
                        <a:alpha val="0"/>
                      </a:schemeClr>
                    </a:gs>
                  </a:gsLst>
                  <a:lin ang="5400000" scaled="1"/>
                </a:gradFill>
              </a:endParaRPr>
            </a:p>
          </p:txBody>
        </p:sp>
        <p:sp>
          <p:nvSpPr>
            <p:cNvPr id="14" name="文本框 13"/>
            <p:cNvSpPr txBox="1"/>
            <p:nvPr/>
          </p:nvSpPr>
          <p:spPr>
            <a:xfrm>
              <a:off x="8704421" y="977361"/>
              <a:ext cx="1757680" cy="521970"/>
            </a:xfrm>
            <a:prstGeom prst="rect">
              <a:avLst/>
            </a:prstGeom>
            <a:noFill/>
          </p:spPr>
          <p:txBody>
            <a:bodyPr wrap="none" rtlCol="0">
              <a:spAutoFit/>
            </a:bodyPr>
            <a:lstStyle/>
            <a:p>
              <a:r>
                <a:rPr lang="zh-CN" altLang="en-US" sz="2800" b="1" spc="300" dirty="0">
                  <a:latin typeface="微软雅黑" panose="020B0503020204020204" charset="-122"/>
                </a:rPr>
                <a:t>调研情况</a:t>
              </a:r>
              <a:endParaRPr lang="zh-CN" altLang="en-US" sz="2800" b="1" spc="300" dirty="0">
                <a:latin typeface="微软雅黑" panose="020B0503020204020204" charset="-122"/>
              </a:endParaRPr>
            </a:p>
          </p:txBody>
        </p:sp>
        <p:sp>
          <p:nvSpPr>
            <p:cNvPr id="15" name="文本框 14"/>
            <p:cNvSpPr txBox="1"/>
            <p:nvPr/>
          </p:nvSpPr>
          <p:spPr>
            <a:xfrm>
              <a:off x="8704421" y="1461058"/>
              <a:ext cx="1962397" cy="338554"/>
            </a:xfrm>
            <a:prstGeom prst="rect">
              <a:avLst/>
            </a:prstGeom>
            <a:noFill/>
          </p:spPr>
          <p:txBody>
            <a:bodyPr wrap="none" rtlCol="0">
              <a:spAutoFit/>
            </a:bodyPr>
            <a:lstStyle/>
            <a:p>
              <a:r>
                <a:rPr lang="en-US" altLang="zh-CN" sz="1600" spc="100" dirty="0">
                  <a:solidFill>
                    <a:schemeClr val="bg1">
                      <a:lumMod val="75000"/>
                    </a:schemeClr>
                  </a:solidFill>
                </a:rPr>
                <a:t>Project Progress</a:t>
              </a:r>
              <a:endParaRPr lang="zh-CN" altLang="en-US" sz="1600" spc="100" dirty="0">
                <a:solidFill>
                  <a:schemeClr val="bg1">
                    <a:lumMod val="75000"/>
                  </a:schemeClr>
                </a:solidFill>
              </a:endParaRPr>
            </a:p>
          </p:txBody>
        </p:sp>
      </p:grpSp>
      <p:grpSp>
        <p:nvGrpSpPr>
          <p:cNvPr id="37" name="组合 36"/>
          <p:cNvGrpSpPr/>
          <p:nvPr/>
        </p:nvGrpSpPr>
        <p:grpSpPr>
          <a:xfrm>
            <a:off x="5271139" y="2719407"/>
            <a:ext cx="1887855" cy="1227661"/>
            <a:chOff x="5576876" y="2230747"/>
            <a:chExt cx="1887855" cy="1227661"/>
          </a:xfrm>
        </p:grpSpPr>
        <p:sp>
          <p:nvSpPr>
            <p:cNvPr id="31" name="文本框 30"/>
            <p:cNvSpPr txBox="1"/>
            <p:nvPr/>
          </p:nvSpPr>
          <p:spPr>
            <a:xfrm>
              <a:off x="5576876" y="2230747"/>
              <a:ext cx="886781"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03</a:t>
              </a:r>
              <a:endParaRPr lang="zh-CN" altLang="en-US" sz="4400" b="1" spc="300" dirty="0">
                <a:gradFill>
                  <a:gsLst>
                    <a:gs pos="0">
                      <a:schemeClr val="accent1"/>
                    </a:gs>
                    <a:gs pos="90000">
                      <a:schemeClr val="accent1">
                        <a:alpha val="0"/>
                      </a:schemeClr>
                    </a:gs>
                  </a:gsLst>
                  <a:lin ang="5400000" scaled="1"/>
                </a:gradFill>
              </a:endParaRPr>
            </a:p>
          </p:txBody>
        </p:sp>
        <p:sp>
          <p:nvSpPr>
            <p:cNvPr id="17" name="文本框 16"/>
            <p:cNvSpPr txBox="1"/>
            <p:nvPr/>
          </p:nvSpPr>
          <p:spPr>
            <a:xfrm>
              <a:off x="5576876" y="2637526"/>
              <a:ext cx="1757680" cy="521970"/>
            </a:xfrm>
            <a:prstGeom prst="rect">
              <a:avLst/>
            </a:prstGeom>
            <a:noFill/>
          </p:spPr>
          <p:txBody>
            <a:bodyPr wrap="none" rtlCol="0">
              <a:spAutoFit/>
            </a:bodyPr>
            <a:lstStyle/>
            <a:p>
              <a:r>
                <a:rPr lang="zh-CN" altLang="en-US" sz="2800" b="1" spc="300" dirty="0">
                  <a:latin typeface="微软雅黑" panose="020B0503020204020204" charset="-122"/>
                </a:rPr>
                <a:t>工作内容</a:t>
              </a:r>
              <a:endParaRPr lang="zh-CN" altLang="en-US" sz="2800" b="1" spc="300" dirty="0">
                <a:latin typeface="微软雅黑" panose="020B0503020204020204" charset="-122"/>
              </a:endParaRPr>
            </a:p>
          </p:txBody>
        </p:sp>
        <p:sp>
          <p:nvSpPr>
            <p:cNvPr id="18" name="文本框 17"/>
            <p:cNvSpPr txBox="1"/>
            <p:nvPr/>
          </p:nvSpPr>
          <p:spPr>
            <a:xfrm>
              <a:off x="5576876" y="3121223"/>
              <a:ext cx="1887855" cy="337185"/>
            </a:xfrm>
            <a:prstGeom prst="rect">
              <a:avLst/>
            </a:prstGeom>
            <a:noFill/>
          </p:spPr>
          <p:txBody>
            <a:bodyPr wrap="none" rtlCol="0">
              <a:spAutoFit/>
            </a:bodyPr>
            <a:lstStyle/>
            <a:p>
              <a:r>
                <a:rPr lang="en-US" altLang="zh-CN" sz="1600" spc="100" dirty="0">
                  <a:solidFill>
                    <a:schemeClr val="bg1">
                      <a:lumMod val="75000"/>
                    </a:schemeClr>
                  </a:solidFill>
                </a:rPr>
                <a:t>Project </a:t>
              </a:r>
              <a:r>
                <a:rPr lang="en-US" altLang="zh-CN" sz="1600" spc="100" dirty="0">
                  <a:solidFill>
                    <a:schemeClr val="bg1">
                      <a:lumMod val="75000"/>
                    </a:schemeClr>
                  </a:solidFill>
                </a:rPr>
                <a:t>Content</a:t>
              </a:r>
              <a:endParaRPr lang="en-US" altLang="zh-CN" sz="1600" spc="100" dirty="0">
                <a:solidFill>
                  <a:schemeClr val="bg1">
                    <a:lumMod val="75000"/>
                  </a:schemeClr>
                </a:solidFill>
              </a:endParaRPr>
            </a:p>
          </p:txBody>
        </p:sp>
      </p:grpSp>
      <p:grpSp>
        <p:nvGrpSpPr>
          <p:cNvPr id="36" name="组合 35"/>
          <p:cNvGrpSpPr/>
          <p:nvPr/>
        </p:nvGrpSpPr>
        <p:grpSpPr>
          <a:xfrm>
            <a:off x="8398684" y="2719407"/>
            <a:ext cx="2313305" cy="1227661"/>
            <a:chOff x="8704421" y="2230747"/>
            <a:chExt cx="2313305" cy="1227661"/>
          </a:xfrm>
        </p:grpSpPr>
        <p:sp>
          <p:nvSpPr>
            <p:cNvPr id="32" name="文本框 31"/>
            <p:cNvSpPr txBox="1"/>
            <p:nvPr/>
          </p:nvSpPr>
          <p:spPr>
            <a:xfrm>
              <a:off x="8704421" y="2230747"/>
              <a:ext cx="886781"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04</a:t>
              </a:r>
              <a:endParaRPr lang="zh-CN" altLang="en-US" sz="4400" b="1" spc="300" dirty="0">
                <a:gradFill>
                  <a:gsLst>
                    <a:gs pos="0">
                      <a:schemeClr val="accent1"/>
                    </a:gs>
                    <a:gs pos="90000">
                      <a:schemeClr val="accent1">
                        <a:alpha val="0"/>
                      </a:schemeClr>
                    </a:gs>
                  </a:gsLst>
                  <a:lin ang="5400000" scaled="1"/>
                </a:gradFill>
              </a:endParaRPr>
            </a:p>
          </p:txBody>
        </p:sp>
        <p:sp>
          <p:nvSpPr>
            <p:cNvPr id="20" name="文本框 19"/>
            <p:cNvSpPr txBox="1"/>
            <p:nvPr/>
          </p:nvSpPr>
          <p:spPr>
            <a:xfrm>
              <a:off x="8704421" y="2637526"/>
              <a:ext cx="1757680" cy="521970"/>
            </a:xfrm>
            <a:prstGeom prst="rect">
              <a:avLst/>
            </a:prstGeom>
            <a:noFill/>
          </p:spPr>
          <p:txBody>
            <a:bodyPr wrap="none" rtlCol="0">
              <a:spAutoFit/>
            </a:bodyPr>
            <a:lstStyle/>
            <a:p>
              <a:r>
                <a:rPr lang="zh-CN" altLang="en-US" sz="2800" b="1" spc="300" dirty="0">
                  <a:latin typeface="微软雅黑" panose="020B0503020204020204" charset="-122"/>
                </a:rPr>
                <a:t>时间安排</a:t>
              </a:r>
              <a:endParaRPr lang="zh-CN" altLang="en-US" sz="2800" b="1" spc="300" dirty="0">
                <a:latin typeface="微软雅黑" panose="020B0503020204020204" charset="-122"/>
              </a:endParaRPr>
            </a:p>
          </p:txBody>
        </p:sp>
        <p:sp>
          <p:nvSpPr>
            <p:cNvPr id="21" name="文本框 20"/>
            <p:cNvSpPr txBox="1"/>
            <p:nvPr/>
          </p:nvSpPr>
          <p:spPr>
            <a:xfrm>
              <a:off x="8704421" y="3121223"/>
              <a:ext cx="2313305" cy="337185"/>
            </a:xfrm>
            <a:prstGeom prst="rect">
              <a:avLst/>
            </a:prstGeom>
            <a:noFill/>
          </p:spPr>
          <p:txBody>
            <a:bodyPr wrap="none" rtlCol="0">
              <a:spAutoFit/>
            </a:bodyPr>
            <a:lstStyle/>
            <a:p>
              <a:pPr algn="l"/>
              <a:r>
                <a:rPr lang="en-US" altLang="zh-CN" sz="1600" spc="100" dirty="0">
                  <a:solidFill>
                    <a:schemeClr val="bg1">
                      <a:lumMod val="75000"/>
                    </a:schemeClr>
                  </a:solidFill>
                  <a:sym typeface="+mn-ea"/>
                </a:rPr>
                <a:t>Plans of the Project</a:t>
              </a:r>
              <a:endParaRPr lang="zh-CN" altLang="en-US" sz="1600" spc="100" dirty="0">
                <a:solidFill>
                  <a:schemeClr val="bg1">
                    <a:lumMod val="75000"/>
                  </a:schemeClr>
                </a:solidFill>
              </a:endParaRPr>
            </a:p>
          </p:txBody>
        </p:sp>
      </p:grpSp>
      <p:grpSp>
        <p:nvGrpSpPr>
          <p:cNvPr id="5" name="组合 4"/>
          <p:cNvGrpSpPr/>
          <p:nvPr/>
        </p:nvGrpSpPr>
        <p:grpSpPr>
          <a:xfrm>
            <a:off x="10467218" y="5849866"/>
            <a:ext cx="1052654" cy="108000"/>
            <a:chOff x="10467218" y="6126091"/>
            <a:chExt cx="1052654" cy="108000"/>
          </a:xfrm>
          <a:solidFill>
            <a:schemeClr val="accent1"/>
          </a:solidFill>
        </p:grpSpPr>
        <p:sp>
          <p:nvSpPr>
            <p:cNvPr id="3" name="椭圆 2"/>
            <p:cNvSpPr/>
            <p:nvPr/>
          </p:nvSpPr>
          <p:spPr>
            <a:xfrm>
              <a:off x="10467218"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椭圆 91"/>
            <p:cNvSpPr/>
            <p:nvPr/>
          </p:nvSpPr>
          <p:spPr>
            <a:xfrm>
              <a:off x="10703381"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10939545"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11175708"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11411872"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课题背景</a:t>
            </a:r>
            <a:endParaRPr lang="zh-CN" altLang="en-US" dirty="0"/>
          </a:p>
        </p:txBody>
      </p:sp>
      <p:sp>
        <p:nvSpPr>
          <p:cNvPr id="10" name="文本框 9"/>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
        <p:nvSpPr>
          <p:cNvPr id="11" name="内容占位符 1"/>
          <p:cNvSpPr txBox="1"/>
          <p:nvPr/>
        </p:nvSpPr>
        <p:spPr>
          <a:xfrm>
            <a:off x="1539631" y="1700198"/>
            <a:ext cx="9100038" cy="3610708"/>
          </a:xfrm>
          <a:prstGeom prst="rect">
            <a:avLst/>
          </a:prstGeom>
        </p:spPr>
        <p:txBody>
          <a:bodyPr vert="horz" lIns="0" tIns="0" rIns="0" bIns="0" rtlCol="0">
            <a:normAutofit fontScale="7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lang="en-US" altLang="zh-CN" sz="3430" b="1" noProof="0">
                <a:ln>
                  <a:noFill/>
                </a:ln>
                <a:solidFill>
                  <a:srgbClr val="000000"/>
                </a:solidFill>
                <a:effectLst/>
                <a:uLnTx/>
                <a:uFillTx/>
                <a:latin typeface="微软雅黑" panose="020B0503020204020204" charset="-122"/>
                <a:ea typeface="微软雅黑" panose="020B0503020204020204" charset="-122"/>
                <a:sym typeface="+mn-ea"/>
              </a:rPr>
              <a:t>     </a:t>
            </a:r>
            <a:r>
              <a:rPr lang="zh-CN" altLang="en-US" sz="3430" b="1" noProof="0">
                <a:ln>
                  <a:noFill/>
                </a:ln>
                <a:solidFill>
                  <a:srgbClr val="000000"/>
                </a:solidFill>
                <a:effectLst/>
                <a:uLnTx/>
                <a:uFillTx/>
                <a:latin typeface="微软雅黑" panose="020B0503020204020204" charset="-122"/>
                <a:ea typeface="微软雅黑" panose="020B0503020204020204" charset="-122"/>
                <a:sym typeface="+mn-ea"/>
              </a:rPr>
              <a:t>区块链</a:t>
            </a:r>
            <a:r>
              <a:rPr lang="zh-CN" altLang="en-US" sz="2855" noProof="0">
                <a:ln>
                  <a:noFill/>
                </a:ln>
                <a:solidFill>
                  <a:srgbClr val="000000"/>
                </a:solidFill>
                <a:effectLst/>
                <a:uLnTx/>
                <a:uFillTx/>
                <a:latin typeface="微软雅黑" panose="020B0503020204020204" charset="-122"/>
                <a:ea typeface="微软雅黑" panose="020B0503020204020204" charset="-122"/>
                <a:sym typeface="+mn-ea"/>
              </a:rPr>
              <a:t>去中心化、开放性、独立性、安全性、匿名性等特点保证了该技术的”诚实“与“透明”。由于该技术数据存储与流动不依赖额外第三方，去除了中心管制，这为打破数据垄断提供了必要的技术基础。我们可以利用区块链技术建立可信任、去中心化的数据库，创造共享式经济。在</a:t>
            </a:r>
            <a:r>
              <a:rPr lang="zh-CN" altLang="en-US" sz="3430" b="1" noProof="0">
                <a:ln>
                  <a:noFill/>
                </a:ln>
                <a:solidFill>
                  <a:srgbClr val="000000"/>
                </a:solidFill>
                <a:effectLst/>
                <a:uLnTx/>
                <a:uFillTx/>
                <a:latin typeface="微软雅黑" panose="020B0503020204020204" charset="-122"/>
                <a:ea typeface="微软雅黑" panose="020B0503020204020204" charset="-122"/>
                <a:sym typeface="+mn-ea"/>
              </a:rPr>
              <a:t>出租车调度系统</a:t>
            </a:r>
            <a:r>
              <a:rPr lang="zh-CN" altLang="en-US" sz="2855" noProof="0">
                <a:ln>
                  <a:noFill/>
                </a:ln>
                <a:solidFill>
                  <a:srgbClr val="000000"/>
                </a:solidFill>
                <a:effectLst/>
                <a:uLnTx/>
                <a:uFillTx/>
                <a:latin typeface="微软雅黑" panose="020B0503020204020204" charset="-122"/>
                <a:ea typeface="微软雅黑" panose="020B0503020204020204" charset="-122"/>
                <a:sym typeface="+mn-ea"/>
              </a:rPr>
              <a:t>中应用区块链技术能够消除中介，允许乘客与司机的直接交流与交易，同时由于区块链平台数据的透明性，能够为双方提供更为可信的验证，降低了信任成本。在网络出租车服务中使用区块链有助于参与的所有利益相关方关系更加紧密，这将为安全高效的打车服务铺平道路。</a:t>
            </a:r>
            <a:endParaRPr lang="zh-CN" altLang="en-US" sz="2855" noProof="0">
              <a:ln>
                <a:noFill/>
              </a:ln>
              <a:solidFill>
                <a:srgbClr val="000000"/>
              </a:solidFill>
              <a:effectLst/>
              <a:uLnTx/>
              <a:uFillTx/>
              <a:latin typeface="微软雅黑" panose="020B0503020204020204" charset="-122"/>
              <a:ea typeface="微软雅黑" panose="020B0503020204020204" charset="-122"/>
              <a:sym typeface="+mn-ea"/>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调研情况</a:t>
            </a:r>
            <a:endParaRPr lang="zh-CN" altLang="en-US" dirty="0"/>
          </a:p>
        </p:txBody>
      </p:sp>
      <p:sp>
        <p:nvSpPr>
          <p:cNvPr id="14" name="文本框 13"/>
          <p:cNvSpPr txBox="1"/>
          <p:nvPr/>
        </p:nvSpPr>
        <p:spPr>
          <a:xfrm>
            <a:off x="660399" y="1439682"/>
            <a:ext cx="2853509" cy="619744"/>
          </a:xfrm>
          <a:prstGeom prst="roundRect">
            <a:avLst/>
          </a:prstGeom>
          <a:solidFill>
            <a:schemeClr val="accent1"/>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rPr>
              <a:t>智能合约</a:t>
            </a:r>
            <a:endPar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sp>
        <p:nvSpPr>
          <p:cNvPr id="19" name="文本框 18"/>
          <p:cNvSpPr txBox="1"/>
          <p:nvPr/>
        </p:nvSpPr>
        <p:spPr>
          <a:xfrm>
            <a:off x="660399" y="3761208"/>
            <a:ext cx="2853509" cy="619744"/>
          </a:xfrm>
          <a:prstGeom prst="roundRect">
            <a:avLst/>
          </a:prstGeom>
          <a:solidFill>
            <a:schemeClr val="accent4"/>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rPr>
              <a:t>以太坊</a:t>
            </a:r>
            <a:endPar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sp>
        <p:nvSpPr>
          <p:cNvPr id="20" name="文本框 19"/>
          <p:cNvSpPr txBox="1"/>
          <p:nvPr/>
        </p:nvSpPr>
        <p:spPr>
          <a:xfrm>
            <a:off x="660400" y="2217236"/>
            <a:ext cx="10858500" cy="1200150"/>
          </a:xfrm>
          <a:prstGeom prst="rect">
            <a:avLst/>
          </a:prstGeom>
          <a:noFill/>
        </p:spPr>
        <p:txBody>
          <a:bodyPr wrap="square" lIns="0" tIns="0" rIns="0" bIns="0" rtlCol="0">
            <a:spAutoFit/>
          </a:bodyPr>
          <a:lstStyle/>
          <a:p>
            <a:pPr algn="just" eaLnBrk="1" fontAlgn="auto" hangingPunct="1">
              <a:lnSpc>
                <a:spcPct val="130000"/>
              </a:lnSpc>
              <a:spcBef>
                <a:spcPts val="0"/>
              </a:spcBef>
              <a:spcAft>
                <a:spcPts val="0"/>
              </a:spcAft>
            </a:pPr>
            <a:r>
              <a:rPr sz="2000" b="1" spc="300" dirty="0">
                <a:solidFill>
                  <a:srgbClr val="000000">
                    <a:lumMod val="85000"/>
                    <a:lumOff val="15000"/>
                  </a:srgbClr>
                </a:solidFill>
                <a:latin typeface="微软雅黑" panose="020B0503020204020204" charset="-122"/>
                <a:ea typeface="微软雅黑" panose="020B0503020204020204" charset="-122"/>
              </a:rPr>
              <a:t>一种计算机协议，是以数字方式促进、验证或执行合同的谈判或履行</a:t>
            </a:r>
            <a:endParaRPr sz="2000" b="1" spc="300" dirty="0">
              <a:solidFill>
                <a:srgbClr val="000000">
                  <a:lumMod val="85000"/>
                  <a:lumOff val="15000"/>
                </a:srgbClr>
              </a:solidFill>
              <a:latin typeface="微软雅黑" panose="020B0503020204020204" charset="-122"/>
              <a:ea typeface="微软雅黑" panose="020B0503020204020204" charset="-122"/>
            </a:endParaRPr>
          </a:p>
          <a:p>
            <a:pPr algn="just" eaLnBrk="1" fontAlgn="auto" hangingPunct="1">
              <a:lnSpc>
                <a:spcPct val="130000"/>
              </a:lnSpc>
              <a:spcBef>
                <a:spcPts val="0"/>
              </a:spcBef>
              <a:spcAft>
                <a:spcPts val="0"/>
              </a:spcAft>
            </a:pPr>
            <a:r>
              <a:rPr lang="zh-CN" altLang="en-US" sz="2000" spc="300" dirty="0">
                <a:solidFill>
                  <a:srgbClr val="000000">
                    <a:lumMod val="85000"/>
                    <a:lumOff val="15000"/>
                  </a:srgbClr>
                </a:solidFill>
                <a:latin typeface="微软雅黑" panose="020B0503020204020204" charset="-122"/>
                <a:ea typeface="微软雅黑" panose="020B0503020204020204" charset="-122"/>
              </a:rPr>
              <a:t>具有去中心化、不可篡改、公开透明等特点。</a:t>
            </a:r>
            <a:endParaRPr sz="2000" spc="300" dirty="0">
              <a:solidFill>
                <a:srgbClr val="000000">
                  <a:lumMod val="85000"/>
                  <a:lumOff val="15000"/>
                </a:srgbClr>
              </a:solidFill>
              <a:latin typeface="微软雅黑" panose="020B0503020204020204" charset="-122"/>
              <a:ea typeface="微软雅黑" panose="020B0503020204020204" charset="-122"/>
            </a:endParaRPr>
          </a:p>
          <a:p>
            <a:pPr algn="just" eaLnBrk="1" fontAlgn="auto" hangingPunct="1">
              <a:lnSpc>
                <a:spcPct val="130000"/>
              </a:lnSpc>
              <a:spcBef>
                <a:spcPts val="0"/>
              </a:spcBef>
              <a:spcAft>
                <a:spcPts val="0"/>
              </a:spcAft>
            </a:pPr>
            <a:endParaRPr sz="2000" spc="300" dirty="0">
              <a:solidFill>
                <a:srgbClr val="000000">
                  <a:lumMod val="85000"/>
                  <a:lumOff val="15000"/>
                </a:srgbClr>
              </a:solidFill>
              <a:latin typeface="微软雅黑" panose="020B0503020204020204" charset="-122"/>
              <a:ea typeface="微软雅黑" panose="020B0503020204020204" charset="-122"/>
            </a:endParaRPr>
          </a:p>
        </p:txBody>
      </p:sp>
      <p:sp>
        <p:nvSpPr>
          <p:cNvPr id="21" name="文本框 20"/>
          <p:cNvSpPr txBox="1"/>
          <p:nvPr/>
        </p:nvSpPr>
        <p:spPr>
          <a:xfrm>
            <a:off x="687832" y="4525462"/>
            <a:ext cx="10858500" cy="1200150"/>
          </a:xfrm>
          <a:prstGeom prst="rect">
            <a:avLst/>
          </a:prstGeom>
          <a:noFill/>
        </p:spPr>
        <p:txBody>
          <a:bodyPr wrap="square" lIns="0" tIns="0" rIns="0" bIns="0" rtlCol="0">
            <a:spAutoFit/>
          </a:bodyPr>
          <a:lstStyle/>
          <a:p>
            <a:pPr algn="just" eaLnBrk="1" fontAlgn="auto" hangingPunct="1">
              <a:lnSpc>
                <a:spcPct val="130000"/>
              </a:lnSpc>
              <a:spcBef>
                <a:spcPts val="0"/>
              </a:spcBef>
              <a:spcAft>
                <a:spcPts val="0"/>
              </a:spcAft>
            </a:pPr>
            <a:r>
              <a:rPr lang="zh-CN" altLang="en-US" sz="2000" b="1" spc="300" dirty="0">
                <a:solidFill>
                  <a:srgbClr val="000000">
                    <a:lumMod val="85000"/>
                    <a:lumOff val="15000"/>
                  </a:srgbClr>
                </a:solidFill>
                <a:latin typeface="微软雅黑" panose="020B0503020204020204" charset="-122"/>
                <a:ea typeface="微软雅黑" panose="020B0503020204020204" charset="-122"/>
              </a:rPr>
              <a:t>一个开源的有智能合约功能的公共区块链平台</a:t>
            </a:r>
            <a:endParaRPr lang="zh-CN" altLang="en-US" sz="2000" spc="300" dirty="0">
              <a:solidFill>
                <a:srgbClr val="000000">
                  <a:lumMod val="85000"/>
                  <a:lumOff val="15000"/>
                </a:srgbClr>
              </a:solidFill>
              <a:latin typeface="微软雅黑" panose="020B0503020204020204" charset="-122"/>
              <a:ea typeface="微软雅黑" panose="020B0503020204020204" charset="-122"/>
            </a:endParaRPr>
          </a:p>
          <a:p>
            <a:pPr algn="just" eaLnBrk="1" fontAlgn="auto" hangingPunct="1">
              <a:lnSpc>
                <a:spcPct val="130000"/>
              </a:lnSpc>
              <a:spcBef>
                <a:spcPts val="0"/>
              </a:spcBef>
              <a:spcAft>
                <a:spcPts val="0"/>
              </a:spcAft>
            </a:pPr>
            <a:r>
              <a:rPr lang="zh-CN" altLang="en-US" sz="2000" spc="300" dirty="0">
                <a:solidFill>
                  <a:srgbClr val="000000">
                    <a:lumMod val="85000"/>
                    <a:lumOff val="15000"/>
                  </a:srgbClr>
                </a:solidFill>
                <a:latin typeface="微软雅黑" panose="020B0503020204020204" charset="-122"/>
                <a:ea typeface="微软雅黑" panose="020B0503020204020204" charset="-122"/>
              </a:rPr>
              <a:t>允许任何人在平台中建立和使用通过区块链技术运行的去中心化应用。</a:t>
            </a:r>
            <a:r>
              <a:rPr lang="zh-CN" altLang="en-US" sz="2000" spc="300" dirty="0">
                <a:solidFill>
                  <a:srgbClr val="000000">
                    <a:lumMod val="85000"/>
                    <a:lumOff val="15000"/>
                  </a:srgbClr>
                </a:solidFill>
                <a:latin typeface="微软雅黑" panose="020B0503020204020204" charset="-122"/>
                <a:ea typeface="微软雅黑" panose="020B0503020204020204" charset="-122"/>
              </a:rPr>
              <a:t>该平台对底层区块链技术进行了封装，开发者可以只专注于开发应用本身逻辑的智能合约。</a:t>
            </a:r>
            <a:endParaRPr lang="zh-CN" altLang="en-US" sz="2000" spc="300" dirty="0">
              <a:solidFill>
                <a:srgbClr val="000000">
                  <a:lumMod val="85000"/>
                  <a:lumOff val="15000"/>
                </a:srgbClr>
              </a:solidFill>
              <a:latin typeface="微软雅黑" panose="020B0503020204020204" charset="-122"/>
              <a:ea typeface="微软雅黑" panose="020B0503020204020204" charset="-122"/>
            </a:endParaRPr>
          </a:p>
        </p:txBody>
      </p:sp>
      <p:sp>
        <p:nvSpPr>
          <p:cNvPr id="22" name="文本框 21"/>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调研情况</a:t>
            </a:r>
            <a:endParaRPr lang="zh-CN" altLang="en-US" dirty="0"/>
          </a:p>
        </p:txBody>
      </p:sp>
      <p:sp>
        <p:nvSpPr>
          <p:cNvPr id="14" name="文本框 13"/>
          <p:cNvSpPr txBox="1"/>
          <p:nvPr/>
        </p:nvSpPr>
        <p:spPr>
          <a:xfrm>
            <a:off x="660399" y="1439682"/>
            <a:ext cx="2853509" cy="619744"/>
          </a:xfrm>
          <a:prstGeom prst="roundRect">
            <a:avLst/>
          </a:prstGeom>
          <a:solidFill>
            <a:schemeClr val="accent1"/>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rPr>
              <a:t>地图存储</a:t>
            </a:r>
            <a:endPar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sp>
        <p:nvSpPr>
          <p:cNvPr id="19" name="文本框 18"/>
          <p:cNvSpPr txBox="1"/>
          <p:nvPr/>
        </p:nvSpPr>
        <p:spPr>
          <a:xfrm>
            <a:off x="660399" y="3761208"/>
            <a:ext cx="2853509" cy="619744"/>
          </a:xfrm>
          <a:prstGeom prst="roundRect">
            <a:avLst/>
          </a:prstGeom>
          <a:solidFill>
            <a:schemeClr val="accent4"/>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rPr>
              <a:t>车辆</a:t>
            </a:r>
            <a:r>
              <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rPr>
              <a:t>调度</a:t>
            </a:r>
            <a:endPar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sp>
        <p:nvSpPr>
          <p:cNvPr id="20" name="文本框 19"/>
          <p:cNvSpPr txBox="1"/>
          <p:nvPr/>
        </p:nvSpPr>
        <p:spPr>
          <a:xfrm>
            <a:off x="660400" y="2217236"/>
            <a:ext cx="10858500" cy="1200150"/>
          </a:xfrm>
          <a:prstGeom prst="rect">
            <a:avLst/>
          </a:prstGeom>
          <a:noFill/>
        </p:spPr>
        <p:txBody>
          <a:bodyPr wrap="square" lIns="0" tIns="0" rIns="0" bIns="0" rtlCol="0">
            <a:spAutoFit/>
          </a:bodyPr>
          <a:lstStyle/>
          <a:p>
            <a:pPr algn="just" eaLnBrk="1" fontAlgn="auto" hangingPunct="1">
              <a:lnSpc>
                <a:spcPct val="130000"/>
              </a:lnSpc>
              <a:spcBef>
                <a:spcPts val="0"/>
              </a:spcBef>
              <a:spcAft>
                <a:spcPts val="0"/>
              </a:spcAft>
            </a:pPr>
            <a:r>
              <a:rPr lang="zh-CN" sz="2000" b="1" spc="300" dirty="0">
                <a:solidFill>
                  <a:srgbClr val="000000">
                    <a:lumMod val="85000"/>
                    <a:lumOff val="15000"/>
                  </a:srgbClr>
                </a:solidFill>
                <a:latin typeface="微软雅黑" panose="020B0503020204020204" charset="-122"/>
                <a:ea typeface="微软雅黑" panose="020B0503020204020204" charset="-122"/>
              </a:rPr>
              <a:t>采用基于树状区块链的</a:t>
            </a:r>
            <a:r>
              <a:rPr lang="en-US" altLang="zh-CN" sz="2000" b="1" spc="300" dirty="0">
                <a:solidFill>
                  <a:srgbClr val="000000">
                    <a:lumMod val="85000"/>
                    <a:lumOff val="15000"/>
                  </a:srgbClr>
                </a:solidFill>
                <a:latin typeface="微软雅黑" panose="020B0503020204020204" charset="-122"/>
                <a:ea typeface="微软雅黑" panose="020B0503020204020204" charset="-122"/>
              </a:rPr>
              <a:t>geohash</a:t>
            </a:r>
            <a:r>
              <a:rPr lang="zh-CN" altLang="en-US" sz="2000" b="1" spc="300" dirty="0">
                <a:solidFill>
                  <a:srgbClr val="000000">
                    <a:lumMod val="85000"/>
                    <a:lumOff val="15000"/>
                  </a:srgbClr>
                </a:solidFill>
                <a:latin typeface="微软雅黑" panose="020B0503020204020204" charset="-122"/>
                <a:ea typeface="微软雅黑" panose="020B0503020204020204" charset="-122"/>
              </a:rPr>
              <a:t>存储</a:t>
            </a:r>
            <a:endParaRPr sz="2000" b="1" spc="300" dirty="0">
              <a:solidFill>
                <a:srgbClr val="000000">
                  <a:lumMod val="85000"/>
                  <a:lumOff val="15000"/>
                </a:srgbClr>
              </a:solidFill>
              <a:latin typeface="微软雅黑" panose="020B0503020204020204" charset="-122"/>
              <a:ea typeface="微软雅黑" panose="020B0503020204020204" charset="-122"/>
            </a:endParaRPr>
          </a:p>
          <a:p>
            <a:pPr algn="just" eaLnBrk="1" fontAlgn="auto" hangingPunct="1">
              <a:lnSpc>
                <a:spcPct val="130000"/>
              </a:lnSpc>
              <a:spcBef>
                <a:spcPts val="0"/>
              </a:spcBef>
              <a:spcAft>
                <a:spcPts val="0"/>
              </a:spcAft>
            </a:pPr>
            <a:r>
              <a:rPr lang="zh-CN" sz="2000" spc="300" dirty="0">
                <a:solidFill>
                  <a:srgbClr val="000000">
                    <a:lumMod val="85000"/>
                    <a:lumOff val="15000"/>
                  </a:srgbClr>
                </a:solidFill>
                <a:latin typeface="微软雅黑" panose="020B0503020204020204" charset="-122"/>
                <a:ea typeface="微软雅黑" panose="020B0503020204020204" charset="-122"/>
              </a:rPr>
              <a:t>将二维经纬度转换成一维字符串，便于地图信息的存储与提取，增加搜索效率。同时树状区块链的设计更提升了检索</a:t>
            </a:r>
            <a:r>
              <a:rPr lang="zh-CN" sz="2000" spc="300" dirty="0">
                <a:solidFill>
                  <a:srgbClr val="000000">
                    <a:lumMod val="85000"/>
                    <a:lumOff val="15000"/>
                  </a:srgbClr>
                </a:solidFill>
                <a:latin typeface="微软雅黑" panose="020B0503020204020204" charset="-122"/>
                <a:ea typeface="微软雅黑" panose="020B0503020204020204" charset="-122"/>
              </a:rPr>
              <a:t>效率</a:t>
            </a:r>
            <a:endParaRPr lang="zh-CN" sz="2000" spc="300" dirty="0">
              <a:solidFill>
                <a:srgbClr val="000000">
                  <a:lumMod val="85000"/>
                  <a:lumOff val="15000"/>
                </a:srgbClr>
              </a:solidFill>
              <a:latin typeface="微软雅黑" panose="020B0503020204020204" charset="-122"/>
              <a:ea typeface="微软雅黑" panose="020B0503020204020204" charset="-122"/>
            </a:endParaRPr>
          </a:p>
        </p:txBody>
      </p:sp>
      <p:sp>
        <p:nvSpPr>
          <p:cNvPr id="21" name="文本框 20"/>
          <p:cNvSpPr txBox="1"/>
          <p:nvPr/>
        </p:nvSpPr>
        <p:spPr>
          <a:xfrm>
            <a:off x="687832" y="4525462"/>
            <a:ext cx="10858500" cy="400050"/>
          </a:xfrm>
          <a:prstGeom prst="rect">
            <a:avLst/>
          </a:prstGeom>
          <a:noFill/>
        </p:spPr>
        <p:txBody>
          <a:bodyPr wrap="square" lIns="0" tIns="0" rIns="0" bIns="0" rtlCol="0">
            <a:spAutoFit/>
          </a:bodyPr>
          <a:lstStyle/>
          <a:p>
            <a:pPr algn="just" eaLnBrk="1" fontAlgn="auto" hangingPunct="1">
              <a:lnSpc>
                <a:spcPct val="130000"/>
              </a:lnSpc>
              <a:spcBef>
                <a:spcPts val="0"/>
              </a:spcBef>
              <a:spcAft>
                <a:spcPts val="0"/>
              </a:spcAft>
            </a:pPr>
            <a:r>
              <a:rPr lang="zh-CN" altLang="en-US" sz="2000" b="1" spc="300" dirty="0">
                <a:solidFill>
                  <a:srgbClr val="000000">
                    <a:lumMod val="85000"/>
                    <a:lumOff val="15000"/>
                  </a:srgbClr>
                </a:solidFill>
                <a:latin typeface="微软雅黑" panose="020B0503020204020204" charset="-122"/>
                <a:ea typeface="微软雅黑" panose="020B0503020204020204" charset="-122"/>
              </a:rPr>
              <a:t>基于</a:t>
            </a:r>
            <a:r>
              <a:rPr lang="en-US" altLang="zh-CN" sz="2000" b="1" spc="300" dirty="0">
                <a:solidFill>
                  <a:srgbClr val="000000">
                    <a:lumMod val="85000"/>
                    <a:lumOff val="15000"/>
                  </a:srgbClr>
                </a:solidFill>
                <a:latin typeface="微软雅黑" panose="020B0503020204020204" charset="-122"/>
                <a:ea typeface="微软雅黑" panose="020B0503020204020204" charset="-122"/>
              </a:rPr>
              <a:t>A star</a:t>
            </a:r>
            <a:r>
              <a:rPr lang="zh-CN" altLang="en-US" sz="2000" b="1" spc="300" dirty="0">
                <a:solidFill>
                  <a:srgbClr val="000000">
                    <a:lumMod val="85000"/>
                    <a:lumOff val="15000"/>
                  </a:srgbClr>
                </a:solidFill>
                <a:latin typeface="微软雅黑" panose="020B0503020204020204" charset="-122"/>
                <a:ea typeface="微软雅黑" panose="020B0503020204020204" charset="-122"/>
              </a:rPr>
              <a:t>算法的车辆调度算法，实现了车辆与乘客的有效匹配。</a:t>
            </a:r>
            <a:endParaRPr lang="zh-CN" altLang="en-US" sz="2000" spc="300" dirty="0">
              <a:solidFill>
                <a:srgbClr val="000000">
                  <a:lumMod val="85000"/>
                  <a:lumOff val="15000"/>
                </a:srgbClr>
              </a:solidFill>
              <a:latin typeface="微软雅黑" panose="020B0503020204020204" charset="-122"/>
              <a:ea typeface="微软雅黑" panose="020B0503020204020204" charset="-122"/>
            </a:endParaRPr>
          </a:p>
        </p:txBody>
      </p:sp>
      <p:sp>
        <p:nvSpPr>
          <p:cNvPr id="22" name="文本框 21"/>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调研情况</a:t>
            </a:r>
            <a:endParaRPr lang="zh-CN" altLang="en-US" dirty="0"/>
          </a:p>
        </p:txBody>
      </p:sp>
      <p:sp>
        <p:nvSpPr>
          <p:cNvPr id="14" name="文本框 13"/>
          <p:cNvSpPr txBox="1"/>
          <p:nvPr/>
        </p:nvSpPr>
        <p:spPr>
          <a:xfrm>
            <a:off x="660399" y="1439682"/>
            <a:ext cx="2853509" cy="619744"/>
          </a:xfrm>
          <a:prstGeom prst="roundRect">
            <a:avLst/>
          </a:prstGeom>
          <a:solidFill>
            <a:schemeClr val="accent1"/>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rPr>
              <a:t>信誉</a:t>
            </a:r>
            <a:endPar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sp>
        <p:nvSpPr>
          <p:cNvPr id="20" name="文本框 19"/>
          <p:cNvSpPr txBox="1"/>
          <p:nvPr/>
        </p:nvSpPr>
        <p:spPr>
          <a:xfrm>
            <a:off x="660400" y="2217236"/>
            <a:ext cx="10858500" cy="1200150"/>
          </a:xfrm>
          <a:prstGeom prst="rect">
            <a:avLst/>
          </a:prstGeom>
          <a:noFill/>
        </p:spPr>
        <p:txBody>
          <a:bodyPr wrap="square" lIns="0" tIns="0" rIns="0" bIns="0" rtlCol="0">
            <a:spAutoFit/>
          </a:bodyPr>
          <a:lstStyle/>
          <a:p>
            <a:pPr algn="just" eaLnBrk="1" fontAlgn="auto" hangingPunct="1">
              <a:lnSpc>
                <a:spcPct val="130000"/>
              </a:lnSpc>
              <a:spcBef>
                <a:spcPts val="0"/>
              </a:spcBef>
              <a:spcAft>
                <a:spcPts val="0"/>
              </a:spcAft>
            </a:pPr>
            <a:r>
              <a:rPr lang="zh-CN" sz="2000" b="1" spc="300" dirty="0">
                <a:solidFill>
                  <a:srgbClr val="000000">
                    <a:lumMod val="85000"/>
                    <a:lumOff val="15000"/>
                  </a:srgbClr>
                </a:solidFill>
                <a:latin typeface="微软雅黑" panose="020B0503020204020204" charset="-122"/>
                <a:ea typeface="微软雅黑" panose="020B0503020204020204" charset="-122"/>
              </a:rPr>
              <a:t>基于单个事件的消息评价，以及交互事件中得到的主观评价，综合考虑给出判断</a:t>
            </a:r>
            <a:endParaRPr lang="zh-CN" sz="2000" b="1" spc="300" dirty="0">
              <a:solidFill>
                <a:srgbClr val="000000">
                  <a:lumMod val="85000"/>
                  <a:lumOff val="15000"/>
                </a:srgbClr>
              </a:solidFill>
              <a:latin typeface="微软雅黑" panose="020B0503020204020204" charset="-122"/>
              <a:ea typeface="微软雅黑" panose="020B0503020204020204" charset="-122"/>
            </a:endParaRPr>
          </a:p>
          <a:p>
            <a:pPr algn="just" eaLnBrk="1" fontAlgn="auto" hangingPunct="1">
              <a:lnSpc>
                <a:spcPct val="130000"/>
              </a:lnSpc>
              <a:spcBef>
                <a:spcPts val="0"/>
              </a:spcBef>
              <a:spcAft>
                <a:spcPts val="0"/>
              </a:spcAft>
            </a:pPr>
            <a:r>
              <a:rPr lang="zh-CN" sz="2000" spc="300" dirty="0">
                <a:solidFill>
                  <a:srgbClr val="000000">
                    <a:lumMod val="85000"/>
                    <a:lumOff val="15000"/>
                  </a:srgbClr>
                </a:solidFill>
                <a:latin typeface="微软雅黑" panose="020B0503020204020204" charset="-122"/>
                <a:ea typeface="微软雅黑" panose="020B0503020204020204" charset="-122"/>
              </a:rPr>
              <a:t>根据位置等信息可评估消息可信度，同时调度系统中存在交互双方的主观评价，综合计算，可得到一定的</a:t>
            </a:r>
            <a:r>
              <a:rPr lang="zh-CN" sz="2000" spc="300" dirty="0">
                <a:solidFill>
                  <a:srgbClr val="000000">
                    <a:lumMod val="85000"/>
                    <a:lumOff val="15000"/>
                  </a:srgbClr>
                </a:solidFill>
                <a:latin typeface="微软雅黑" panose="020B0503020204020204" charset="-122"/>
                <a:ea typeface="微软雅黑" panose="020B0503020204020204" charset="-122"/>
              </a:rPr>
              <a:t>信誉值。</a:t>
            </a:r>
            <a:endParaRPr lang="zh-CN" sz="2000" spc="300" dirty="0">
              <a:solidFill>
                <a:srgbClr val="000000">
                  <a:lumMod val="85000"/>
                  <a:lumOff val="15000"/>
                </a:srgbClr>
              </a:solidFill>
              <a:latin typeface="微软雅黑" panose="020B0503020204020204" charset="-122"/>
              <a:ea typeface="微软雅黑" panose="020B0503020204020204" charset="-122"/>
            </a:endParaRPr>
          </a:p>
        </p:txBody>
      </p:sp>
      <p:sp>
        <p:nvSpPr>
          <p:cNvPr id="22" name="文本框 21"/>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工作内容</a:t>
            </a:r>
            <a:endParaRPr lang="zh-CN" altLang="en-US" dirty="0"/>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1" name="组合 10"/>
          <p:cNvGrpSpPr/>
          <p:nvPr/>
        </p:nvGrpSpPr>
        <p:grpSpPr>
          <a:xfrm>
            <a:off x="640757" y="1607291"/>
            <a:ext cx="2160001" cy="3917208"/>
            <a:chOff x="678857" y="2188316"/>
            <a:chExt cx="2160001" cy="3917208"/>
          </a:xfrm>
        </p:grpSpPr>
        <p:sp>
          <p:nvSpPr>
            <p:cNvPr id="12" name="矩形 11"/>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678857" y="2188316"/>
              <a:ext cx="1361440" cy="460375"/>
            </a:xfrm>
            <a:prstGeom prst="rect">
              <a:avLst/>
            </a:prstGeom>
            <a:noFill/>
          </p:spPr>
          <p:txBody>
            <a:bodyPr wrap="none" lIns="0" rtlCol="0">
              <a:spAutoFit/>
            </a:bodyPr>
            <a:lstStyle/>
            <a:p>
              <a:r>
                <a:rPr lang="zh-CN" altLang="en-US" sz="2400" b="1" spc="100" dirty="0">
                  <a:solidFill>
                    <a:schemeClr val="accent1"/>
                  </a:solidFill>
                </a:rPr>
                <a:t>地图</a:t>
              </a:r>
              <a:r>
                <a:rPr lang="zh-CN" altLang="en-US" sz="2400" b="1" spc="100" dirty="0">
                  <a:solidFill>
                    <a:schemeClr val="accent1"/>
                  </a:solidFill>
                </a:rPr>
                <a:t>存储</a:t>
              </a:r>
              <a:endParaRPr lang="zh-CN" altLang="en-US" sz="2400" b="1" spc="100" dirty="0">
                <a:solidFill>
                  <a:schemeClr val="accent1"/>
                </a:solidFill>
              </a:endParaRPr>
            </a:p>
          </p:txBody>
        </p:sp>
        <p:sp>
          <p:nvSpPr>
            <p:cNvPr id="14" name="文本框 13"/>
            <p:cNvSpPr txBox="1"/>
            <p:nvPr/>
          </p:nvSpPr>
          <p:spPr>
            <a:xfrm>
              <a:off x="678858" y="3123177"/>
              <a:ext cx="2160000" cy="2982347"/>
            </a:xfrm>
            <a:prstGeom prst="rect">
              <a:avLst/>
            </a:prstGeom>
            <a:noFill/>
          </p:spPr>
          <p:txBody>
            <a:bodyPr wrap="square" lIns="0" rtlCol="0">
              <a:noAutofit/>
            </a:bodyPr>
            <a:lstStyle/>
            <a:p>
              <a:pPr algn="just">
                <a:lnSpc>
                  <a:spcPct val="150000"/>
                </a:lnSpc>
              </a:pPr>
              <a:r>
                <a:rPr lang="zh-CN" altLang="en-US" spc="100" dirty="0"/>
                <a:t>实现地理位置信息与</a:t>
              </a:r>
              <a:r>
                <a:rPr lang="en-US" altLang="zh-CN" spc="100" dirty="0"/>
                <a:t>geohash</a:t>
              </a:r>
              <a:r>
                <a:rPr lang="zh-CN" altLang="en-US" spc="100" dirty="0"/>
                <a:t>的相互转换，完成地图信息在树状区块链上的存储与</a:t>
              </a:r>
              <a:r>
                <a:rPr lang="zh-CN" altLang="en-US" spc="100" dirty="0"/>
                <a:t>查询</a:t>
              </a:r>
              <a:endParaRPr lang="zh-CN" altLang="en-US" spc="100" dirty="0"/>
            </a:p>
          </p:txBody>
        </p:sp>
      </p:grpSp>
      <p:grpSp>
        <p:nvGrpSpPr>
          <p:cNvPr id="15" name="组合 14"/>
          <p:cNvGrpSpPr/>
          <p:nvPr/>
        </p:nvGrpSpPr>
        <p:grpSpPr>
          <a:xfrm>
            <a:off x="5025519" y="1607291"/>
            <a:ext cx="2160001" cy="3917208"/>
            <a:chOff x="5063619" y="2188316"/>
            <a:chExt cx="2160001" cy="3917208"/>
          </a:xfrm>
        </p:grpSpPr>
        <p:sp>
          <p:nvSpPr>
            <p:cNvPr id="16" name="矩形 15"/>
            <p:cNvSpPr/>
            <p:nvPr/>
          </p:nvSpPr>
          <p:spPr>
            <a:xfrm>
              <a:off x="5063619"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7" name="文本框 16"/>
            <p:cNvSpPr txBox="1"/>
            <p:nvPr/>
          </p:nvSpPr>
          <p:spPr>
            <a:xfrm>
              <a:off x="5063619" y="2188316"/>
              <a:ext cx="1996440" cy="460375"/>
            </a:xfrm>
            <a:prstGeom prst="rect">
              <a:avLst/>
            </a:prstGeom>
            <a:noFill/>
          </p:spPr>
          <p:txBody>
            <a:bodyPr wrap="none" lIns="0" rtlCol="0">
              <a:spAutoFit/>
            </a:bodyPr>
            <a:lstStyle/>
            <a:p>
              <a:r>
                <a:rPr lang="zh-CN" altLang="en-US" sz="2400" b="1" spc="100" dirty="0">
                  <a:solidFill>
                    <a:schemeClr val="accent1"/>
                  </a:solidFill>
                </a:rPr>
                <a:t>调度系统</a:t>
              </a:r>
              <a:r>
                <a:rPr lang="zh-CN" altLang="en-US" sz="2400" b="1" spc="100" dirty="0">
                  <a:solidFill>
                    <a:schemeClr val="accent1"/>
                  </a:solidFill>
                </a:rPr>
                <a:t>复现</a:t>
              </a:r>
              <a:endParaRPr lang="zh-CN" altLang="en-US" sz="2400" b="1" spc="100" dirty="0">
                <a:solidFill>
                  <a:schemeClr val="accent1"/>
                </a:solidFill>
              </a:endParaRPr>
            </a:p>
          </p:txBody>
        </p:sp>
        <p:sp>
          <p:nvSpPr>
            <p:cNvPr id="18" name="文本框 17"/>
            <p:cNvSpPr txBox="1"/>
            <p:nvPr/>
          </p:nvSpPr>
          <p:spPr>
            <a:xfrm>
              <a:off x="5063620" y="3123178"/>
              <a:ext cx="2160000" cy="2982346"/>
            </a:xfrm>
            <a:prstGeom prst="rect">
              <a:avLst/>
            </a:prstGeom>
            <a:noFill/>
          </p:spPr>
          <p:txBody>
            <a:bodyPr wrap="square" lIns="0" rtlCol="0">
              <a:noAutofit/>
            </a:bodyPr>
            <a:lstStyle/>
            <a:p>
              <a:pPr algn="just">
                <a:lnSpc>
                  <a:spcPct val="150000"/>
                </a:lnSpc>
              </a:pPr>
              <a:r>
                <a:rPr lang="zh-CN" altLang="en-US" spc="100" dirty="0"/>
                <a:t>部署现有的调度系统合约，能够实现事件的正常交互与</a:t>
              </a:r>
              <a:r>
                <a:rPr lang="zh-CN" altLang="en-US" spc="100" dirty="0"/>
                <a:t>监听</a:t>
              </a:r>
              <a:endParaRPr lang="zh-CN" altLang="en-US" spc="100" dirty="0"/>
            </a:p>
          </p:txBody>
        </p:sp>
      </p:grpSp>
      <p:grpSp>
        <p:nvGrpSpPr>
          <p:cNvPr id="19" name="组合 18"/>
          <p:cNvGrpSpPr/>
          <p:nvPr/>
        </p:nvGrpSpPr>
        <p:grpSpPr>
          <a:xfrm>
            <a:off x="9410280" y="1607291"/>
            <a:ext cx="2160001" cy="3917208"/>
            <a:chOff x="9448380" y="2188316"/>
            <a:chExt cx="2160001" cy="3917208"/>
          </a:xfrm>
        </p:grpSpPr>
        <p:sp>
          <p:nvSpPr>
            <p:cNvPr id="20" name="矩形 19"/>
            <p:cNvSpPr/>
            <p:nvPr/>
          </p:nvSpPr>
          <p:spPr>
            <a:xfrm>
              <a:off x="9448380"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文本框 20"/>
            <p:cNvSpPr txBox="1"/>
            <p:nvPr/>
          </p:nvSpPr>
          <p:spPr>
            <a:xfrm>
              <a:off x="9448380" y="2188316"/>
              <a:ext cx="1678940" cy="460375"/>
            </a:xfrm>
            <a:prstGeom prst="rect">
              <a:avLst/>
            </a:prstGeom>
            <a:noFill/>
          </p:spPr>
          <p:txBody>
            <a:bodyPr wrap="none" lIns="0" rtlCol="0">
              <a:spAutoFit/>
            </a:bodyPr>
            <a:lstStyle/>
            <a:p>
              <a:r>
                <a:rPr lang="zh-CN" altLang="en-US" sz="2400" b="1" spc="100" dirty="0">
                  <a:solidFill>
                    <a:schemeClr val="accent1"/>
                  </a:solidFill>
                </a:rPr>
                <a:t>改进</a:t>
              </a:r>
              <a:r>
                <a:rPr lang="zh-CN" altLang="en-US" sz="2400" b="1" spc="100" dirty="0">
                  <a:solidFill>
                    <a:schemeClr val="accent1"/>
                  </a:solidFill>
                </a:rPr>
                <a:t>与完善</a:t>
              </a:r>
              <a:endParaRPr lang="zh-CN" altLang="en-US" sz="2400" b="1" spc="100" dirty="0">
                <a:solidFill>
                  <a:schemeClr val="accent1"/>
                </a:solidFill>
              </a:endParaRPr>
            </a:p>
          </p:txBody>
        </p:sp>
        <p:sp>
          <p:nvSpPr>
            <p:cNvPr id="22" name="文本框 21"/>
            <p:cNvSpPr txBox="1"/>
            <p:nvPr/>
          </p:nvSpPr>
          <p:spPr>
            <a:xfrm>
              <a:off x="9448381" y="3123178"/>
              <a:ext cx="2160000" cy="2982346"/>
            </a:xfrm>
            <a:prstGeom prst="rect">
              <a:avLst/>
            </a:prstGeom>
            <a:noFill/>
          </p:spPr>
          <p:txBody>
            <a:bodyPr wrap="square" lIns="0" rtlCol="0">
              <a:noAutofit/>
            </a:bodyPr>
            <a:lstStyle/>
            <a:p>
              <a:pPr algn="just">
                <a:lnSpc>
                  <a:spcPct val="150000"/>
                </a:lnSpc>
              </a:pPr>
              <a:r>
                <a:rPr lang="zh-CN" altLang="en-US" spc="100" dirty="0"/>
                <a:t>使用</a:t>
              </a:r>
              <a:r>
                <a:rPr lang="en-US" altLang="zh-CN" spc="100" dirty="0"/>
                <a:t>Vue</a:t>
              </a:r>
              <a:r>
                <a:rPr lang="zh-CN" altLang="en-US" spc="100" dirty="0"/>
                <a:t>框架或者</a:t>
              </a:r>
              <a:r>
                <a:rPr lang="en-US" altLang="zh-CN" spc="100" dirty="0"/>
                <a:t>React</a:t>
              </a:r>
              <a:r>
                <a:rPr lang="zh-CN" altLang="en-US" spc="100" dirty="0"/>
                <a:t>框架完善现有系统的</a:t>
              </a:r>
              <a:r>
                <a:rPr lang="zh-CN" altLang="en-US" spc="100" dirty="0"/>
                <a:t>用户界面；</a:t>
              </a:r>
              <a:endParaRPr lang="zh-CN" altLang="en-US" spc="100" dirty="0"/>
            </a:p>
            <a:p>
              <a:pPr algn="just">
                <a:lnSpc>
                  <a:spcPct val="150000"/>
                </a:lnSpc>
              </a:pPr>
              <a:r>
                <a:rPr lang="zh-CN" altLang="en-US" spc="100" dirty="0"/>
                <a:t>增加信誉值评估模块，完善调度</a:t>
              </a:r>
              <a:r>
                <a:rPr lang="zh-CN" altLang="en-US" spc="100" dirty="0"/>
                <a:t>逻辑。</a:t>
              </a:r>
              <a:endParaRPr lang="zh-CN" altLang="en-US" spc="100" dirty="0"/>
            </a:p>
          </p:txBody>
        </p:sp>
      </p:grpSp>
      <p:sp>
        <p:nvSpPr>
          <p:cNvPr id="23" name="right-arrow_339913"/>
          <p:cNvSpPr>
            <a:spLocks noChangeAspect="1"/>
          </p:cNvSpPr>
          <p:nvPr/>
        </p:nvSpPr>
        <p:spPr bwMode="auto">
          <a:xfrm>
            <a:off x="3520065"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sp>
      <p:sp>
        <p:nvSpPr>
          <p:cNvPr id="24" name="right-arrow_339913"/>
          <p:cNvSpPr>
            <a:spLocks noChangeAspect="1"/>
          </p:cNvSpPr>
          <p:nvPr/>
        </p:nvSpPr>
        <p:spPr bwMode="auto">
          <a:xfrm>
            <a:off x="7993058"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重点难点</a:t>
            </a:r>
            <a:endParaRPr lang="zh-CN" altLang="en-US" dirty="0"/>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9" name="组合 18"/>
          <p:cNvGrpSpPr/>
          <p:nvPr/>
        </p:nvGrpSpPr>
        <p:grpSpPr>
          <a:xfrm>
            <a:off x="473710" y="1200785"/>
            <a:ext cx="4083050" cy="1716405"/>
            <a:chOff x="9448380" y="2188316"/>
            <a:chExt cx="2160001" cy="2462375"/>
          </a:xfrm>
        </p:grpSpPr>
        <p:sp>
          <p:nvSpPr>
            <p:cNvPr id="20" name="矩形 19"/>
            <p:cNvSpPr/>
            <p:nvPr/>
          </p:nvSpPr>
          <p:spPr>
            <a:xfrm>
              <a:off x="9448380"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文本框 20"/>
            <p:cNvSpPr txBox="1"/>
            <p:nvPr/>
          </p:nvSpPr>
          <p:spPr>
            <a:xfrm>
              <a:off x="9448380" y="2188316"/>
              <a:ext cx="1043940" cy="660459"/>
            </a:xfrm>
            <a:prstGeom prst="rect">
              <a:avLst/>
            </a:prstGeom>
            <a:noFill/>
          </p:spPr>
          <p:txBody>
            <a:bodyPr wrap="square" lIns="0" rtlCol="0">
              <a:spAutoFit/>
            </a:bodyPr>
            <a:lstStyle/>
            <a:p>
              <a:r>
                <a:rPr lang="zh-CN" altLang="en-US" sz="2400" b="1" spc="100" dirty="0">
                  <a:solidFill>
                    <a:schemeClr val="accent1"/>
                  </a:solidFill>
                </a:rPr>
                <a:t>信誉值</a:t>
              </a:r>
              <a:endParaRPr lang="zh-CN" altLang="en-US" sz="2400" b="1" spc="100" dirty="0">
                <a:solidFill>
                  <a:schemeClr val="accent1"/>
                </a:solidFill>
              </a:endParaRPr>
            </a:p>
          </p:txBody>
        </p:sp>
        <p:sp>
          <p:nvSpPr>
            <p:cNvPr id="22" name="文本框 21"/>
            <p:cNvSpPr txBox="1"/>
            <p:nvPr/>
          </p:nvSpPr>
          <p:spPr>
            <a:xfrm>
              <a:off x="9448380" y="3122980"/>
              <a:ext cx="2160001" cy="1527711"/>
            </a:xfrm>
            <a:prstGeom prst="rect">
              <a:avLst/>
            </a:prstGeom>
            <a:noFill/>
          </p:spPr>
          <p:txBody>
            <a:bodyPr wrap="square" lIns="0" rtlCol="0">
              <a:noAutofit/>
            </a:bodyPr>
            <a:lstStyle/>
            <a:p>
              <a:pPr algn="just">
                <a:lnSpc>
                  <a:spcPct val="150000"/>
                </a:lnSpc>
              </a:pPr>
              <a:r>
                <a:rPr lang="zh-CN" altLang="en-US" spc="100" dirty="0"/>
                <a:t>数据结构的设计，以及对于调度算法的影响方式需要验证与</a:t>
              </a:r>
              <a:r>
                <a:rPr lang="zh-CN" altLang="en-US" spc="100" dirty="0"/>
                <a:t>测试</a:t>
              </a:r>
              <a:endParaRPr lang="zh-CN" altLang="en-US" spc="100" dirty="0"/>
            </a:p>
          </p:txBody>
        </p:sp>
      </p:grpSp>
      <p:grpSp>
        <p:nvGrpSpPr>
          <p:cNvPr id="2" name="组合 1"/>
          <p:cNvGrpSpPr/>
          <p:nvPr/>
        </p:nvGrpSpPr>
        <p:grpSpPr>
          <a:xfrm>
            <a:off x="473710" y="3171190"/>
            <a:ext cx="5346065" cy="2193925"/>
            <a:chOff x="9448380" y="2188316"/>
            <a:chExt cx="2313940" cy="2193865"/>
          </a:xfrm>
        </p:grpSpPr>
        <p:sp>
          <p:nvSpPr>
            <p:cNvPr id="3" name="矩形 2"/>
            <p:cNvSpPr/>
            <p:nvPr/>
          </p:nvSpPr>
          <p:spPr>
            <a:xfrm>
              <a:off x="9448380"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4" name="文本框 3"/>
            <p:cNvSpPr txBox="1"/>
            <p:nvPr/>
          </p:nvSpPr>
          <p:spPr>
            <a:xfrm>
              <a:off x="9448380" y="2188316"/>
              <a:ext cx="2313940" cy="460362"/>
            </a:xfrm>
            <a:prstGeom prst="rect">
              <a:avLst/>
            </a:prstGeom>
            <a:noFill/>
          </p:spPr>
          <p:txBody>
            <a:bodyPr wrap="square" lIns="0" rtlCol="0">
              <a:spAutoFit/>
            </a:bodyPr>
            <a:p>
              <a:r>
                <a:rPr lang="zh-CN" altLang="en-US" sz="2400" b="1" spc="100" dirty="0">
                  <a:solidFill>
                    <a:schemeClr val="accent1"/>
                  </a:solidFill>
                </a:rPr>
                <a:t>智能合约的</a:t>
              </a:r>
              <a:r>
                <a:rPr lang="zh-CN" altLang="en-US" sz="2400" b="1" spc="100" dirty="0">
                  <a:solidFill>
                    <a:schemeClr val="accent1"/>
                  </a:solidFill>
                </a:rPr>
                <a:t>效率</a:t>
              </a:r>
              <a:endParaRPr lang="zh-CN" altLang="en-US" sz="2400" b="1" spc="100" dirty="0">
                <a:solidFill>
                  <a:schemeClr val="accent1"/>
                </a:solidFill>
              </a:endParaRPr>
            </a:p>
          </p:txBody>
        </p:sp>
        <p:sp>
          <p:nvSpPr>
            <p:cNvPr id="5" name="文本框 4"/>
            <p:cNvSpPr txBox="1"/>
            <p:nvPr/>
          </p:nvSpPr>
          <p:spPr>
            <a:xfrm>
              <a:off x="9448380" y="3123010"/>
              <a:ext cx="2160025" cy="1259171"/>
            </a:xfrm>
            <a:prstGeom prst="rect">
              <a:avLst/>
            </a:prstGeom>
            <a:noFill/>
          </p:spPr>
          <p:txBody>
            <a:bodyPr wrap="square" lIns="0" rtlCol="0">
              <a:noAutofit/>
            </a:bodyPr>
            <a:p>
              <a:pPr algn="just">
                <a:lnSpc>
                  <a:spcPct val="150000"/>
                </a:lnSpc>
              </a:pPr>
              <a:r>
                <a:rPr lang="zh-CN" altLang="en-US" spc="100" dirty="0"/>
                <a:t>对于车辆调度系统，效率有一定的要求，但是目前实验发现无法承载较大的测试</a:t>
              </a:r>
              <a:r>
                <a:rPr lang="zh-CN" altLang="en-US" spc="100" dirty="0"/>
                <a:t>量。</a:t>
              </a:r>
              <a:endParaRPr lang="zh-CN" altLang="en-US" spc="100" dirty="0"/>
            </a:p>
          </p:txBody>
        </p:sp>
      </p:gr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206302" y="1232515"/>
            <a:ext cx="10221361" cy="480436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占位符 67"/>
          <p:cNvSpPr txBox="1"/>
          <p:nvPr/>
        </p:nvSpPr>
        <p:spPr>
          <a:xfrm>
            <a:off x="798789" y="1125538"/>
            <a:ext cx="10532646" cy="4826556"/>
          </a:xfrm>
          <a:prstGeom prst="rect">
            <a:avLst/>
          </a:prstGeom>
          <a:solidFill>
            <a:schemeClr val="bg1"/>
          </a:solidFill>
          <a:effectLst>
            <a:outerShdw blurRad="50800" dist="38100" dir="2700000" algn="tl" rotWithShape="0">
              <a:prstClr val="black">
                <a:alpha val="40000"/>
              </a:prstClr>
            </a:outerShdw>
          </a:effectLst>
        </p:spPr>
        <p:txBody>
          <a:bodyPr anchor="ctr">
            <a:normAutofit/>
          </a:bodyPr>
          <a:lstStyle>
            <a:lvl1pPr marL="0" indent="0" algn="l" rtl="0" eaLnBrk="0" fontAlgn="base" hangingPunct="0">
              <a:lnSpc>
                <a:spcPct val="125000"/>
              </a:lnSpc>
              <a:spcBef>
                <a:spcPts val="0"/>
              </a:spcBef>
              <a:spcAft>
                <a:spcPct val="0"/>
              </a:spcAft>
              <a:buFont typeface="Arial" panose="020B0604020202020204" pitchFamily="34" charset="0"/>
              <a:buNone/>
              <a:defRPr sz="2400" kern="1200">
                <a:solidFill>
                  <a:schemeClr val="tx1"/>
                </a:solidFill>
                <a:latin typeface="+mn-ea"/>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0" name="标题 9"/>
          <p:cNvSpPr>
            <a:spLocks noGrp="1"/>
          </p:cNvSpPr>
          <p:nvPr>
            <p:ph type="title"/>
          </p:nvPr>
        </p:nvSpPr>
        <p:spPr>
          <a:xfrm>
            <a:off x="1606550" y="345305"/>
            <a:ext cx="8643848" cy="478155"/>
          </a:xfrm>
        </p:spPr>
        <p:txBody>
          <a:bodyPr/>
          <a:lstStyle/>
          <a:p>
            <a:r>
              <a:rPr lang="zh-CN" altLang="en-US" dirty="0"/>
              <a:t>时间安排</a:t>
            </a:r>
            <a:endParaRPr lang="zh-CN" altLang="en-US" dirty="0"/>
          </a:p>
        </p:txBody>
      </p:sp>
      <p:sp>
        <p:nvSpPr>
          <p:cNvPr id="33" name="文本框 32"/>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endParaRPr lang="en-US" altLang="zh-CN" sz="3600" b="1" dirty="0">
              <a:solidFill>
                <a:schemeClr val="bg1"/>
              </a:solidFill>
            </a:endParaRPr>
          </a:p>
        </p:txBody>
      </p:sp>
      <p:graphicFrame>
        <p:nvGraphicFramePr>
          <p:cNvPr id="2" name="表格 1"/>
          <p:cNvGraphicFramePr/>
          <p:nvPr>
            <p:custDataLst>
              <p:tags r:id="rId1"/>
            </p:custDataLst>
          </p:nvPr>
        </p:nvGraphicFramePr>
        <p:xfrm>
          <a:off x="1031240" y="1358265"/>
          <a:ext cx="10085705" cy="4297045"/>
        </p:xfrm>
        <a:graphic>
          <a:graphicData uri="http://schemas.openxmlformats.org/drawingml/2006/table">
            <a:tbl>
              <a:tblPr firstRow="1" bandRow="1">
                <a:tableStyleId>{5C22544A-7EE6-4342-B048-85BDC9FD1C3A}</a:tableStyleId>
              </a:tblPr>
              <a:tblGrid>
                <a:gridCol w="1417320"/>
                <a:gridCol w="8668385"/>
              </a:tblGrid>
              <a:tr h="430530">
                <a:tc>
                  <a:txBody>
                    <a:bodyPr/>
                    <a:p>
                      <a:pPr>
                        <a:buNone/>
                      </a:pPr>
                      <a:r>
                        <a:rPr lang="zh-CN" altLang="en-US" b="0">
                          <a:solidFill>
                            <a:schemeClr val="tx1"/>
                          </a:solidFill>
                        </a:rPr>
                        <a:t>1.1-1.15</a:t>
                      </a:r>
                      <a:endParaRPr lang="zh-CN" altLang="en-US" b="0">
                        <a:solidFill>
                          <a:schemeClr val="tx1"/>
                        </a:solidFill>
                      </a:endParaRPr>
                    </a:p>
                  </a:txBody>
                  <a:tcPr>
                    <a:lnL>
                      <a:noFill/>
                    </a:lnL>
                    <a:lnR>
                      <a:noFill/>
                    </a:lnR>
                    <a:lnT>
                      <a:noFill/>
                    </a:lnT>
                    <a:lnB w="12700">
                      <a:solidFill>
                        <a:schemeClr val="tx1"/>
                      </a:solidFill>
                      <a:prstDash val="solid"/>
                    </a:lnB>
                    <a:solidFill>
                      <a:schemeClr val="bg1"/>
                    </a:solidFill>
                  </a:tcPr>
                </a:tc>
                <a:tc>
                  <a:txBody>
                    <a:bodyPr/>
                    <a:p>
                      <a:pPr>
                        <a:buNone/>
                      </a:pPr>
                      <a:r>
                        <a:rPr lang="zh-CN" altLang="en-US" b="0">
                          <a:solidFill>
                            <a:schemeClr val="tx1"/>
                          </a:solidFill>
                        </a:rPr>
                        <a:t>查阅文献，了解课题研究内容，确定毕设方向，初步制定研究方案，撰写开题报告</a:t>
                      </a:r>
                      <a:endParaRPr lang="zh-CN" altLang="en-US" b="0">
                        <a:solidFill>
                          <a:schemeClr val="tx1"/>
                        </a:solidFill>
                      </a:endParaRPr>
                    </a:p>
                  </a:txBody>
                  <a:tcPr>
                    <a:lnL>
                      <a:noFill/>
                    </a:lnL>
                    <a:lnR>
                      <a:noFill/>
                    </a:lnR>
                    <a:lnT>
                      <a:noFill/>
                    </a:lnT>
                    <a:lnB w="12700">
                      <a:solidFill>
                        <a:schemeClr val="tx1"/>
                      </a:solidFill>
                      <a:prstDash val="solid"/>
                    </a:lnB>
                    <a:solidFill>
                      <a:schemeClr val="bg1"/>
                    </a:solidFill>
                  </a:tcPr>
                </a:tc>
              </a:tr>
              <a:tr h="427355">
                <a:tc>
                  <a:txBody>
                    <a:bodyPr/>
                    <a:p>
                      <a:pPr>
                        <a:buNone/>
                      </a:pPr>
                      <a:r>
                        <a:rPr lang="zh-CN" altLang="en-US">
                          <a:solidFill>
                            <a:schemeClr val="tx1"/>
                          </a:solidFill>
                        </a:rPr>
                        <a:t>1.15-1.20</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r>
                        <a:rPr lang="zh-CN" altLang="en-US">
                          <a:solidFill>
                            <a:schemeClr val="tx1"/>
                          </a:solidFill>
                        </a:rPr>
                        <a:t>学习geohash的地图表示，即leaflet框架学习</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r>
              <a:tr h="429895">
                <a:tc>
                  <a:txBody>
                    <a:bodyPr/>
                    <a:p>
                      <a:pPr>
                        <a:buNone/>
                      </a:pPr>
                      <a:r>
                        <a:rPr lang="zh-CN" altLang="en-US">
                          <a:solidFill>
                            <a:schemeClr val="tx1"/>
                          </a:solidFill>
                        </a:rPr>
                        <a:t>1.20-1.30</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r>
                        <a:rPr lang="zh-CN" altLang="en-US">
                          <a:solidFill>
                            <a:schemeClr val="tx1"/>
                          </a:solidFill>
                        </a:rPr>
                        <a:t>阅读智能合约，熟悉以太坊平台的使用</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r>
              <a:tr h="427355">
                <a:tc>
                  <a:txBody>
                    <a:bodyPr/>
                    <a:p>
                      <a:pPr>
                        <a:buNone/>
                      </a:pPr>
                      <a:r>
                        <a:rPr lang="zh-CN" altLang="en-US">
                          <a:solidFill>
                            <a:schemeClr val="tx1"/>
                          </a:solidFill>
                        </a:rPr>
                        <a:t>1.31-2.28</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r>
                        <a:rPr lang="zh-CN" altLang="en-US">
                          <a:solidFill>
                            <a:schemeClr val="tx1"/>
                          </a:solidFill>
                        </a:rPr>
                        <a:t>部署以太坊环境，复现成佳壮学长工作，能够实现现有的调度模型</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r>
              <a:tr h="427990">
                <a:tc>
                  <a:txBody>
                    <a:bodyPr/>
                    <a:p>
                      <a:pPr>
                        <a:buNone/>
                      </a:pPr>
                      <a:r>
                        <a:rPr lang="zh-CN" altLang="en-US">
                          <a:solidFill>
                            <a:schemeClr val="tx1"/>
                          </a:solidFill>
                        </a:rPr>
                        <a:t>2.28-3.15</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r>
                        <a:rPr lang="zh-CN" altLang="en-US">
                          <a:solidFill>
                            <a:schemeClr val="tx1"/>
                          </a:solidFill>
                        </a:rPr>
                        <a:t>设计前端界面，完善搭建界面</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r>
              <a:tr h="427990">
                <a:tc>
                  <a:txBody>
                    <a:bodyPr/>
                    <a:p>
                      <a:pPr>
                        <a:buNone/>
                      </a:pPr>
                      <a:r>
                        <a:rPr lang="zh-CN" altLang="en-US">
                          <a:solidFill>
                            <a:schemeClr val="tx1"/>
                          </a:solidFill>
                        </a:rPr>
                        <a:t>3.15-4.1</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r>
                        <a:rPr lang="zh-CN" altLang="en-US">
                          <a:solidFill>
                            <a:schemeClr val="tx1"/>
                          </a:solidFill>
                        </a:rPr>
                        <a:t>前端与调度系统整合，完善设计</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r>
              <a:tr h="427355">
                <a:tc>
                  <a:txBody>
                    <a:bodyPr/>
                    <a:p>
                      <a:pPr>
                        <a:buNone/>
                      </a:pPr>
                      <a:r>
                        <a:rPr lang="zh-CN" altLang="en-US">
                          <a:solidFill>
                            <a:schemeClr val="tx1"/>
                          </a:solidFill>
                        </a:rPr>
                        <a:t>4.1-4.15</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r>
                        <a:rPr lang="zh-CN" altLang="en-US">
                          <a:solidFill>
                            <a:schemeClr val="tx1"/>
                          </a:solidFill>
                        </a:rPr>
                        <a:t>加入信誉值评估模块，并对路径规划算法做出调整</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r>
              <a:tr h="427990">
                <a:tc>
                  <a:txBody>
                    <a:bodyPr/>
                    <a:p>
                      <a:pPr>
                        <a:buNone/>
                      </a:pPr>
                      <a:r>
                        <a:rPr lang="zh-CN" altLang="en-US">
                          <a:solidFill>
                            <a:schemeClr val="tx1"/>
                          </a:solidFill>
                        </a:rPr>
                        <a:t>4.15-4.30</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r>
                        <a:rPr lang="zh-CN" altLang="en-US">
                          <a:solidFill>
                            <a:schemeClr val="tx1"/>
                          </a:solidFill>
                        </a:rPr>
                        <a:t>整合系统，并对当前运行情况进行优化调整</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r>
              <a:tr h="426720">
                <a:tc>
                  <a:txBody>
                    <a:bodyPr/>
                    <a:p>
                      <a:pPr>
                        <a:buNone/>
                      </a:pPr>
                      <a:r>
                        <a:rPr lang="zh-CN" altLang="en-US">
                          <a:solidFill>
                            <a:schemeClr val="tx1"/>
                          </a:solidFill>
                        </a:rPr>
                        <a:t>4.30-5.12</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r>
                        <a:rPr lang="zh-CN" altLang="en-US">
                          <a:solidFill>
                            <a:schemeClr val="tx1"/>
                          </a:solidFill>
                        </a:rPr>
                        <a:t>性能测试及优化</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r>
              <a:tr h="443865">
                <a:tc>
                  <a:txBody>
                    <a:bodyPr/>
                    <a:p>
                      <a:pPr>
                        <a:buNone/>
                      </a:pPr>
                      <a:r>
                        <a:rPr lang="zh-CN" altLang="en-US">
                          <a:solidFill>
                            <a:schemeClr val="tx1"/>
                          </a:solidFill>
                        </a:rPr>
                        <a:t>5.12-6月初</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c>
                  <a:txBody>
                    <a:bodyPr/>
                    <a:p>
                      <a:pPr>
                        <a:buNone/>
                      </a:pPr>
                      <a:r>
                        <a:rPr lang="zh-CN" altLang="en-US">
                          <a:solidFill>
                            <a:schemeClr val="tx1"/>
                          </a:solidFill>
                        </a:rPr>
                        <a:t>完成毕业论文，参加答辩</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solidFill>
                      <a:schemeClr val="bg1"/>
                    </a:solidFill>
                  </a:tcPr>
                </a:tc>
              </a:tr>
            </a:tbl>
          </a:graphicData>
        </a:graphic>
      </p:graphicFrame>
    </p:spTree>
  </p:cSld>
  <p:clrMapOvr>
    <a:masterClrMapping/>
  </p:clrMapOvr>
  <p:transition spd="med">
    <p:pull/>
  </p:transition>
</p:sld>
</file>

<file path=ppt/tags/tag1.xml><?xml version="1.0" encoding="utf-8"?>
<p:tagLst xmlns:p="http://schemas.openxmlformats.org/presentationml/2006/main">
  <p:tag name="PA" val="v5.1.2"/>
</p:tagLst>
</file>

<file path=ppt/tags/tag2.xml><?xml version="1.0" encoding="utf-8"?>
<p:tagLst xmlns:p="http://schemas.openxmlformats.org/presentationml/2006/main">
  <p:tag name="PA" val="v5.1.2"/>
</p:tagLst>
</file>

<file path=ppt/tags/tag3.xml><?xml version="1.0" encoding="utf-8"?>
<p:tagLst xmlns:p="http://schemas.openxmlformats.org/presentationml/2006/main">
  <p:tag name="PA" val="v5.1.2"/>
</p:tagLst>
</file>

<file path=ppt/tags/tag4.xml><?xml version="1.0" encoding="utf-8"?>
<p:tagLst xmlns:p="http://schemas.openxmlformats.org/presentationml/2006/main">
  <p:tag name="PA" val="v5.1.2"/>
</p:tagLst>
</file>

<file path=ppt/tags/tag5.xml><?xml version="1.0" encoding="utf-8"?>
<p:tagLst xmlns:p="http://schemas.openxmlformats.org/presentationml/2006/main">
  <p:tag name="PA" val="v5.1.2"/>
</p:tagLst>
</file>

<file path=ppt/tags/tag6.xml><?xml version="1.0" encoding="utf-8"?>
<p:tagLst xmlns:p="http://schemas.openxmlformats.org/presentationml/2006/main">
  <p:tag name="PA" val="v5.1.2"/>
</p:tagLst>
</file>

<file path=ppt/tags/tag7.xml><?xml version="1.0" encoding="utf-8"?>
<p:tagLst xmlns:p="http://schemas.openxmlformats.org/presentationml/2006/main">
  <p:tag name="PA" val="v5.1.2"/>
</p:tagLst>
</file>

<file path=ppt/tags/tag8.xml><?xml version="1.0" encoding="utf-8"?>
<p:tagLst xmlns:p="http://schemas.openxmlformats.org/presentationml/2006/main">
  <p:tag name="KSO_WM_UNIT_TABLE_BEAUTIFY" val="smartTable{3b96c452-d820-40b2-93f6-6093ecbc84c0}"/>
  <p:tag name="TABLE_ENDDRAG_ORIGIN_RECT" val="794*338"/>
  <p:tag name="TABLE_ENDDRAG_RECT" val="81*106*794*338"/>
</p:tagLst>
</file>

<file path=ppt/tags/tag9.xml><?xml version="1.0" encoding="utf-8"?>
<p:tagLst xmlns:p="http://schemas.openxmlformats.org/presentationml/2006/main">
  <p:tag name="KSO_WM_UNIT_TABLE_BEAUTIFY" val="smartTable{3b96c452-d820-40b2-93f6-6093ecbc84c0}"/>
  <p:tag name="TABLE_ENDDRAG_ORIGIN_RECT" val="773*289"/>
  <p:tag name="TABLE_ENDDRAG_RECT" val="104*167*773*289"/>
</p:tagLst>
</file>

<file path=ppt/theme/theme1.xml><?xml version="1.0" encoding="utf-8"?>
<a:theme xmlns:a="http://schemas.openxmlformats.org/drawingml/2006/main" name="封2​​">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2284</Words>
  <Application>WPS 演示</Application>
  <PresentationFormat>宽屏</PresentationFormat>
  <Paragraphs>168</Paragraphs>
  <Slides>11</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微软雅黑</vt:lpstr>
      <vt:lpstr>Century Gothic</vt:lpstr>
      <vt:lpstr>微软雅黑 Light</vt:lpstr>
      <vt:lpstr>Wingdings 3</vt:lpstr>
      <vt:lpstr>Arial Unicode MS</vt:lpstr>
      <vt:lpstr>Calibri</vt:lpstr>
      <vt:lpstr>封2​​</vt:lpstr>
      <vt:lpstr>改进出租车调度系统</vt:lpstr>
      <vt:lpstr>PowerPoint 演示文稿</vt:lpstr>
      <vt:lpstr>课题背景</vt:lpstr>
      <vt:lpstr>调研情况</vt:lpstr>
      <vt:lpstr>调研情况</vt:lpstr>
      <vt:lpstr>调研情况</vt:lpstr>
      <vt:lpstr>工作内容</vt:lpstr>
      <vt:lpstr>重点难点</vt:lpstr>
      <vt:lpstr>时间安排</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wan</dc:creator>
  <cp:lastModifiedBy>wan</cp:lastModifiedBy>
  <cp:revision>151</cp:revision>
  <dcterms:created xsi:type="dcterms:W3CDTF">2019-06-19T02:08:00Z</dcterms:created>
  <dcterms:modified xsi:type="dcterms:W3CDTF">2022-02-28T02:27:26Z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DA582315202048708D54D22309C1893A</vt:lpwstr>
  </property>
</Properties>
</file>