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86" r:id="rId2"/>
    <p:sldId id="287" r:id="rId3"/>
    <p:sldId id="288" r:id="rId4"/>
    <p:sldId id="301" r:id="rId5"/>
    <p:sldId id="294" r:id="rId6"/>
    <p:sldId id="302" r:id="rId7"/>
    <p:sldId id="303" r:id="rId8"/>
    <p:sldId id="295" r:id="rId9"/>
    <p:sldId id="304" r:id="rId10"/>
    <p:sldId id="306" r:id="rId11"/>
    <p:sldId id="307" r:id="rId12"/>
    <p:sldId id="308" r:id="rId13"/>
    <p:sldId id="309" r:id="rId14"/>
    <p:sldId id="310" r:id="rId15"/>
    <p:sldId id="293" r:id="rId16"/>
    <p:sldId id="29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성민" initials="차" lastIdx="1" clrIdx="0">
    <p:extLst>
      <p:ext uri="{19B8F6BF-5375-455C-9EA6-DF929625EA0E}">
        <p15:presenceInfo xmlns:p15="http://schemas.microsoft.com/office/powerpoint/2012/main" userId="S::32154579@dankook.ac.kr::92c378bb-ccd1-43ba-90c4-5e93c90562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763"/>
    <a:srgbClr val="082B4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AAB901-56F1-473A-B1E9-FED55DBFCF50}">
  <a:tblStyle styleId="{C4AAB901-56F1-473A-B1E9-FED55DBFCF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54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50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40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6BA76C-B08A-488A-B9FC-31DED4F813C5}"/>
              </a:ext>
            </a:extLst>
          </p:cNvPr>
          <p:cNvGrpSpPr/>
          <p:nvPr userDrawn="1"/>
        </p:nvGrpSpPr>
        <p:grpSpPr>
          <a:xfrm>
            <a:off x="684649" y="682417"/>
            <a:ext cx="3887351" cy="3919805"/>
            <a:chOff x="3805860" y="1133776"/>
            <a:chExt cx="4855018" cy="48955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FA1D55-8CED-4283-981D-F7113B456356}"/>
                </a:ext>
              </a:extLst>
            </p:cNvPr>
            <p:cNvSpPr/>
            <p:nvPr userDrawn="1"/>
          </p:nvSpPr>
          <p:spPr>
            <a:xfrm>
              <a:off x="3811323" y="1179771"/>
              <a:ext cx="4849555" cy="4849555"/>
            </a:xfrm>
            <a:prstGeom prst="rect">
              <a:avLst/>
            </a:prstGeom>
            <a:gradFill>
              <a:gsLst>
                <a:gs pos="100000">
                  <a:srgbClr val="FBFFFB"/>
                </a:gs>
                <a:gs pos="0">
                  <a:srgbClr val="FBFFFB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sz="105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497859A0-BAA9-40FE-92A1-02D52A55EA0E}"/>
                </a:ext>
              </a:extLst>
            </p:cNvPr>
            <p:cNvSpPr/>
            <p:nvPr userDrawn="1"/>
          </p:nvSpPr>
          <p:spPr>
            <a:xfrm>
              <a:off x="3805860" y="4825683"/>
              <a:ext cx="1203644" cy="1203642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rgbClr val="0C477F"/>
                </a:gs>
                <a:gs pos="0">
                  <a:srgbClr val="08294C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5A9AD075-44D3-4529-8149-4D20BC83912D}"/>
                </a:ext>
              </a:extLst>
            </p:cNvPr>
            <p:cNvSpPr/>
            <p:nvPr userDrawn="1"/>
          </p:nvSpPr>
          <p:spPr>
            <a:xfrm rot="10800000">
              <a:off x="7416336" y="1133776"/>
              <a:ext cx="1244542" cy="1244543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rgbClr val="0C477F"/>
                </a:gs>
                <a:gs pos="0">
                  <a:srgbClr val="08294C"/>
                </a:gs>
              </a:gsLst>
              <a:path path="circle">
                <a:fillToRect l="100000" t="100000"/>
              </a:path>
            </a:gradFill>
            <a:ln>
              <a:noFill/>
            </a:ln>
            <a:effectLst>
              <a:outerShdw blurRad="673100" dist="520700" dir="2700000" algn="tl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0F4870-C2DA-44F9-A4B9-41CAD1D61D31}"/>
              </a:ext>
            </a:extLst>
          </p:cNvPr>
          <p:cNvSpPr/>
          <p:nvPr userDrawn="1"/>
        </p:nvSpPr>
        <p:spPr>
          <a:xfrm>
            <a:off x="572370" y="571759"/>
            <a:ext cx="3882977" cy="3882977"/>
          </a:xfrm>
          <a:prstGeom prst="rect">
            <a:avLst/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05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4282" y="3271764"/>
            <a:ext cx="2322838" cy="269227"/>
          </a:xfrm>
          <a:prstGeom prst="plaque">
            <a:avLst>
              <a:gd name="adj" fmla="val 0"/>
            </a:avLst>
          </a:prstGeom>
          <a:solidFill>
            <a:schemeClr val="bg1"/>
          </a:solidFill>
          <a:ln w="12700" cap="rnd">
            <a:solidFill>
              <a:srgbClr val="FBFFF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9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DKU POWERPOINT TEMPLATE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BBBB7A-F08C-440F-AFD0-680FCB6B493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84648" y="1326996"/>
            <a:ext cx="3674189" cy="174163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l">
              <a:lnSpc>
                <a:spcPct val="100000"/>
              </a:lnSpc>
              <a:defRPr lang="ko-KR" altLang="en-US" sz="6000" b="0" dirty="0">
                <a:ln w="3175">
                  <a:noFill/>
                </a:ln>
                <a:solidFill>
                  <a:srgbClr val="FBFFFB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ko-KR" dirty="0" err="1"/>
              <a:t>Dankook</a:t>
            </a:r>
            <a:br>
              <a:rPr lang="en-US" altLang="ko-KR" dirty="0"/>
            </a:br>
            <a:r>
              <a:rPr lang="en-US" altLang="ko-KR" dirty="0"/>
              <a:t>BLUE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9FB43D-87DB-48B0-9292-A2A43931F60E}"/>
              </a:ext>
            </a:extLst>
          </p:cNvPr>
          <p:cNvGrpSpPr/>
          <p:nvPr userDrawn="1"/>
        </p:nvGrpSpPr>
        <p:grpSpPr>
          <a:xfrm>
            <a:off x="5503172" y="2297687"/>
            <a:ext cx="1345434" cy="690366"/>
            <a:chOff x="5503172" y="2226567"/>
            <a:chExt cx="1345434" cy="69036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BB5FFE2-F7F1-462F-9408-0CC493D7D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33" b="89452" l="6023" r="93476">
                          <a14:foregroundMark x1="47051" y1="40162" x2="47051" y2="40162"/>
                          <a14:foregroundMark x1="66374" y1="25761" x2="66374" y2="25761"/>
                          <a14:foregroundMark x1="74780" y1="25558" x2="74780" y2="25558"/>
                          <a14:foregroundMark x1="93601" y1="25152" x2="93601" y2="25152"/>
                          <a14:foregroundMark x1="7779" y1="74848" x2="7779" y2="74848"/>
                          <a14:foregroundMark x1="6023" y1="76065" x2="6023" y2="76065"/>
                          <a14:foregroundMark x1="20326" y1="59838" x2="20326" y2="59838"/>
                          <a14:backgroundMark x1="49686" y1="34077" x2="49686" y2="34077"/>
                          <a14:backgroundMark x1="49435" y1="37525" x2="49435" y2="37525"/>
                          <a14:backgroundMark x1="49435" y1="38742" x2="49435" y2="38742"/>
                          <a14:backgroundMark x1="49435" y1="39554" x2="49435" y2="395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503172" y="2226567"/>
              <a:ext cx="1116068" cy="690366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04BD3D2-5B91-42A8-8EE5-63EB6F9CA282}"/>
                </a:ext>
              </a:extLst>
            </p:cNvPr>
            <p:cNvCxnSpPr/>
            <p:nvPr/>
          </p:nvCxnSpPr>
          <p:spPr>
            <a:xfrm>
              <a:off x="6848606" y="2235166"/>
              <a:ext cx="0" cy="67316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1284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E9567D57-DC4A-4209-A632-A119E697FE3B}"/>
              </a:ext>
            </a:extLst>
          </p:cNvPr>
          <p:cNvSpPr/>
          <p:nvPr userDrawn="1"/>
        </p:nvSpPr>
        <p:spPr>
          <a:xfrm rot="10800000">
            <a:off x="0" y="0"/>
            <a:ext cx="3243263" cy="3243265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B2CFC8-CEF9-4DB2-8A31-FC498F9CE2A6}"/>
              </a:ext>
            </a:extLst>
          </p:cNvPr>
          <p:cNvSpPr/>
          <p:nvPr userDrawn="1"/>
        </p:nvSpPr>
        <p:spPr>
          <a:xfrm>
            <a:off x="3243262" y="0"/>
            <a:ext cx="5900738" cy="514350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E2E5ED"/>
              </a:gs>
            </a:gsLst>
            <a:path path="circle">
              <a:fillToRect l="100000" t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05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3B5B15A4-A177-479C-BF36-72B40E4909E0}"/>
              </a:ext>
            </a:extLst>
          </p:cNvPr>
          <p:cNvSpPr/>
          <p:nvPr userDrawn="1"/>
        </p:nvSpPr>
        <p:spPr>
          <a:xfrm>
            <a:off x="0" y="1900236"/>
            <a:ext cx="3243263" cy="3243265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EE00006A-9C5B-4034-80C3-4DCD9B407E74}"/>
              </a:ext>
            </a:extLst>
          </p:cNvPr>
          <p:cNvSpPr/>
          <p:nvPr userDrawn="1"/>
        </p:nvSpPr>
        <p:spPr>
          <a:xfrm>
            <a:off x="442913" y="1378744"/>
            <a:ext cx="2386013" cy="2386011"/>
          </a:xfrm>
          <a:prstGeom prst="frame">
            <a:avLst>
              <a:gd name="adj1" fmla="val 10680"/>
            </a:avLst>
          </a:prstGeom>
          <a:solidFill>
            <a:schemeClr val="bg1"/>
          </a:solidFill>
          <a:ln w="254000">
            <a:noFill/>
          </a:ln>
          <a:effectLst>
            <a:outerShdw blurRad="381000" dist="3302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050" dirty="0">
              <a:noFill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0E0ED1-828E-4C45-82D6-E7F54BBD3D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6791" y="2171680"/>
            <a:ext cx="1875066" cy="4229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 anchorCtr="0">
            <a:noAutofit/>
          </a:bodyPr>
          <a:lstStyle>
            <a:lvl1pPr algn="ctr">
              <a:defRPr lang="ko-KR" altLang="en-US" sz="3600" b="0" kern="1200" spc="-45" baseline="0" dirty="0">
                <a:ln w="3175"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FBFFFB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A8623D-4C85-4360-8750-DA1D4CBC4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816" y="2594610"/>
            <a:ext cx="1875066" cy="2363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0">
                <a:solidFill>
                  <a:srgbClr val="E2E5ED">
                    <a:alpha val="49000"/>
                  </a:srgb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DANKOOK BLUE</a:t>
            </a:r>
          </a:p>
        </p:txBody>
      </p:sp>
      <p:pic>
        <p:nvPicPr>
          <p:cNvPr id="8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52BC961F-CD4C-4E13-A200-9183D48A66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135" y="129482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79;p10">
            <a:extLst>
              <a:ext uri="{FF2B5EF4-FFF2-40B4-BE49-F238E27FC236}">
                <a16:creationId xmlns:a16="http://schemas.microsoft.com/office/drawing/2014/main" id="{8A3873B0-0711-4072-80CF-19067D3DF2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48214" y="4818998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7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gradFill>
          <a:gsLst>
            <a:gs pos="100000">
              <a:srgbClr val="FBFFFB"/>
            </a:gs>
            <a:gs pos="0">
              <a:schemeClr val="bg1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B4A6C98-67F2-4FE3-AC93-F9A149B20EBC}"/>
              </a:ext>
            </a:extLst>
          </p:cNvPr>
          <p:cNvSpPr/>
          <p:nvPr userDrawn="1"/>
        </p:nvSpPr>
        <p:spPr>
          <a:xfrm rot="10800000">
            <a:off x="5252636" y="8903"/>
            <a:ext cx="3882978" cy="3882980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199417" y="248055"/>
            <a:ext cx="8745167" cy="464739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BFFFB"/>
              </a:gs>
              <a:gs pos="0">
                <a:schemeClr val="bg1"/>
              </a:gs>
            </a:gsLst>
            <a:path path="circle">
              <a:fillToRect l="100000" t="100000"/>
            </a:path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050" dirty="0">
              <a:noFill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16" y="138191"/>
            <a:ext cx="4191002" cy="4258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ctr">
              <a:lnSpc>
                <a:spcPct val="100000"/>
              </a:lnSpc>
              <a:defRPr sz="3000">
                <a:solidFill>
                  <a:srgbClr val="0C477F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114" y="673911"/>
            <a:ext cx="8365037" cy="394121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05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5632099" y="41478"/>
            <a:ext cx="3124052" cy="184143"/>
          </a:xfrm>
          <a:prstGeom prst="plaque">
            <a:avLst>
              <a:gd name="adj" fmla="val 0"/>
            </a:avLst>
          </a:prstGeom>
          <a:noFill/>
          <a:ln w="12700" cap="rnd">
            <a:noFill/>
            <a:round/>
          </a:ln>
          <a:effectLst>
            <a:outerShdw blurRad="152400" dist="1397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marL="0" indent="0">
              <a:buNone/>
              <a:defRPr lang="ko-KR" altLang="en-US" sz="9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POWERPOINT TEMPLATE DANKOOK</a:t>
            </a:r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90AC81EF-9936-4E96-8553-8D4A8A405EFB}"/>
              </a:ext>
            </a:extLst>
          </p:cNvPr>
          <p:cNvSpPr/>
          <p:nvPr userDrawn="1"/>
        </p:nvSpPr>
        <p:spPr>
          <a:xfrm rot="10800000">
            <a:off x="8760441" y="248055"/>
            <a:ext cx="184142" cy="184142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08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050"/>
          </a:p>
        </p:txBody>
      </p:sp>
      <p:pic>
        <p:nvPicPr>
          <p:cNvPr id="26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E3649DEA-AB8C-4ADF-8784-C713DD80C8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14" y="4769948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79;p10">
            <a:extLst>
              <a:ext uri="{FF2B5EF4-FFF2-40B4-BE49-F238E27FC236}">
                <a16:creationId xmlns:a16="http://schemas.microsoft.com/office/drawing/2014/main" id="{9068F06A-F26B-41BB-A11B-2C135635CE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48214" y="4818998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510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5399451-B3ED-48F3-B14B-7BBE8F1163A1}"/>
              </a:ext>
            </a:extLst>
          </p:cNvPr>
          <p:cNvSpPr/>
          <p:nvPr userDrawn="1"/>
        </p:nvSpPr>
        <p:spPr>
          <a:xfrm rot="10800000">
            <a:off x="1" y="-1"/>
            <a:ext cx="2140136" cy="4105276"/>
          </a:xfrm>
          <a:custGeom>
            <a:avLst/>
            <a:gdLst>
              <a:gd name="connsiteX0" fmla="*/ 2853515 w 2853515"/>
              <a:gd name="connsiteY0" fmla="*/ 5473701 h 5473701"/>
              <a:gd name="connsiteX1" fmla="*/ 0 w 2853515"/>
              <a:gd name="connsiteY1" fmla="*/ 5473701 h 5473701"/>
              <a:gd name="connsiteX2" fmla="*/ 0 w 2853515"/>
              <a:gd name="connsiteY2" fmla="*/ 0 h 5473701"/>
              <a:gd name="connsiteX3" fmla="*/ 2853515 w 2853515"/>
              <a:gd name="connsiteY3" fmla="*/ 2853515 h 547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515" h="5473701">
                <a:moveTo>
                  <a:pt x="2853515" y="5473701"/>
                </a:moveTo>
                <a:lnTo>
                  <a:pt x="0" y="5473701"/>
                </a:lnTo>
                <a:lnTo>
                  <a:pt x="0" y="0"/>
                </a:lnTo>
                <a:lnTo>
                  <a:pt x="2853515" y="2853515"/>
                </a:lnTo>
                <a:close/>
              </a:path>
            </a:pathLst>
          </a:cu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444500" dist="177800" dir="8100000" algn="tl" rotWithShape="0">
              <a:prstClr val="black">
                <a:alpha val="5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05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99EC35-9F31-45A1-8D83-E9FBE198C321}"/>
              </a:ext>
            </a:extLst>
          </p:cNvPr>
          <p:cNvSpPr/>
          <p:nvPr userDrawn="1"/>
        </p:nvSpPr>
        <p:spPr>
          <a:xfrm>
            <a:off x="2178006" y="0"/>
            <a:ext cx="6963913" cy="5143500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FBFFFB"/>
              </a:gs>
              <a:gs pos="0">
                <a:schemeClr val="bg1"/>
              </a:gs>
            </a:gsLst>
            <a:path path="circle">
              <a:fillToRect l="100000" t="100000"/>
            </a:path>
          </a:gradFill>
          <a:ln w="254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sz="1050" dirty="0">
              <a:noFill/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2B4A6C98-67F2-4FE3-AC93-F9A149B20EBC}"/>
              </a:ext>
            </a:extLst>
          </p:cNvPr>
          <p:cNvSpPr/>
          <p:nvPr userDrawn="1"/>
        </p:nvSpPr>
        <p:spPr>
          <a:xfrm>
            <a:off x="199417" y="2514599"/>
            <a:ext cx="1590675" cy="1590676"/>
          </a:xfrm>
          <a:prstGeom prst="triangle">
            <a:avLst>
              <a:gd name="adj" fmla="val 0"/>
            </a:avLst>
          </a:prstGeom>
          <a:gradFill>
            <a:gsLst>
              <a:gs pos="100000">
                <a:srgbClr val="0C477F">
                  <a:lumMod val="96000"/>
                </a:srgbClr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673100" dist="520700" dir="2700000" algn="tl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169" y="528370"/>
            <a:ext cx="2325906" cy="425856"/>
          </a:xfrm>
          <a:prstGeom prst="rect">
            <a:avLst/>
          </a:prstGeom>
          <a:ln w="3175">
            <a:solidFill>
              <a:schemeClr val="bg1">
                <a:lumMod val="85000"/>
                <a:alpha val="5000"/>
              </a:schemeClr>
            </a:solidFill>
          </a:ln>
        </p:spPr>
        <p:txBody>
          <a:bodyPr/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35878" y="370736"/>
            <a:ext cx="6640268" cy="44723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>
              <a:defRPr lang="ko-KR" altLang="en-US" sz="105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179169" y="1389848"/>
            <a:ext cx="1782981" cy="344564"/>
          </a:xfrm>
          <a:prstGeom prst="plaque">
            <a:avLst>
              <a:gd name="adj" fmla="val 0"/>
            </a:avLst>
          </a:prstGeom>
          <a:gradFill>
            <a:gsLst>
              <a:gs pos="100000">
                <a:srgbClr val="FBFFFB"/>
              </a:gs>
              <a:gs pos="0">
                <a:schemeClr val="bg1"/>
              </a:gs>
            </a:gsLst>
            <a:path path="circle">
              <a:fillToRect l="100000" t="100000"/>
            </a:path>
          </a:gradFill>
          <a:ln w="12700" cap="rnd">
            <a:noFill/>
            <a:round/>
          </a:ln>
          <a:effectLst>
            <a:outerShdw blurRad="152400" dist="1397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>
              <a:defRPr lang="ko-KR" altLang="en-US" sz="900" b="1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0C477F"/>
                </a:solidFill>
                <a:latin typeface="+mj-ea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DANKOOK BLUE</a:t>
            </a:r>
            <a:endParaRPr lang="ko-KR" altLang="en-US" dirty="0"/>
          </a:p>
        </p:txBody>
      </p:sp>
      <p:pic>
        <p:nvPicPr>
          <p:cNvPr id="9" name="Picture 6" descr="ë¨êµ­ë ê³ íì§ ë¡ê³ ì ëí ì´ë¯¸ì§ ê²ìê²°ê³¼">
            <a:extLst>
              <a:ext uri="{FF2B5EF4-FFF2-40B4-BE49-F238E27FC236}">
                <a16:creationId xmlns:a16="http://schemas.microsoft.com/office/drawing/2014/main" id="{216ED70A-8CB2-43AF-8750-E37DF0D197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135" y="129482"/>
            <a:ext cx="1319130" cy="2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79;p10">
            <a:extLst>
              <a:ext uri="{FF2B5EF4-FFF2-40B4-BE49-F238E27FC236}">
                <a16:creationId xmlns:a16="http://schemas.microsoft.com/office/drawing/2014/main" id="{1BEA1B9C-335C-448C-9396-8E9A49BC1B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48214" y="4818998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3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bg>
      <p:bgPr>
        <a:gradFill flip="none" rotWithShape="1">
          <a:gsLst>
            <a:gs pos="100000">
              <a:srgbClr val="0C477F">
                <a:lumMod val="82000"/>
              </a:srgbClr>
            </a:gs>
            <a:gs pos="0">
              <a:srgbClr val="08294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809F4-EA81-435E-80E5-418D3154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55" y="530082"/>
            <a:ext cx="4901945" cy="425856"/>
          </a:xfrm>
          <a:prstGeom prst="rect">
            <a:avLst/>
          </a:prstGeom>
          <a:ln w="3175">
            <a:noFill/>
          </a:ln>
        </p:spPr>
        <p:txBody>
          <a:bodyPr/>
          <a:lstStyle>
            <a:lvl1pPr algn="l">
              <a:lnSpc>
                <a:spcPct val="100000"/>
              </a:lnSpc>
              <a:defRPr sz="33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7" name="텍스트 개체 틀 36">
            <a:extLst>
              <a:ext uri="{FF2B5EF4-FFF2-40B4-BE49-F238E27FC236}">
                <a16:creationId xmlns:a16="http://schemas.microsoft.com/office/drawing/2014/main" id="{569FA345-5704-4A46-B28F-CF0F86DF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029" y="1333500"/>
            <a:ext cx="8467935" cy="328163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>
              <a:defRPr lang="ko-KR" altLang="en-US" sz="105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마스터 텍스트 스타일 편집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둘째 수준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셋째 수준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넷째 수준</a:t>
            </a:r>
          </a:p>
          <a:p>
            <a:pPr marL="0" lvl="0" indent="0" algn="ctr" defTabSz="685800" rtl="0" eaLnBrk="1" latin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dirty="0"/>
              <a:t>다섯째 수준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548CB892-5BC7-4AB8-BAF7-675F948D0BB7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17754" y="222647"/>
            <a:ext cx="2743208" cy="198385"/>
          </a:xfrm>
          <a:prstGeom prst="plaque">
            <a:avLst>
              <a:gd name="adj" fmla="val 0"/>
            </a:avLst>
          </a:prstGeom>
          <a:gradFill>
            <a:gsLst>
              <a:gs pos="100000">
                <a:srgbClr val="0C477F"/>
              </a:gs>
              <a:gs pos="0">
                <a:srgbClr val="08294C"/>
              </a:gs>
            </a:gsLst>
            <a:path path="circle">
              <a:fillToRect l="100000" t="100000"/>
            </a:path>
          </a:gradFill>
          <a:ln w="3175">
            <a:noFill/>
          </a:ln>
          <a:effectLst>
            <a:outerShdw blurRad="266700" dist="215900" dir="270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180000" tIns="45720" rIns="180000" bIns="45720" rtlCol="0" anchor="ctr" anchorCtr="0">
            <a:noAutofit/>
          </a:bodyPr>
          <a:lstStyle>
            <a:lvl1pPr algn="dist">
              <a:lnSpc>
                <a:spcPct val="100000"/>
              </a:lnSpc>
              <a:defRPr lang="ko-KR" altLang="en-US" sz="750" b="0" dirty="0">
                <a:ln w="3175"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POWERPOINT TEMPLATE DANKOOK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FF618C-CC25-4E79-B4CF-72398DC8E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33" b="89452" l="6023" r="93476">
                        <a14:foregroundMark x1="47051" y1="40162" x2="47051" y2="40162"/>
                        <a14:foregroundMark x1="66374" y1="25761" x2="66374" y2="25761"/>
                        <a14:foregroundMark x1="74780" y1="25558" x2="74780" y2="25558"/>
                        <a14:foregroundMark x1="93601" y1="25152" x2="93601" y2="25152"/>
                        <a14:foregroundMark x1="7779" y1="74848" x2="7779" y2="74848"/>
                        <a14:foregroundMark x1="6023" y1="76065" x2="6023" y2="76065"/>
                        <a14:foregroundMark x1="20326" y1="59838" x2="20326" y2="59838"/>
                        <a14:backgroundMark x1="49686" y1="34077" x2="49686" y2="34077"/>
                        <a14:backgroundMark x1="49435" y1="37525" x2="49435" y2="37525"/>
                        <a14:backgroundMark x1="49435" y1="38742" x2="49435" y2="38742"/>
                        <a14:backgroundMark x1="49435" y1="39554" x2="49435" y2="395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2008" y="4615130"/>
            <a:ext cx="751035" cy="46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3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1_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845107B-36D9-46BB-BE7A-9DE1BE31C9C0}"/>
              </a:ext>
            </a:extLst>
          </p:cNvPr>
          <p:cNvGrpSpPr/>
          <p:nvPr userDrawn="1"/>
        </p:nvGrpSpPr>
        <p:grpSpPr>
          <a:xfrm>
            <a:off x="1604678" y="2226567"/>
            <a:ext cx="5934644" cy="690366"/>
            <a:chOff x="2372622" y="2254272"/>
            <a:chExt cx="5934644" cy="69036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CB1F8C6-19CD-400C-B32F-46A24CC01423}"/>
                </a:ext>
              </a:extLst>
            </p:cNvPr>
            <p:cNvGrpSpPr/>
            <p:nvPr userDrawn="1"/>
          </p:nvGrpSpPr>
          <p:grpSpPr>
            <a:xfrm>
              <a:off x="2372622" y="2254272"/>
              <a:ext cx="1317997" cy="690366"/>
              <a:chOff x="5503172" y="2246335"/>
              <a:chExt cx="1317997" cy="690366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6643C4D-A226-47BF-962A-D92669343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533" b="89452" l="6023" r="93476">
                            <a14:foregroundMark x1="47051" y1="40162" x2="47051" y2="40162"/>
                            <a14:foregroundMark x1="66374" y1="25761" x2="66374" y2="25761"/>
                            <a14:foregroundMark x1="74780" y1="25558" x2="74780" y2="25558"/>
                            <a14:foregroundMark x1="93601" y1="25152" x2="93601" y2="25152"/>
                            <a14:foregroundMark x1="7779" y1="74848" x2="7779" y2="74848"/>
                            <a14:foregroundMark x1="6023" y1="76065" x2="6023" y2="76065"/>
                            <a14:foregroundMark x1="20326" y1="59838" x2="20326" y2="59838"/>
                            <a14:backgroundMark x1="49686" y1="34077" x2="49686" y2="34077"/>
                            <a14:backgroundMark x1="49435" y1="37525" x2="49435" y2="37525"/>
                            <a14:backgroundMark x1="49435" y1="38742" x2="49435" y2="38742"/>
                            <a14:backgroundMark x1="49435" y1="39554" x2="49435" y2="3955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03172" y="2246335"/>
                <a:ext cx="1116068" cy="690366"/>
              </a:xfrm>
              <a:prstGeom prst="rect">
                <a:avLst/>
              </a:prstGeom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750C7742-378F-47FC-A732-5D2F99250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1169" y="2254934"/>
                <a:ext cx="0" cy="67316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FB286B-AE98-45F7-BEBA-EE60E5D8F5E6}"/>
                </a:ext>
              </a:extLst>
            </p:cNvPr>
            <p:cNvSpPr txBox="1"/>
            <p:nvPr userDrawn="1"/>
          </p:nvSpPr>
          <p:spPr>
            <a:xfrm>
              <a:off x="3892549" y="2276290"/>
              <a:ext cx="441471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dist"/>
              <a:r>
                <a:rPr lang="en-US" altLang="ko-KR" sz="36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Question &amp; Answer</a:t>
              </a:r>
              <a:endParaRPr lang="ko-KR" altLang="en-US" sz="3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35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C477F"/>
            </a:gs>
            <a:gs pos="0">
              <a:srgbClr val="082B4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B8BDD4-C483-466C-86EC-3762F41D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7AFB4-DEDA-4883-92BB-9F08F9E2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72518-FC75-4374-8419-5EE651C6F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E4B47-F3AC-4B8F-9D02-EA040F912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1F0B8-4FDC-4C2D-BCE8-71D85AC3B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A8AE-3777-4DFD-8B86-9956F0698FA6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B43817B-BC0E-4782-946E-A15C1A5197DE}"/>
              </a:ext>
            </a:extLst>
          </p:cNvPr>
          <p:cNvGrpSpPr/>
          <p:nvPr userDrawn="1"/>
        </p:nvGrpSpPr>
        <p:grpSpPr>
          <a:xfrm>
            <a:off x="0" y="-304554"/>
            <a:ext cx="1617770" cy="199763"/>
            <a:chOff x="0" y="-495054"/>
            <a:chExt cx="1617770" cy="1997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72EFA18-8B63-4344-BB6C-4ED087AC59E7}"/>
                </a:ext>
              </a:extLst>
            </p:cNvPr>
            <p:cNvSpPr/>
            <p:nvPr userDrawn="1"/>
          </p:nvSpPr>
          <p:spPr>
            <a:xfrm>
              <a:off x="472668" y="-495054"/>
              <a:ext cx="199763" cy="199763"/>
            </a:xfrm>
            <a:prstGeom prst="rect">
              <a:avLst/>
            </a:prstGeom>
            <a:solidFill>
              <a:srgbClr val="3C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E6FA4E2-1C40-446F-AD10-A16CB6CAF5EE}"/>
                </a:ext>
              </a:extLst>
            </p:cNvPr>
            <p:cNvSpPr/>
            <p:nvPr userDrawn="1"/>
          </p:nvSpPr>
          <p:spPr>
            <a:xfrm>
              <a:off x="709002" y="-495054"/>
              <a:ext cx="199763" cy="199763"/>
            </a:xfrm>
            <a:prstGeom prst="rect">
              <a:avLst/>
            </a:prstGeom>
            <a:solidFill>
              <a:srgbClr val="E2E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59AB2A2-1BA5-4C1C-A4B2-6906C99B8941}"/>
                </a:ext>
              </a:extLst>
            </p:cNvPr>
            <p:cNvSpPr/>
            <p:nvPr userDrawn="1"/>
          </p:nvSpPr>
          <p:spPr>
            <a:xfrm>
              <a:off x="1418007" y="-495054"/>
              <a:ext cx="199763" cy="199763"/>
            </a:xfrm>
            <a:prstGeom prst="rect">
              <a:avLst/>
            </a:prstGeom>
            <a:solidFill>
              <a:srgbClr val="EF7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3242566-D699-45A8-901E-D43E318D54B7}"/>
                </a:ext>
              </a:extLst>
            </p:cNvPr>
            <p:cNvSpPr/>
            <p:nvPr userDrawn="1"/>
          </p:nvSpPr>
          <p:spPr>
            <a:xfrm>
              <a:off x="0" y="-495054"/>
              <a:ext cx="199763" cy="199763"/>
            </a:xfrm>
            <a:prstGeom prst="rect">
              <a:avLst/>
            </a:prstGeom>
            <a:solidFill>
              <a:srgbClr val="08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B0B29E2-75A3-4DD5-8645-807281DDCD44}"/>
                </a:ext>
              </a:extLst>
            </p:cNvPr>
            <p:cNvSpPr/>
            <p:nvPr userDrawn="1"/>
          </p:nvSpPr>
          <p:spPr>
            <a:xfrm>
              <a:off x="236334" y="-495054"/>
              <a:ext cx="199763" cy="199763"/>
            </a:xfrm>
            <a:prstGeom prst="rect">
              <a:avLst/>
            </a:prstGeom>
            <a:solidFill>
              <a:srgbClr val="0C47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7E1A206-8757-4575-B5F4-F683DEBCCBEC}"/>
                </a:ext>
              </a:extLst>
            </p:cNvPr>
            <p:cNvSpPr/>
            <p:nvPr userDrawn="1"/>
          </p:nvSpPr>
          <p:spPr>
            <a:xfrm>
              <a:off x="945336" y="-495054"/>
              <a:ext cx="199763" cy="199763"/>
            </a:xfrm>
            <a:prstGeom prst="rect">
              <a:avLst/>
            </a:prstGeom>
            <a:solidFill>
              <a:srgbClr val="FBFF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831B103-9C8E-4F8C-AE02-EE43AACAFF38}"/>
                </a:ext>
              </a:extLst>
            </p:cNvPr>
            <p:cNvSpPr/>
            <p:nvPr userDrawn="1"/>
          </p:nvSpPr>
          <p:spPr>
            <a:xfrm>
              <a:off x="1181670" y="-495054"/>
              <a:ext cx="199763" cy="199763"/>
            </a:xfrm>
            <a:prstGeom prst="rect">
              <a:avLst/>
            </a:prstGeom>
            <a:solidFill>
              <a:srgbClr val="FDF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126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8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ents.google.com/patent/KR101734947B1/ko" TargetMode="External"/><Relationship Id="rId13" Type="http://schemas.openxmlformats.org/officeDocument/2006/relationships/hyperlink" Target="https://www.koreascience.or.kr/article/CFKO201714956117073.pdf" TargetMode="External"/><Relationship Id="rId3" Type="http://schemas.openxmlformats.org/officeDocument/2006/relationships/hyperlink" Target="https://www.sedaily.com/NewsVIew/1VQR9YSB83" TargetMode="External"/><Relationship Id="rId7" Type="http://schemas.openxmlformats.org/officeDocument/2006/relationships/hyperlink" Target="http://www.automotivereport.co.kr/news/articleView.html?idxno=1459" TargetMode="External"/><Relationship Id="rId12" Type="http://schemas.openxmlformats.org/officeDocument/2006/relationships/hyperlink" Target="https://www.itfind.or.kr/WZIN/jugidong/1914/file3018578133064757102-191401.pdf" TargetMode="External"/><Relationship Id="rId2" Type="http://schemas.openxmlformats.org/officeDocument/2006/relationships/hyperlink" Target="https://www.prnewswire.com/news-releases/ip-camera-market-to-cross-usd-20-bn-by-2025-global-market-insights-inc-300884454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ews.joins.com/article/21950524" TargetMode="External"/><Relationship Id="rId11" Type="http://schemas.openxmlformats.org/officeDocument/2006/relationships/hyperlink" Target="https://peemangit.tistory.com/210" TargetMode="External"/><Relationship Id="rId5" Type="http://schemas.openxmlformats.org/officeDocument/2006/relationships/hyperlink" Target="https://newsis.com/view/?id=NISX20190201_0000548603" TargetMode="External"/><Relationship Id="rId10" Type="http://schemas.openxmlformats.org/officeDocument/2006/relationships/hyperlink" Target="http://nara.kosmes.or.kr/mobile/view.html?sid=176&amp;aid=5595&amp;page=1&amp;from=list" TargetMode="External"/><Relationship Id="rId4" Type="http://schemas.openxmlformats.org/officeDocument/2006/relationships/hyperlink" Target="https://itinformation.tistory.com/121" TargetMode="External"/><Relationship Id="rId9" Type="http://schemas.openxmlformats.org/officeDocument/2006/relationships/hyperlink" Target="https://en.wikipedia.org/wiki/Remote_keyless_system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E46EB26-DA9E-43C5-BD24-CBB249483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55" y="1893326"/>
            <a:ext cx="3674189" cy="84312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sz="4800" dirty="0"/>
              <a:t>기말 과제 </a:t>
            </a:r>
            <a:br>
              <a:rPr lang="en-US" altLang="ko-KR" sz="4800" dirty="0"/>
            </a:br>
            <a:r>
              <a:rPr lang="ko-KR" altLang="en-US" sz="4800" dirty="0"/>
              <a:t>발표 자료</a:t>
            </a:r>
            <a:br>
              <a:rPr lang="en-US" altLang="ko-KR" sz="4800" dirty="0"/>
            </a:br>
            <a:r>
              <a:rPr lang="ko-KR" altLang="en-US" sz="2000" dirty="0"/>
              <a:t>자동차 네트워크 보안 설계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3C1DEFB1-3F4B-43B0-B7B6-0C9EE79B6E4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007470" y="1984233"/>
            <a:ext cx="1779948" cy="1504426"/>
          </a:xfrm>
          <a:noFill/>
          <a:ln>
            <a:noFill/>
          </a:ln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희망 발표 일자 </a:t>
            </a:r>
            <a:r>
              <a:rPr kumimoji="1"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12/08</a:t>
            </a:r>
          </a:p>
          <a:p>
            <a:pPr marL="0" indent="0" algn="just">
              <a:buNone/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정보보호 이론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분반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just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공과대학 소프트웨어학과</a:t>
            </a:r>
            <a:endParaRPr kumimoji="1"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just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학번 </a:t>
            </a:r>
            <a:r>
              <a:rPr kumimoji="1"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32154579</a:t>
            </a:r>
          </a:p>
          <a:p>
            <a:pPr marL="0" indent="0" algn="just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kumimoji="1"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1"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차성민</a:t>
            </a:r>
            <a:endParaRPr kumimoji="1"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0" indent="0" algn="just">
              <a:buNone/>
            </a:pPr>
            <a:r>
              <a:rPr kumimoji="1"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제출일 </a:t>
            </a:r>
            <a:r>
              <a:rPr kumimoji="1"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20.12.06</a:t>
            </a:r>
          </a:p>
          <a:p>
            <a:pPr marL="0" indent="0" algn="just">
              <a:buNone/>
            </a:pPr>
            <a:endParaRPr kumimoji="1"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450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3F9F-B7AD-4780-A29D-3859C482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5" y="528370"/>
            <a:ext cx="1616177" cy="425856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ko-KR" sz="1800" dirty="0"/>
              <a:t>자동차 </a:t>
            </a:r>
            <a:r>
              <a:rPr lang="ko-KR" altLang="en-US" sz="1800" dirty="0"/>
              <a:t>외부</a:t>
            </a:r>
            <a:r>
              <a:rPr lang="ko-KR" altLang="ko-KR" sz="1800" dirty="0"/>
              <a:t> </a:t>
            </a:r>
            <a:br>
              <a:rPr lang="en-US" altLang="ko-KR" sz="1800" dirty="0"/>
            </a:br>
            <a:r>
              <a:rPr lang="ko-KR" altLang="ko-KR" sz="1800" dirty="0"/>
              <a:t>네트워크 </a:t>
            </a:r>
            <a:br>
              <a:rPr lang="en-US" altLang="ko-KR" sz="1800" dirty="0"/>
            </a:br>
            <a:r>
              <a:rPr lang="ko-KR" altLang="ko-KR" sz="1800" dirty="0"/>
              <a:t>보안 기술 설계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0571F-DF2A-4A41-8F53-8BA615FC8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4468" y="1083366"/>
            <a:ext cx="6376683" cy="1592968"/>
          </a:xfrm>
        </p:spPr>
        <p:txBody>
          <a:bodyPr>
            <a:noAutofit/>
          </a:bodyPr>
          <a:lstStyle/>
          <a:p>
            <a:pPr lvl="0"/>
            <a:r>
              <a:rPr lang="ko-KR" altLang="ko-KR" sz="1400" dirty="0">
                <a:solidFill>
                  <a:schemeClr val="tx1"/>
                </a:solidFill>
              </a:rPr>
              <a:t>보안 자산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ko-KR" sz="1400" dirty="0">
                <a:solidFill>
                  <a:schemeClr val="tx1"/>
                </a:solidFill>
              </a:rPr>
              <a:t>자동차와 운전자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보안 목적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ko-KR" sz="1400" dirty="0">
                <a:solidFill>
                  <a:schemeClr val="tx1"/>
                </a:solidFill>
              </a:rPr>
              <a:t>운전자의 생명과도 관계 있는 자동차 외부 네트워크의 부족한 인증 문제 등을 해결하여 운전자를 안전하게 지키면서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ko-KR" sz="1400" dirty="0">
                <a:solidFill>
                  <a:schemeClr val="tx1"/>
                </a:solidFill>
              </a:rPr>
              <a:t>동시에 </a:t>
            </a:r>
            <a:r>
              <a:rPr lang="en-US" altLang="ko-KR" sz="1400" dirty="0">
                <a:solidFill>
                  <a:schemeClr val="tx1"/>
                </a:solidFill>
              </a:rPr>
              <a:t>Keyless entry system</a:t>
            </a:r>
            <a:r>
              <a:rPr lang="ko-KR" altLang="ko-KR" sz="1400" dirty="0">
                <a:solidFill>
                  <a:schemeClr val="tx1"/>
                </a:solidFill>
              </a:rPr>
              <a:t>를 쓰는 이유인 필요할 때 언제든 서비스를 편리하게 이용할 수 있어야 한다는 가용성에 초점을 맞춘 보안체계를 확립하여야 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ko-KR" sz="1400" dirty="0">
              <a:solidFill>
                <a:schemeClr val="tx1"/>
              </a:solidFill>
            </a:endParaRPr>
          </a:p>
          <a:p>
            <a:endParaRPr lang="ko-KR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AC21A8-38BF-4EC8-9C6B-AC8A0A86A9B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7854" y="1323614"/>
            <a:ext cx="1782981" cy="3445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자산과 목적</a:t>
            </a:r>
            <a:r>
              <a:rPr lang="en-US" altLang="ko-KR" dirty="0"/>
              <a:t>, </a:t>
            </a:r>
            <a:r>
              <a:rPr lang="ko-KR" altLang="en-US" dirty="0"/>
              <a:t>요구사항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4C427-A4E4-4B26-8F4F-0C385A48D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A5CFC-2D25-4FF8-8B19-6E58EEF5F33D}"/>
              </a:ext>
            </a:extLst>
          </p:cNvPr>
          <p:cNvSpPr txBox="1"/>
          <p:nvPr/>
        </p:nvSpPr>
        <p:spPr>
          <a:xfrm>
            <a:off x="3922528" y="2676333"/>
            <a:ext cx="34697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ko-KR" altLang="en-US" dirty="0"/>
              <a:t>목적에 맞는 보안 요구사항</a:t>
            </a:r>
            <a:r>
              <a:rPr lang="en-US" altLang="ko-KR" dirty="0"/>
              <a:t>:</a:t>
            </a:r>
          </a:p>
          <a:p>
            <a:pPr lvl="0" latinLnBrk="1"/>
            <a:endParaRPr lang="en-US" altLang="ko-KR" dirty="0"/>
          </a:p>
          <a:p>
            <a:pPr lvl="0" latinLnBrk="1"/>
            <a:r>
              <a:rPr lang="en-US" altLang="ko-KR" dirty="0"/>
              <a:t>RKS </a:t>
            </a:r>
            <a:r>
              <a:rPr lang="ko-KR" altLang="ko-KR" dirty="0"/>
              <a:t>신호 데이터의 합성응용</a:t>
            </a:r>
            <a:r>
              <a:rPr lang="en-US" altLang="ko-KR" dirty="0"/>
              <a:t>(</a:t>
            </a:r>
            <a:r>
              <a:rPr lang="ko-KR" altLang="ko-KR" dirty="0"/>
              <a:t>기밀성</a:t>
            </a:r>
            <a:r>
              <a:rPr lang="en-US" altLang="ko-KR" dirty="0"/>
              <a:t>)</a:t>
            </a:r>
            <a:endParaRPr lang="ko-KR" altLang="ko-KR" dirty="0"/>
          </a:p>
          <a:p>
            <a:pPr lvl="0" latinLnBrk="1"/>
            <a:r>
              <a:rPr lang="ko-KR" altLang="ko-KR" dirty="0"/>
              <a:t>운전자 인증과 인가</a:t>
            </a:r>
            <a:r>
              <a:rPr lang="en-US" altLang="ko-KR" dirty="0"/>
              <a:t>(</a:t>
            </a:r>
            <a:r>
              <a:rPr lang="ko-KR" altLang="ko-KR" dirty="0"/>
              <a:t>인증</a:t>
            </a:r>
            <a:r>
              <a:rPr lang="en-US" altLang="ko-KR" dirty="0"/>
              <a:t>)</a:t>
            </a:r>
            <a:endParaRPr lang="ko-KR" altLang="ko-KR" dirty="0"/>
          </a:p>
          <a:p>
            <a:pPr lvl="0" latinLnBrk="1"/>
            <a:r>
              <a:rPr lang="ko-KR" altLang="ko-KR" dirty="0"/>
              <a:t>필요할 때 사용할 수 있는 </a:t>
            </a:r>
            <a:r>
              <a:rPr lang="en-US" altLang="ko-KR" dirty="0"/>
              <a:t>RKS(</a:t>
            </a:r>
            <a:r>
              <a:rPr lang="ko-KR" altLang="ko-KR" dirty="0"/>
              <a:t>가용성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6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3F9F-B7AD-4780-A29D-3859C482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5" y="528370"/>
            <a:ext cx="1616177" cy="425856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ko-KR" sz="1800" dirty="0"/>
              <a:t>자동차 </a:t>
            </a:r>
            <a:r>
              <a:rPr lang="ko-KR" altLang="en-US" sz="1800" dirty="0"/>
              <a:t>외부</a:t>
            </a:r>
            <a:r>
              <a:rPr lang="ko-KR" altLang="ko-KR" sz="1800" dirty="0"/>
              <a:t> </a:t>
            </a:r>
            <a:br>
              <a:rPr lang="en-US" altLang="ko-KR" sz="1800" dirty="0"/>
            </a:br>
            <a:r>
              <a:rPr lang="ko-KR" altLang="ko-KR" sz="1800" dirty="0"/>
              <a:t>네트워크 </a:t>
            </a:r>
            <a:br>
              <a:rPr lang="en-US" altLang="ko-KR" sz="1800" dirty="0"/>
            </a:br>
            <a:r>
              <a:rPr lang="ko-KR" altLang="ko-KR" sz="1800" dirty="0"/>
              <a:t>보안 기술 설계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0571F-DF2A-4A41-8F53-8BA615FC8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165" y="517196"/>
            <a:ext cx="6317468" cy="1100913"/>
          </a:xfrm>
        </p:spPr>
        <p:txBody>
          <a:bodyPr>
            <a:normAutofit/>
          </a:bodyPr>
          <a:lstStyle/>
          <a:p>
            <a:pPr lvl="0"/>
            <a:r>
              <a:rPr lang="ko-KR" altLang="ko-KR" sz="1400" dirty="0">
                <a:solidFill>
                  <a:schemeClr val="tx1"/>
                </a:solidFill>
              </a:rPr>
              <a:t>기밀성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ko-KR" sz="1400" dirty="0">
                <a:solidFill>
                  <a:schemeClr val="tx1"/>
                </a:solidFill>
              </a:rPr>
              <a:t>신호의 합성을 활용하여 동일 키에서 나오는 신호여도 자동차 내부에서의 처리기관에서 소리 분해를 미리 짜인 알고리즘에 따라 진행하여 다른 결과값이 나오게 한다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AC21A8-38BF-4EC8-9C6B-AC8A0A86A9B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7854" y="1323614"/>
            <a:ext cx="1782981" cy="3445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조치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4C427-A4E4-4B26-8F4F-0C385A48D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B4F84-E73B-47B0-9B88-DEA84B96D784}"/>
              </a:ext>
            </a:extLst>
          </p:cNvPr>
          <p:cNvSpPr txBox="1"/>
          <p:nvPr/>
        </p:nvSpPr>
        <p:spPr>
          <a:xfrm>
            <a:off x="2631847" y="4144837"/>
            <a:ext cx="607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/>
              <a:t>상황에 따라 같은 입력 값이라도 다른 결과가</a:t>
            </a:r>
            <a:endParaRPr lang="en-US" altLang="ko-KR" sz="1600" b="1" dirty="0"/>
          </a:p>
          <a:p>
            <a:pPr algn="ctr" latinLnBrk="1"/>
            <a:r>
              <a:rPr lang="ko-KR" altLang="en-US" sz="1600" b="1" dirty="0"/>
              <a:t>나오는 알고리즘을 활용한다</a:t>
            </a:r>
            <a:r>
              <a:rPr lang="en-US" altLang="ko-KR" sz="1600" b="1" dirty="0"/>
              <a:t>.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8784EA-D4AF-484E-9735-ACFABF21B5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194" y="1574357"/>
            <a:ext cx="4931410" cy="257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0079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3F9F-B7AD-4780-A29D-3859C482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5" y="528370"/>
            <a:ext cx="1616177" cy="425856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ko-KR" sz="1800" dirty="0"/>
              <a:t>자동차 </a:t>
            </a:r>
            <a:r>
              <a:rPr lang="ko-KR" altLang="en-US" sz="1800" dirty="0"/>
              <a:t>외부</a:t>
            </a:r>
            <a:br>
              <a:rPr lang="en-US" altLang="ko-KR" sz="1800" dirty="0"/>
            </a:br>
            <a:r>
              <a:rPr lang="ko-KR" altLang="ko-KR" sz="1800" dirty="0"/>
              <a:t>네트워크 </a:t>
            </a:r>
            <a:br>
              <a:rPr lang="en-US" altLang="ko-KR" sz="1800" dirty="0"/>
            </a:br>
            <a:r>
              <a:rPr lang="ko-KR" altLang="ko-KR" sz="1800" dirty="0"/>
              <a:t>보안 기술 설계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0571F-DF2A-4A41-8F53-8BA615FC8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95555" y="945439"/>
            <a:ext cx="6597190" cy="1100913"/>
          </a:xfrm>
        </p:spPr>
        <p:txBody>
          <a:bodyPr>
            <a:normAutofit/>
          </a:bodyPr>
          <a:lstStyle/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인증과 인가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ko-KR" sz="1400" dirty="0">
                <a:solidFill>
                  <a:schemeClr val="tx1"/>
                </a:solidFill>
              </a:rPr>
              <a:t>사용자 인증을 위해 신체특징기반 개체 인증을 사용한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ko-KR" sz="1400" dirty="0">
                <a:solidFill>
                  <a:schemeClr val="tx1"/>
                </a:solidFill>
              </a:rPr>
              <a:t>차 인증을 추가하고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ko-KR" sz="1400" dirty="0">
                <a:solidFill>
                  <a:schemeClr val="tx1"/>
                </a:solidFill>
              </a:rPr>
              <a:t>키와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ko-KR" sz="1400" dirty="0">
                <a:solidFill>
                  <a:schemeClr val="tx1"/>
                </a:solidFill>
              </a:rPr>
              <a:t>차 인증을 </a:t>
            </a:r>
            <a:r>
              <a:rPr lang="en-US" altLang="ko-KR" sz="1400" dirty="0">
                <a:solidFill>
                  <a:schemeClr val="tx1"/>
                </a:solidFill>
              </a:rPr>
              <a:t>ACM </a:t>
            </a:r>
            <a:r>
              <a:rPr lang="ko-KR" altLang="ko-KR" sz="1400" dirty="0">
                <a:solidFill>
                  <a:schemeClr val="tx1"/>
                </a:solidFill>
              </a:rPr>
              <a:t>인가 조치에 따라 인증했을 때의 권한을 다르게 부여하여 핵심적인 활동을 하기 위해서는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ko-KR" sz="1400" dirty="0">
                <a:solidFill>
                  <a:schemeClr val="tx1"/>
                </a:solidFill>
              </a:rPr>
              <a:t>차 인증이 필요하도록 할 것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AC21A8-38BF-4EC8-9C6B-AC8A0A86A9B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7854" y="1323614"/>
            <a:ext cx="1782981" cy="3445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조치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4C427-A4E4-4B26-8F4F-0C385A48D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B4F84-E73B-47B0-9B88-DEA84B96D784}"/>
              </a:ext>
            </a:extLst>
          </p:cNvPr>
          <p:cNvSpPr txBox="1"/>
          <p:nvPr/>
        </p:nvSpPr>
        <p:spPr>
          <a:xfrm>
            <a:off x="2887783" y="4170287"/>
            <a:ext cx="555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800" b="1" dirty="0"/>
              <a:t>인증 단계에 따른 기능 권한 </a:t>
            </a:r>
            <a:r>
              <a:rPr lang="en-US" altLang="ko-KR" sz="1800" b="1" dirty="0"/>
              <a:t>ACM </a:t>
            </a:r>
            <a:r>
              <a:rPr lang="ko-KR" altLang="en-US" sz="1800" b="1" dirty="0"/>
              <a:t>인가 조치 모습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89D7F9-26F2-49D2-93AD-79A5585A75F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83" y="2395063"/>
            <a:ext cx="5558232" cy="1748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22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3F9F-B7AD-4780-A29D-3859C482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5" y="528370"/>
            <a:ext cx="1616177" cy="425856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ko-KR" sz="1800" dirty="0"/>
              <a:t>자동차 </a:t>
            </a:r>
            <a:r>
              <a:rPr lang="ko-KR" altLang="en-US" sz="1800" dirty="0"/>
              <a:t>외</a:t>
            </a:r>
            <a:r>
              <a:rPr lang="ko-KR" altLang="ko-KR" sz="1800" dirty="0"/>
              <a:t>부 </a:t>
            </a:r>
            <a:br>
              <a:rPr lang="en-US" altLang="ko-KR" sz="1800" dirty="0"/>
            </a:br>
            <a:r>
              <a:rPr lang="ko-KR" altLang="ko-KR" sz="1800" dirty="0"/>
              <a:t>네트워크 </a:t>
            </a:r>
            <a:br>
              <a:rPr lang="en-US" altLang="ko-KR" sz="1800" dirty="0"/>
            </a:br>
            <a:r>
              <a:rPr lang="ko-KR" altLang="ko-KR" sz="1800" dirty="0"/>
              <a:t>보안 기술 설계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0571F-DF2A-4A41-8F53-8BA615FC8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163" y="773157"/>
            <a:ext cx="6317468" cy="1100913"/>
          </a:xfrm>
        </p:spPr>
        <p:txBody>
          <a:bodyPr>
            <a:normAutofit/>
          </a:bodyPr>
          <a:lstStyle/>
          <a:p>
            <a:pPr lvl="0"/>
            <a:r>
              <a:rPr lang="ko-KR" altLang="ko-KR" sz="1400" dirty="0">
                <a:solidFill>
                  <a:schemeClr val="tx1"/>
                </a:solidFill>
              </a:rPr>
              <a:t>가용성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ko-KR" sz="1400" dirty="0">
                <a:solidFill>
                  <a:schemeClr val="tx1"/>
                </a:solidFill>
              </a:rPr>
              <a:t>클라우드 기반 관리 시스템을 구축한 후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ko-KR" sz="1400" dirty="0">
                <a:solidFill>
                  <a:schemeClr val="tx1"/>
                </a:solidFill>
              </a:rPr>
              <a:t>핸드폰 어플리케이션과 </a:t>
            </a:r>
            <a:r>
              <a:rPr lang="en-US" altLang="ko-KR" sz="1400" dirty="0">
                <a:solidFill>
                  <a:schemeClr val="tx1"/>
                </a:solidFill>
              </a:rPr>
              <a:t>NFC</a:t>
            </a:r>
            <a:r>
              <a:rPr lang="ko-KR" altLang="ko-KR" sz="1400" dirty="0">
                <a:solidFill>
                  <a:schemeClr val="tx1"/>
                </a:solidFill>
              </a:rPr>
              <a:t>를 통하여도 안전하고 필요할 때 언제든 자동차에 접근할 수 있도록 구축한다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AC21A8-38BF-4EC8-9C6B-AC8A0A86A9B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7854" y="1323614"/>
            <a:ext cx="1782981" cy="3445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조치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4C427-A4E4-4B26-8F4F-0C385A48D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B4F84-E73B-47B0-9B88-DEA84B96D784}"/>
              </a:ext>
            </a:extLst>
          </p:cNvPr>
          <p:cNvSpPr txBox="1"/>
          <p:nvPr/>
        </p:nvSpPr>
        <p:spPr>
          <a:xfrm>
            <a:off x="4019919" y="4472415"/>
            <a:ext cx="3293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ko-KR" b="1" dirty="0"/>
              <a:t>클라우드 기반 매니지먼트 시스템 원리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DF71E1-E16C-4CCC-AC7E-78BB62D4D9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80" y="2056821"/>
            <a:ext cx="5410835" cy="2323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04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7BC32-B8CE-4433-BFBB-3634F74C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433" y="226446"/>
            <a:ext cx="4532541" cy="425856"/>
          </a:xfrm>
        </p:spPr>
        <p:txBody>
          <a:bodyPr>
            <a:noAutofit/>
          </a:bodyPr>
          <a:lstStyle/>
          <a:p>
            <a:r>
              <a:rPr lang="ko-KR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자동차 </a:t>
            </a:r>
            <a:r>
              <a:rPr lang="ko-KR" alt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외</a:t>
            </a:r>
            <a:r>
              <a:rPr lang="ko-KR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부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네트워크 보안 기술 설계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EF9486E-C2C6-405E-89C6-BF1E3538128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조치를 위한 또 다른 보안 목적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707D4C4-3DF5-4872-BEE9-4C3AD5A0A634}"/>
              </a:ext>
            </a:extLst>
          </p:cNvPr>
          <p:cNvSpPr txBox="1">
            <a:spLocks/>
          </p:cNvSpPr>
          <p:nvPr/>
        </p:nvSpPr>
        <p:spPr>
          <a:xfrm>
            <a:off x="2171002" y="4188536"/>
            <a:ext cx="5054675" cy="605323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05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None/>
            </a:pPr>
            <a:r>
              <a:rPr lang="ko-KR" altLang="ko-KR" sz="1600" dirty="0">
                <a:solidFill>
                  <a:srgbClr val="FFFF00"/>
                </a:solidFill>
              </a:rPr>
              <a:t>존재하지 </a:t>
            </a:r>
            <a:r>
              <a:rPr lang="ko-KR" altLang="ko-KR" sz="1600">
                <a:solidFill>
                  <a:srgbClr val="FFFF00"/>
                </a:solidFill>
              </a:rPr>
              <a:t>않은 </a:t>
            </a:r>
            <a:r>
              <a:rPr lang="ko-KR" altLang="en-US" sz="1600">
                <a:solidFill>
                  <a:srgbClr val="FFFF00"/>
                </a:solidFill>
              </a:rPr>
              <a:t>통신망</a:t>
            </a:r>
            <a:r>
              <a:rPr lang="ko-KR" altLang="ko-KR" sz="1600">
                <a:solidFill>
                  <a:srgbClr val="FFFF00"/>
                </a:solidFill>
              </a:rPr>
              <a:t>에서의 </a:t>
            </a:r>
            <a:r>
              <a:rPr lang="en-US" altLang="ko-KR" sz="1600" dirty="0">
                <a:solidFill>
                  <a:srgbClr val="FFFF00"/>
                </a:solidFill>
              </a:rPr>
              <a:t>SYN </a:t>
            </a:r>
            <a:r>
              <a:rPr lang="ko-KR" altLang="ko-KR" sz="1600" dirty="0">
                <a:solidFill>
                  <a:srgbClr val="FFFF00"/>
                </a:solidFill>
              </a:rPr>
              <a:t>패킷 요청은 서버로</a:t>
            </a:r>
            <a:endParaRPr lang="en-US" altLang="ko-KR" sz="1600" dirty="0">
              <a:solidFill>
                <a:srgbClr val="FFFF00"/>
              </a:solidFill>
            </a:endParaRPr>
          </a:p>
          <a:p>
            <a:pPr marL="0" indent="0" algn="ctr">
              <a:buClrTx/>
              <a:buNone/>
            </a:pPr>
            <a:r>
              <a:rPr lang="ko-KR" altLang="ko-KR" sz="1600" dirty="0">
                <a:solidFill>
                  <a:srgbClr val="FFFF00"/>
                </a:solidFill>
              </a:rPr>
              <a:t> 도달하지 못하게 하는 통신망 인터셉트 기능을 사용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3B5BE75-8A7F-4A95-933E-98CAF3BC288F}"/>
              </a:ext>
            </a:extLst>
          </p:cNvPr>
          <p:cNvSpPr txBox="1">
            <a:spLocks/>
          </p:cNvSpPr>
          <p:nvPr/>
        </p:nvSpPr>
        <p:spPr>
          <a:xfrm>
            <a:off x="919220" y="652302"/>
            <a:ext cx="7305559" cy="94457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05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ko-KR" altLang="ko-KR" sz="1400" dirty="0"/>
              <a:t>보다 나은 가용성을 제공하기 위해 클라우드 기반의 시스템을 구축함에 따라 최근 특히나 유행하는 공격인 서비스 거부 공격에 대비하여 통신만 인터셉트 기능을 준비한다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E33EBD-31E9-4033-8040-193C76D4A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568" y="1596876"/>
            <a:ext cx="3022861" cy="22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3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C690-FB46-482B-A11B-8A3FE4D7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70" y="0"/>
            <a:ext cx="4724276" cy="425856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/>
              <a:t>참고 문헌 및 사이트 목록</a:t>
            </a:r>
            <a:endParaRPr lang="en-US" altLang="ko-KR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3E3CD-D8DB-4056-9579-853FCA2CDC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9481" y="751935"/>
            <a:ext cx="8365037" cy="39412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사이트 목록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u="sng" dirty="0">
                <a:solidFill>
                  <a:srgbClr val="0563C1"/>
                </a:solidFill>
              </a:rPr>
              <a:t>https://www.e4ds.com/sub_view.asp?ch=1&amp;t=0&amp;idx=11556</a:t>
            </a:r>
            <a:r>
              <a:rPr lang="en-US" altLang="ko-KR" dirty="0"/>
              <a:t> – IoT </a:t>
            </a:r>
            <a:r>
              <a:rPr lang="ko-KR" altLang="ko-KR" dirty="0"/>
              <a:t>전망</a:t>
            </a:r>
          </a:p>
          <a:p>
            <a:r>
              <a:rPr lang="en-US" altLang="ko-KR" u="sng" dirty="0">
                <a:hlinkClick r:id="rId2"/>
              </a:rPr>
              <a:t>https://www.prnewswire.com/news-releases/ip-camera-market-to-cross-usd-20-bn-by-2025-global-market-insights-inc-300884454.html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IP</a:t>
            </a:r>
            <a:r>
              <a:rPr lang="ko-KR" altLang="ko-KR" dirty="0"/>
              <a:t>카메라 시장 전망</a:t>
            </a:r>
          </a:p>
          <a:p>
            <a:r>
              <a:rPr lang="en-US" altLang="ko-KR" u="sng" dirty="0">
                <a:hlinkClick r:id="rId3"/>
              </a:rPr>
              <a:t>https://www.sedaily.com/NewsVIew/1VQR9YSB83</a:t>
            </a:r>
            <a:r>
              <a:rPr lang="en-US" altLang="ko-KR" dirty="0"/>
              <a:t> - IoT</a:t>
            </a:r>
            <a:r>
              <a:rPr lang="ko-KR" altLang="ko-KR" dirty="0"/>
              <a:t>장비 전망과 </a:t>
            </a:r>
            <a:r>
              <a:rPr lang="en-US" altLang="ko-KR" dirty="0"/>
              <a:t>IoT</a:t>
            </a:r>
            <a:r>
              <a:rPr lang="ko-KR" altLang="ko-KR" dirty="0"/>
              <a:t>보안 구멍관련</a:t>
            </a:r>
          </a:p>
          <a:p>
            <a:r>
              <a:rPr lang="en-US" altLang="ko-KR" u="sng" dirty="0">
                <a:hlinkClick r:id="rId4"/>
              </a:rPr>
              <a:t>https://itinformation.tistory.com/121</a:t>
            </a:r>
            <a:r>
              <a:rPr lang="en-US" altLang="ko-KR" dirty="0"/>
              <a:t> - </a:t>
            </a:r>
            <a:r>
              <a:rPr lang="ko-KR" altLang="ko-KR" dirty="0"/>
              <a:t>사례 참고 사이트 </a:t>
            </a:r>
            <a:r>
              <a:rPr lang="en-US" altLang="ko-KR" dirty="0"/>
              <a:t>1</a:t>
            </a:r>
            <a:endParaRPr lang="ko-KR" altLang="ko-KR" dirty="0"/>
          </a:p>
          <a:p>
            <a:r>
              <a:rPr lang="en-US" altLang="ko-KR" u="sng" dirty="0">
                <a:hlinkClick r:id="rId5"/>
              </a:rPr>
              <a:t>https://newsis.com/view/?id=NISX20190201_0000548603</a:t>
            </a:r>
            <a:r>
              <a:rPr lang="en-US" altLang="ko-KR" dirty="0"/>
              <a:t> – </a:t>
            </a:r>
            <a:r>
              <a:rPr lang="ko-KR" altLang="ko-KR" dirty="0"/>
              <a:t>참고 사이트</a:t>
            </a:r>
            <a:r>
              <a:rPr lang="en-US" altLang="ko-KR" dirty="0"/>
              <a:t>2</a:t>
            </a:r>
            <a:endParaRPr lang="ko-KR" altLang="ko-KR" dirty="0"/>
          </a:p>
          <a:p>
            <a:r>
              <a:rPr lang="en-US" altLang="ko-KR" u="sng" dirty="0">
                <a:hlinkClick r:id="rId6"/>
              </a:rPr>
              <a:t>https://news.joins.com/article/21950524</a:t>
            </a:r>
            <a:r>
              <a:rPr lang="en-US" altLang="ko-KR" dirty="0"/>
              <a:t>  - </a:t>
            </a:r>
            <a:r>
              <a:rPr lang="ko-KR" altLang="ko-KR" dirty="0"/>
              <a:t>참고 사이트</a:t>
            </a:r>
            <a:r>
              <a:rPr lang="en-US" altLang="ko-KR" dirty="0"/>
              <a:t>3</a:t>
            </a:r>
          </a:p>
          <a:p>
            <a:r>
              <a:rPr lang="en-US" altLang="ko-KR" u="sng" dirty="0">
                <a:hlinkClick r:id="rId7"/>
              </a:rPr>
              <a:t>http://www.automotivereport.co.kr/news/articleView.html?idxno=1459</a:t>
            </a:r>
            <a:r>
              <a:rPr lang="en-US" altLang="ko-KR" dirty="0"/>
              <a:t> – CAN </a:t>
            </a:r>
            <a:r>
              <a:rPr lang="ko-KR" altLang="ko-KR" dirty="0"/>
              <a:t>표준의 취약점</a:t>
            </a:r>
            <a:endParaRPr lang="en-US" altLang="ko-KR" dirty="0"/>
          </a:p>
          <a:p>
            <a:r>
              <a:rPr lang="en-US" altLang="ko-KR" u="sng" dirty="0">
                <a:hlinkClick r:id="rId8"/>
              </a:rPr>
              <a:t>https://patents.google.com/patent/KR101734947B1/ko</a:t>
            </a:r>
            <a:r>
              <a:rPr lang="en-US" altLang="ko-KR" dirty="0"/>
              <a:t> - </a:t>
            </a:r>
            <a:r>
              <a:rPr lang="ko-KR" altLang="ko-KR" dirty="0"/>
              <a:t>스마트 키 시스템 및 상기 시스템에서의 해킹 방지 </a:t>
            </a:r>
            <a:endParaRPr lang="en-US" altLang="ko-KR" dirty="0"/>
          </a:p>
          <a:p>
            <a:r>
              <a:rPr lang="en-US" altLang="ko-KR" u="sng" dirty="0">
                <a:hlinkClick r:id="rId9"/>
              </a:rPr>
              <a:t>https://en.wikipedia.org/wiki/Remote_keyless_system</a:t>
            </a:r>
            <a:r>
              <a:rPr lang="en-US" altLang="ko-KR" dirty="0"/>
              <a:t> - Keyless entry system</a:t>
            </a:r>
            <a:endParaRPr lang="ko-KR" altLang="ko-KR" dirty="0"/>
          </a:p>
          <a:p>
            <a:r>
              <a:rPr lang="en-US" altLang="ko-KR" u="sng" dirty="0">
                <a:hlinkClick r:id="rId10"/>
              </a:rPr>
              <a:t>http://nara.kosmes.or.kr/mobile/view.html?sid=176&amp;aid=5595&amp;page=1&amp;from=list</a:t>
            </a:r>
            <a:r>
              <a:rPr lang="en-US" altLang="ko-KR" dirty="0"/>
              <a:t> – </a:t>
            </a:r>
            <a:r>
              <a:rPr lang="ko-KR" altLang="ko-KR" dirty="0"/>
              <a:t>진화하는 자동차 보안기술</a:t>
            </a:r>
          </a:p>
          <a:p>
            <a:r>
              <a:rPr lang="en-US" altLang="ko-KR" u="sng" dirty="0">
                <a:hlinkClick r:id="rId11"/>
              </a:rPr>
              <a:t>https://peemangit.tistory.com/210</a:t>
            </a:r>
            <a:r>
              <a:rPr lang="en-US" altLang="ko-KR" dirty="0"/>
              <a:t> </a:t>
            </a:r>
            <a:r>
              <a:rPr lang="ko-KR" altLang="ko-KR" dirty="0"/>
              <a:t>ㅡ </a:t>
            </a:r>
            <a:r>
              <a:rPr lang="en-US" altLang="ko-KR" dirty="0"/>
              <a:t>Dos </a:t>
            </a:r>
            <a:r>
              <a:rPr lang="ko-KR" altLang="ko-KR" dirty="0"/>
              <a:t>공격법과 방어법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chemeClr val="tx1"/>
                </a:solidFill>
              </a:rPr>
              <a:t>문헌 목록</a:t>
            </a:r>
            <a:endParaRPr lang="en-US" altLang="ko-KR" sz="1600" dirty="0">
              <a:solidFill>
                <a:schemeClr val="tx1"/>
              </a:solidFill>
            </a:endParaRPr>
          </a:p>
          <a:p>
            <a:r>
              <a:rPr lang="en-US" altLang="ko-KR" u="sng" dirty="0">
                <a:hlinkClick r:id="rId12"/>
              </a:rPr>
              <a:t>https://www.itfind.or.kr/WZIN/jugidong/1914/file3018578133064757102-191401.pdf</a:t>
            </a:r>
            <a:r>
              <a:rPr lang="en-US" altLang="ko-KR" dirty="0"/>
              <a:t>  - 5G </a:t>
            </a:r>
            <a:r>
              <a:rPr lang="ko-KR" altLang="ko-KR" dirty="0"/>
              <a:t>시대의 차세대 </a:t>
            </a:r>
            <a:r>
              <a:rPr lang="en-US" altLang="ko-KR" dirty="0"/>
              <a:t>IoT </a:t>
            </a:r>
            <a:r>
              <a:rPr lang="ko-KR" altLang="ko-KR" dirty="0"/>
              <a:t>보안</a:t>
            </a:r>
            <a:endParaRPr lang="en-US" altLang="ko-KR" dirty="0"/>
          </a:p>
          <a:p>
            <a:r>
              <a:rPr lang="en-US" altLang="ko-KR" u="sng" dirty="0">
                <a:hlinkClick r:id="rId13"/>
              </a:rPr>
              <a:t>https://www.koreascience.or.kr/article/CFKO201714956117073.pdf</a:t>
            </a:r>
            <a:r>
              <a:rPr lang="en-US" altLang="ko-KR" dirty="0"/>
              <a:t> - </a:t>
            </a:r>
            <a:r>
              <a:rPr lang="ko-KR" altLang="ko-KR" dirty="0"/>
              <a:t>차량용 스마트키 취약점 분석과 해킹공격 대응방안</a:t>
            </a:r>
            <a:endParaRPr lang="en-US" altLang="ko-KR" dirty="0"/>
          </a:p>
          <a:p>
            <a:r>
              <a:rPr lang="ko-KR" altLang="en-US" sz="1800" dirty="0">
                <a:solidFill>
                  <a:schemeClr val="tx1"/>
                </a:solidFill>
              </a:rPr>
              <a:t>정보보호 이론 수업자료 </a:t>
            </a:r>
            <a:r>
              <a:rPr lang="en-US" altLang="ko-KR" sz="1800" dirty="0">
                <a:solidFill>
                  <a:schemeClr val="tx1"/>
                </a:solidFill>
              </a:rPr>
              <a:t>ppt </a:t>
            </a:r>
            <a:r>
              <a:rPr lang="ko-KR" altLang="en-US" sz="1800" dirty="0">
                <a:solidFill>
                  <a:schemeClr val="tx1"/>
                </a:solidFill>
              </a:rPr>
              <a:t>및 수업 내용</a:t>
            </a:r>
            <a:endParaRPr lang="ko-KR" altLang="ko-KR" sz="18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64CA3C4-3277-496D-A390-495292F53A2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algn="ctr"/>
            <a:r>
              <a:rPr lang="en-US" altLang="ko-KR" dirty="0"/>
              <a:t>32154579 </a:t>
            </a:r>
            <a:r>
              <a:rPr lang="ko-KR" altLang="en-US" dirty="0"/>
              <a:t>차성민 기말 과제 발표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3AB170-30EE-4FFF-84EF-7DDB162BE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6289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62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BEE6DB11-20F2-426A-B906-F47CB6783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91" y="2360285"/>
            <a:ext cx="1875066" cy="42293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ED757-C4B0-4555-BA32-6D371B8ADD59}"/>
              </a:ext>
            </a:extLst>
          </p:cNvPr>
          <p:cNvSpPr txBox="1"/>
          <p:nvPr/>
        </p:nvSpPr>
        <p:spPr>
          <a:xfrm>
            <a:off x="3695179" y="1094422"/>
            <a:ext cx="52074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en-US" altLang="ko-KR" sz="2000" dirty="0"/>
              <a:t>1. </a:t>
            </a:r>
            <a:r>
              <a:rPr lang="ko-KR" altLang="ko-KR" sz="2000" dirty="0"/>
              <a:t>자동차 내부 네트워크 보안 기술 설계</a:t>
            </a: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pPr latinLnBrk="1"/>
            <a:r>
              <a:rPr lang="en-US" altLang="ko-KR" sz="1200" dirty="0"/>
              <a:t>1-1 </a:t>
            </a:r>
            <a:r>
              <a:rPr lang="ko-KR" altLang="ko-KR" sz="1200" dirty="0"/>
              <a:t>자동차 내부 네트워크</a:t>
            </a:r>
            <a:r>
              <a:rPr lang="en-US" altLang="ko-KR" sz="1200" dirty="0"/>
              <a:t>(CAN)</a:t>
            </a:r>
            <a:r>
              <a:rPr lang="ko-KR" altLang="ko-KR" sz="1200" dirty="0"/>
              <a:t>의 취약점</a:t>
            </a:r>
          </a:p>
          <a:p>
            <a:pPr latinLnBrk="1"/>
            <a:r>
              <a:rPr lang="en-US" altLang="ko-KR" sz="1200" dirty="0"/>
              <a:t>1-2 </a:t>
            </a:r>
            <a:r>
              <a:rPr lang="ko-KR" altLang="ko-KR" sz="1200" dirty="0"/>
              <a:t>자동차 내부 네트워크</a:t>
            </a:r>
            <a:r>
              <a:rPr lang="en-US" altLang="ko-KR" sz="1200" dirty="0"/>
              <a:t>(CAN)</a:t>
            </a:r>
            <a:r>
              <a:rPr lang="ko-KR" altLang="ko-KR" sz="1200" dirty="0"/>
              <a:t>의 취약점 제거를 위한 방법</a:t>
            </a:r>
          </a:p>
          <a:p>
            <a:pPr latinLnBrk="1"/>
            <a:r>
              <a:rPr lang="en-US" altLang="ko-KR" sz="1200" dirty="0"/>
              <a:t>1-3 </a:t>
            </a:r>
            <a:r>
              <a:rPr lang="ko-KR" altLang="ko-KR" sz="1200" dirty="0"/>
              <a:t>자동차 내부 네트워크</a:t>
            </a:r>
            <a:r>
              <a:rPr lang="en-US" altLang="ko-KR" sz="1200" dirty="0"/>
              <a:t>(CAN)</a:t>
            </a:r>
            <a:r>
              <a:rPr lang="ko-KR" altLang="ko-KR" sz="1200" dirty="0"/>
              <a:t>를 위한 정보보호 기능 설계</a:t>
            </a: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pPr lvl="0" latinLnBrk="1"/>
            <a:r>
              <a:rPr lang="en-US" altLang="ko-KR" sz="2000" dirty="0"/>
              <a:t>2. </a:t>
            </a:r>
            <a:r>
              <a:rPr lang="ko-KR" altLang="ko-KR" sz="2000" dirty="0"/>
              <a:t>자동차 외부 네트워크 보안 기술 설계</a:t>
            </a:r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pPr latinLnBrk="1"/>
            <a:r>
              <a:rPr lang="en-US" altLang="ko-KR" sz="1200" dirty="0"/>
              <a:t>2-1 Keyless entry system</a:t>
            </a:r>
            <a:r>
              <a:rPr lang="ko-KR" altLang="ko-KR" sz="1200" dirty="0"/>
              <a:t>의 취약점</a:t>
            </a:r>
          </a:p>
          <a:p>
            <a:pPr latinLnBrk="1"/>
            <a:r>
              <a:rPr lang="en-US" altLang="ko-KR" sz="1200" dirty="0"/>
              <a:t>2-2 Keyless entry system</a:t>
            </a:r>
            <a:r>
              <a:rPr lang="ko-KR" altLang="ko-KR" sz="1200" dirty="0"/>
              <a:t>의 취약점 제거를 위한 방법</a:t>
            </a:r>
          </a:p>
          <a:p>
            <a:pPr latinLnBrk="1"/>
            <a:r>
              <a:rPr lang="en-US" altLang="ko-KR" sz="1200" dirty="0"/>
              <a:t>2-3 Keyless entry system</a:t>
            </a:r>
            <a:r>
              <a:rPr lang="ko-KR" altLang="ko-KR" sz="1200" dirty="0"/>
              <a:t>를 위한 정보보호 기능 설계</a:t>
            </a:r>
            <a:endParaRPr lang="en-US" altLang="ko-KR" sz="1200" dirty="0"/>
          </a:p>
          <a:p>
            <a:pPr latinLnBrk="1"/>
            <a:endParaRPr lang="en-US" altLang="ko-KR" sz="1200" dirty="0"/>
          </a:p>
          <a:p>
            <a:pPr latinLnBrk="1"/>
            <a:r>
              <a:rPr lang="en-US" altLang="ko-KR" sz="2000" dirty="0"/>
              <a:t>3. </a:t>
            </a:r>
            <a:r>
              <a:rPr lang="ko-KR" altLang="en-US" sz="2000" dirty="0"/>
              <a:t>참고 문헌 및 사이트 목록</a:t>
            </a:r>
            <a:endParaRPr lang="ko-KR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3E3D7C-EB5F-41B5-BA26-4CB779316BF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7711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C690-FB46-482B-A11B-8A3FE4D7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187"/>
            <a:ext cx="5075969" cy="4258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ko-KR" sz="2000" dirty="0"/>
              <a:t>자동차 내부 네트워크 보안 기술 설계</a:t>
            </a:r>
            <a:endParaRPr lang="en-US" altLang="ko-KR" sz="20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64CA3C4-3277-496D-A390-495292F53A2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CAN</a:t>
            </a:r>
            <a:r>
              <a:rPr lang="ko-KR" altLang="en-US" dirty="0"/>
              <a:t>의 취약점과 취약점 제거를 위한 방법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3AB170-30EE-4FFF-84EF-7DDB162BE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EA411-D12E-4780-A172-5E28E523683A}"/>
              </a:ext>
            </a:extLst>
          </p:cNvPr>
          <p:cNvSpPr txBox="1"/>
          <p:nvPr/>
        </p:nvSpPr>
        <p:spPr>
          <a:xfrm>
            <a:off x="535419" y="808209"/>
            <a:ext cx="66605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</a:t>
            </a:r>
            <a:r>
              <a:rPr lang="ko-KR" altLang="en-US" dirty="0"/>
              <a:t>네트워크의 취약점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인증 또는 접근 제어 메커니즘의 부재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공격자가 </a:t>
            </a:r>
            <a:r>
              <a:rPr lang="en-US" altLang="ko-KR" dirty="0"/>
              <a:t>CAN </a:t>
            </a:r>
            <a:r>
              <a:rPr lang="ko-KR" altLang="en-US" dirty="0"/>
              <a:t>버스에 대한 무단 </a:t>
            </a:r>
            <a:r>
              <a:rPr lang="ko-KR" altLang="en-US" dirty="0" err="1"/>
              <a:t>엑세스를</a:t>
            </a:r>
            <a:r>
              <a:rPr lang="ko-KR" altLang="en-US" dirty="0"/>
              <a:t> 얻지 못한다는</a:t>
            </a:r>
            <a:r>
              <a:rPr lang="en-US" altLang="ko-KR" dirty="0"/>
              <a:t> </a:t>
            </a:r>
            <a:r>
              <a:rPr lang="ko-KR" altLang="en-US" dirty="0"/>
              <a:t>가정이 되어 있음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349648-73AE-4627-8731-DC62B624DAE7}"/>
              </a:ext>
            </a:extLst>
          </p:cNvPr>
          <p:cNvSpPr/>
          <p:nvPr/>
        </p:nvSpPr>
        <p:spPr>
          <a:xfrm>
            <a:off x="535419" y="2648925"/>
            <a:ext cx="75450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dirty="0">
                <a:solidFill>
                  <a:schemeClr val="tx1"/>
                </a:solidFill>
              </a:rPr>
              <a:t>근본적인 해결을 위해서는 보안을 고려하여 새로운 </a:t>
            </a:r>
            <a:r>
              <a:rPr lang="en-US" altLang="ko-KR" dirty="0">
                <a:solidFill>
                  <a:schemeClr val="tx1"/>
                </a:solidFill>
              </a:rPr>
              <a:t>CAN </a:t>
            </a:r>
            <a:r>
              <a:rPr lang="ko-KR" altLang="ko-KR" dirty="0">
                <a:solidFill>
                  <a:schemeClr val="tx1"/>
                </a:solidFill>
              </a:rPr>
              <a:t>버스를 만드는 것이 가장 좋지만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ko-KR" dirty="0">
                <a:solidFill>
                  <a:schemeClr val="tx1"/>
                </a:solidFill>
              </a:rPr>
              <a:t>규격을 바꾸는 것은 어려</a:t>
            </a:r>
            <a:r>
              <a:rPr lang="ko-KR" altLang="en-US" dirty="0">
                <a:solidFill>
                  <a:schemeClr val="tx1"/>
                </a:solidFill>
              </a:rPr>
              <a:t>운 현실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34E53-7514-467F-9B85-362A42E7AB5C}"/>
              </a:ext>
            </a:extLst>
          </p:cNvPr>
          <p:cNvSpPr txBox="1"/>
          <p:nvPr/>
        </p:nvSpPr>
        <p:spPr>
          <a:xfrm>
            <a:off x="1850365" y="3593081"/>
            <a:ext cx="5443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보안 목적에 맞는 조치가 필요함</a:t>
            </a:r>
            <a:r>
              <a:rPr lang="en-US" altLang="ko-KR" sz="2800" dirty="0">
                <a:solidFill>
                  <a:srgbClr val="FF0000"/>
                </a:solidFill>
              </a:rPr>
              <a:t>.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8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3F9F-B7AD-4780-A29D-3859C482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5" y="528370"/>
            <a:ext cx="1616177" cy="425856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ko-KR" sz="1800" dirty="0"/>
              <a:t>자동차 내부 </a:t>
            </a:r>
            <a:br>
              <a:rPr lang="en-US" altLang="ko-KR" sz="1800" dirty="0"/>
            </a:br>
            <a:r>
              <a:rPr lang="ko-KR" altLang="ko-KR" sz="1800" dirty="0"/>
              <a:t>네트워크 </a:t>
            </a:r>
            <a:br>
              <a:rPr lang="en-US" altLang="ko-KR" sz="1800" dirty="0"/>
            </a:br>
            <a:r>
              <a:rPr lang="ko-KR" altLang="ko-KR" sz="1800" dirty="0"/>
              <a:t>보안 기술 설계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0571F-DF2A-4A41-8F53-8BA615FC8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4469" y="1323614"/>
            <a:ext cx="6317468" cy="1352719"/>
          </a:xfrm>
        </p:spPr>
        <p:txBody>
          <a:bodyPr>
            <a:normAutofit/>
          </a:bodyPr>
          <a:lstStyle/>
          <a:p>
            <a:r>
              <a:rPr lang="ko-KR" altLang="ko-KR" sz="1300" dirty="0">
                <a:solidFill>
                  <a:schemeClr val="tx1"/>
                </a:solidFill>
              </a:rPr>
              <a:t>보안 자산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  <a:r>
              <a:rPr lang="ko-KR" altLang="ko-KR" sz="1300" dirty="0">
                <a:solidFill>
                  <a:schemeClr val="tx1"/>
                </a:solidFill>
              </a:rPr>
              <a:t>자동차 내부 네트워크 중 가장 많이 쓰이는 </a:t>
            </a:r>
            <a:r>
              <a:rPr lang="en-US" altLang="ko-KR" sz="1300" dirty="0">
                <a:solidFill>
                  <a:schemeClr val="tx1"/>
                </a:solidFill>
              </a:rPr>
              <a:t>CAN. </a:t>
            </a:r>
          </a:p>
          <a:p>
            <a:r>
              <a:rPr lang="ko-KR" altLang="en-US" sz="1300" dirty="0">
                <a:solidFill>
                  <a:schemeClr val="tx1"/>
                </a:solidFill>
              </a:rPr>
              <a:t>보안 목적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  <a:r>
              <a:rPr lang="ko-KR" altLang="ko-KR" sz="1300" dirty="0">
                <a:solidFill>
                  <a:schemeClr val="tx1"/>
                </a:solidFill>
              </a:rPr>
              <a:t>운전자의 생명과도 관계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ko-KR" sz="1300" dirty="0">
                <a:solidFill>
                  <a:schemeClr val="tx1"/>
                </a:solidFill>
              </a:rPr>
              <a:t>있는 자동차 내부 네트워크</a:t>
            </a:r>
            <a:r>
              <a:rPr lang="en-US" altLang="ko-KR" sz="1300" dirty="0">
                <a:solidFill>
                  <a:schemeClr val="tx1"/>
                </a:solidFill>
              </a:rPr>
              <a:t>(CAN)</a:t>
            </a:r>
            <a:r>
              <a:rPr lang="ko-KR" altLang="ko-KR" sz="1300" dirty="0">
                <a:solidFill>
                  <a:schemeClr val="tx1"/>
                </a:solidFill>
              </a:rPr>
              <a:t>를 안전하게 지</a:t>
            </a:r>
            <a:r>
              <a:rPr lang="ko-KR" altLang="en-US" sz="1300" dirty="0">
                <a:solidFill>
                  <a:schemeClr val="tx1"/>
                </a:solidFill>
              </a:rPr>
              <a:t>키는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ko-KR" sz="1300" dirty="0">
                <a:solidFill>
                  <a:schemeClr val="tx1"/>
                </a:solidFill>
              </a:rPr>
              <a:t>동시에 차량 내부라는 특수 환경에 걸맞게 빠르게 처리가 가능한 보안체계를 확립하여야 </a:t>
            </a:r>
            <a:r>
              <a:rPr lang="ko-KR" altLang="en-US" sz="1300" dirty="0">
                <a:solidFill>
                  <a:schemeClr val="tx1"/>
                </a:solidFill>
              </a:rPr>
              <a:t>함</a:t>
            </a:r>
            <a:r>
              <a:rPr lang="en-US" altLang="ko-KR" sz="1300" dirty="0">
                <a:solidFill>
                  <a:schemeClr val="tx1"/>
                </a:solidFill>
              </a:rPr>
              <a:t>.</a:t>
            </a:r>
            <a:endParaRPr lang="ko-KR" altLang="ko-KR" sz="1300" dirty="0">
              <a:solidFill>
                <a:schemeClr val="tx1"/>
              </a:solidFill>
            </a:endParaRPr>
          </a:p>
          <a:p>
            <a:endParaRPr lang="ko-KR" altLang="ko-KR" sz="1200" dirty="0">
              <a:solidFill>
                <a:schemeClr val="tx1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AC21A8-38BF-4EC8-9C6B-AC8A0A86A9B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7854" y="1323614"/>
            <a:ext cx="1782981" cy="3445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자산과 목적</a:t>
            </a:r>
            <a:r>
              <a:rPr lang="en-US" altLang="ko-KR" dirty="0"/>
              <a:t>, </a:t>
            </a:r>
            <a:r>
              <a:rPr lang="ko-KR" altLang="en-US" dirty="0"/>
              <a:t>요구사항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4C427-A4E4-4B26-8F4F-0C385A48D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A5CFC-2D25-4FF8-8B19-6E58EEF5F33D}"/>
              </a:ext>
            </a:extLst>
          </p:cNvPr>
          <p:cNvSpPr txBox="1"/>
          <p:nvPr/>
        </p:nvSpPr>
        <p:spPr>
          <a:xfrm>
            <a:off x="3922528" y="2914872"/>
            <a:ext cx="34697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ko-KR" altLang="en-US" dirty="0"/>
              <a:t>목적에 맞는 보안 요구사항</a:t>
            </a:r>
            <a:r>
              <a:rPr lang="en-US" altLang="ko-KR" dirty="0"/>
              <a:t>:</a:t>
            </a:r>
          </a:p>
          <a:p>
            <a:pPr lvl="0" latinLnBrk="1"/>
            <a:endParaRPr lang="en-US" altLang="ko-KR" dirty="0"/>
          </a:p>
          <a:p>
            <a:pPr lvl="0" latinLnBrk="1"/>
            <a:r>
              <a:rPr lang="ko-KR" altLang="ko-KR" dirty="0"/>
              <a:t>사용자 데이터의 암호화</a:t>
            </a:r>
            <a:r>
              <a:rPr lang="en-US" altLang="ko-KR" dirty="0"/>
              <a:t>(</a:t>
            </a:r>
            <a:r>
              <a:rPr lang="ko-KR" altLang="ko-KR" dirty="0"/>
              <a:t>기밀성</a:t>
            </a:r>
            <a:r>
              <a:rPr lang="en-US" altLang="ko-KR" dirty="0"/>
              <a:t>)</a:t>
            </a:r>
            <a:endParaRPr lang="ko-KR" altLang="ko-KR" dirty="0"/>
          </a:p>
          <a:p>
            <a:pPr lvl="0" latinLnBrk="1"/>
            <a:r>
              <a:rPr lang="ko-KR" altLang="ko-KR" dirty="0"/>
              <a:t>메</a:t>
            </a:r>
            <a:r>
              <a:rPr lang="ko-KR" altLang="en-US" dirty="0"/>
              <a:t>시</a:t>
            </a:r>
            <a:r>
              <a:rPr lang="ko-KR" altLang="ko-KR" dirty="0"/>
              <a:t>지 인증을 통한 접근 제어</a:t>
            </a:r>
            <a:r>
              <a:rPr lang="en-US" altLang="ko-KR" dirty="0"/>
              <a:t>(</a:t>
            </a:r>
            <a:r>
              <a:rPr lang="ko-KR" altLang="ko-KR" dirty="0"/>
              <a:t>무결성</a:t>
            </a:r>
            <a:r>
              <a:rPr lang="en-US" altLang="ko-KR" dirty="0"/>
              <a:t>)</a:t>
            </a:r>
            <a:endParaRPr lang="ko-KR" altLang="ko-KR" dirty="0"/>
          </a:p>
          <a:p>
            <a:pPr lvl="0" latinLnBrk="1"/>
            <a:r>
              <a:rPr lang="ko-KR" altLang="ko-KR" dirty="0"/>
              <a:t>메시지 인증에 사용되는 키 관리 </a:t>
            </a:r>
            <a:r>
              <a:rPr lang="en-US" altLang="ko-KR" dirty="0"/>
              <a:t>(</a:t>
            </a:r>
            <a:r>
              <a:rPr lang="ko-KR" altLang="ko-KR" dirty="0"/>
              <a:t>키 관리</a:t>
            </a:r>
            <a:r>
              <a:rPr lang="en-US" altLang="ko-KR" dirty="0"/>
              <a:t>)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23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3F9F-B7AD-4780-A29D-3859C482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5" y="528370"/>
            <a:ext cx="1616177" cy="425856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ko-KR" sz="1800" dirty="0"/>
              <a:t>자동차 내부 </a:t>
            </a:r>
            <a:br>
              <a:rPr lang="en-US" altLang="ko-KR" sz="1800" dirty="0"/>
            </a:br>
            <a:r>
              <a:rPr lang="ko-KR" altLang="ko-KR" sz="1800" dirty="0"/>
              <a:t>네트워크 </a:t>
            </a:r>
            <a:br>
              <a:rPr lang="en-US" altLang="ko-KR" sz="1800" dirty="0"/>
            </a:br>
            <a:r>
              <a:rPr lang="ko-KR" altLang="ko-KR" sz="1800" dirty="0"/>
              <a:t>보안 기술 설계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0571F-DF2A-4A41-8F53-8BA615FC8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165" y="517196"/>
            <a:ext cx="6317468" cy="1100913"/>
          </a:xfrm>
        </p:spPr>
        <p:txBody>
          <a:bodyPr>
            <a:normAutofit/>
          </a:bodyPr>
          <a:lstStyle/>
          <a:p>
            <a:pPr lvl="0"/>
            <a:r>
              <a:rPr lang="ko-KR" altLang="ko-KR" sz="1400" dirty="0">
                <a:solidFill>
                  <a:schemeClr val="tx1"/>
                </a:solidFill>
              </a:rPr>
              <a:t>기밀성</a:t>
            </a:r>
            <a:r>
              <a:rPr lang="en-US" altLang="ko-KR" sz="1400" dirty="0">
                <a:solidFill>
                  <a:schemeClr val="tx1"/>
                </a:solidFill>
              </a:rPr>
              <a:t>: CAN </a:t>
            </a:r>
            <a:r>
              <a:rPr lang="ko-KR" altLang="ko-KR" sz="1400" dirty="0">
                <a:solidFill>
                  <a:schemeClr val="tx1"/>
                </a:solidFill>
              </a:rPr>
              <a:t>프레임 </a:t>
            </a:r>
            <a:r>
              <a:rPr lang="en-US" altLang="ko-KR" sz="1400" dirty="0">
                <a:solidFill>
                  <a:schemeClr val="tx1"/>
                </a:solidFill>
              </a:rPr>
              <a:t>ID </a:t>
            </a:r>
            <a:r>
              <a:rPr lang="ko-KR" altLang="ko-KR" sz="1400" dirty="0">
                <a:solidFill>
                  <a:schemeClr val="tx1"/>
                </a:solidFill>
              </a:rPr>
              <a:t>필드를 대칭키 기반의 데이터 암호화를 사용하고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pPr marL="0" lvl="0" indent="0">
              <a:buNone/>
            </a:pPr>
            <a:r>
              <a:rPr lang="en-US" altLang="ko-KR" sz="1400" dirty="0">
                <a:solidFill>
                  <a:schemeClr val="tx1"/>
                </a:solidFill>
              </a:rPr>
              <a:t>    </a:t>
            </a:r>
            <a:r>
              <a:rPr lang="ko-KR" altLang="ko-KR" sz="1400" dirty="0">
                <a:solidFill>
                  <a:schemeClr val="tx1"/>
                </a:solidFill>
              </a:rPr>
              <a:t>운용모드는 </a:t>
            </a:r>
            <a:r>
              <a:rPr lang="en-US" altLang="ko-KR" sz="1400" dirty="0">
                <a:solidFill>
                  <a:schemeClr val="tx1"/>
                </a:solidFill>
              </a:rPr>
              <a:t>ECB</a:t>
            </a:r>
            <a:r>
              <a:rPr lang="ko-KR" altLang="ko-KR" sz="1400" dirty="0">
                <a:solidFill>
                  <a:schemeClr val="tx1"/>
                </a:solidFill>
              </a:rPr>
              <a:t>가 아닌 다른 모드를 사용하여 해결할 것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AC21A8-38BF-4EC8-9C6B-AC8A0A86A9B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7854" y="1323614"/>
            <a:ext cx="1782981" cy="3445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조치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4C427-A4E4-4B26-8F4F-0C385A48D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2FD936-16A1-4F0E-A4EA-6CD330F1B6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80" y="1424259"/>
            <a:ext cx="5558232" cy="2631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5B4F84-E73B-47B0-9B88-DEA84B96D784}"/>
              </a:ext>
            </a:extLst>
          </p:cNvPr>
          <p:cNvSpPr txBox="1"/>
          <p:nvPr/>
        </p:nvSpPr>
        <p:spPr>
          <a:xfrm>
            <a:off x="2631847" y="4144837"/>
            <a:ext cx="6070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600" b="1" dirty="0"/>
              <a:t>CAN ID</a:t>
            </a:r>
            <a:r>
              <a:rPr lang="ko-KR" altLang="ko-KR" sz="1600" b="1" dirty="0"/>
              <a:t>를 통해 특정 기능을 조작하기 위한 공격을 준비할 수 있다</a:t>
            </a:r>
            <a:r>
              <a:rPr lang="en-US" altLang="ko-KR" sz="1600" b="1" dirty="0"/>
              <a:t>.</a:t>
            </a:r>
            <a:endParaRPr lang="ko-KR" altLang="ko-KR" sz="1600" b="1" dirty="0"/>
          </a:p>
          <a:p>
            <a:pPr algn="ctr"/>
            <a:r>
              <a:rPr lang="ko-KR" altLang="ko-KR" sz="1600" b="1" dirty="0"/>
              <a:t>그렇기에 </a:t>
            </a:r>
            <a:r>
              <a:rPr lang="en-US" altLang="ko-KR" sz="1600" b="1" dirty="0"/>
              <a:t>CAN </a:t>
            </a:r>
            <a:r>
              <a:rPr lang="ko-KR" altLang="ko-KR" sz="1600" b="1" dirty="0"/>
              <a:t>프레임 </a:t>
            </a:r>
            <a:r>
              <a:rPr lang="en-US" altLang="ko-KR" sz="1600" b="1" dirty="0"/>
              <a:t>ID </a:t>
            </a:r>
            <a:r>
              <a:rPr lang="ko-KR" altLang="ko-KR" sz="1600" b="1" dirty="0"/>
              <a:t>필드를 암호화해줘야 한다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223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3F9F-B7AD-4780-A29D-3859C482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5" y="528370"/>
            <a:ext cx="1616177" cy="425856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ko-KR" sz="1800" dirty="0"/>
              <a:t>자동차 내부 </a:t>
            </a:r>
            <a:br>
              <a:rPr lang="en-US" altLang="ko-KR" sz="1800" dirty="0"/>
            </a:br>
            <a:r>
              <a:rPr lang="ko-KR" altLang="ko-KR" sz="1800" dirty="0"/>
              <a:t>네트워크 </a:t>
            </a:r>
            <a:br>
              <a:rPr lang="en-US" altLang="ko-KR" sz="1800" dirty="0"/>
            </a:br>
            <a:r>
              <a:rPr lang="ko-KR" altLang="ko-KR" sz="1800" dirty="0"/>
              <a:t>보안 기술 설계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0571F-DF2A-4A41-8F53-8BA615FC8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165" y="1117721"/>
            <a:ext cx="6317468" cy="1100913"/>
          </a:xfrm>
        </p:spPr>
        <p:txBody>
          <a:bodyPr>
            <a:normAutofit/>
          </a:bodyPr>
          <a:lstStyle/>
          <a:p>
            <a:pPr lvl="0"/>
            <a:r>
              <a:rPr lang="ko-KR" altLang="en-US" sz="1600" dirty="0">
                <a:solidFill>
                  <a:schemeClr val="tx1"/>
                </a:solidFill>
              </a:rPr>
              <a:t>무결성</a:t>
            </a:r>
            <a:r>
              <a:rPr lang="en-US" altLang="ko-KR" sz="1600" dirty="0">
                <a:solidFill>
                  <a:schemeClr val="tx1"/>
                </a:solidFill>
              </a:rPr>
              <a:t>: </a:t>
            </a:r>
            <a:r>
              <a:rPr lang="ko-KR" altLang="ko-KR" sz="1600" dirty="0">
                <a:solidFill>
                  <a:schemeClr val="tx1"/>
                </a:solidFill>
              </a:rPr>
              <a:t>기존의 메시지 인증 방식에 </a:t>
            </a:r>
            <a:r>
              <a:rPr lang="en-US" altLang="ko-KR" sz="1600" dirty="0">
                <a:solidFill>
                  <a:schemeClr val="tx1"/>
                </a:solidFill>
              </a:rPr>
              <a:t>Timestamp</a:t>
            </a:r>
            <a:r>
              <a:rPr lang="ko-KR" altLang="ko-KR" sz="1600" dirty="0">
                <a:solidFill>
                  <a:schemeClr val="tx1"/>
                </a:solidFill>
              </a:rPr>
              <a:t>값이나 </a:t>
            </a:r>
            <a:r>
              <a:rPr lang="en-US" altLang="ko-KR" sz="1600" dirty="0">
                <a:solidFill>
                  <a:schemeClr val="tx1"/>
                </a:solidFill>
              </a:rPr>
              <a:t>challenge response</a:t>
            </a:r>
            <a:r>
              <a:rPr lang="ko-KR" altLang="ko-KR" sz="1600" dirty="0">
                <a:solidFill>
                  <a:schemeClr val="tx1"/>
                </a:solidFill>
              </a:rPr>
              <a:t>값 등을 추가로 주어지게 하여 메시지 인증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</a:p>
          <a:p>
            <a:pPr marL="0" lvl="0" indent="0"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</a:t>
            </a:r>
            <a:r>
              <a:rPr lang="ko-KR" altLang="en-US" sz="1600" dirty="0">
                <a:solidFill>
                  <a:schemeClr val="tx1"/>
                </a:solidFill>
              </a:rPr>
              <a:t>추가로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ko-KR" sz="1600" dirty="0">
                <a:solidFill>
                  <a:schemeClr val="tx1"/>
                </a:solidFill>
              </a:rPr>
              <a:t>해시 함수를 활용하여 공격에 걸리는 시간을 증가시</a:t>
            </a:r>
            <a:r>
              <a:rPr lang="ko-KR" altLang="en-US" sz="1600" dirty="0">
                <a:solidFill>
                  <a:schemeClr val="tx1"/>
                </a:solidFill>
              </a:rPr>
              <a:t>킴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ko-KR" sz="1600" dirty="0">
              <a:solidFill>
                <a:schemeClr val="tx1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AC21A8-38BF-4EC8-9C6B-AC8A0A86A9B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7854" y="1323614"/>
            <a:ext cx="1782981" cy="3445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조치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4C427-A4E4-4B26-8F4F-0C385A48D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B4F84-E73B-47B0-9B88-DEA84B96D784}"/>
              </a:ext>
            </a:extLst>
          </p:cNvPr>
          <p:cNvSpPr txBox="1"/>
          <p:nvPr/>
        </p:nvSpPr>
        <p:spPr>
          <a:xfrm>
            <a:off x="2887783" y="3217615"/>
            <a:ext cx="5558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2400" b="1" dirty="0"/>
              <a:t>메시지 인증만으로는 </a:t>
            </a:r>
            <a:endParaRPr lang="en-US" altLang="ko-KR" sz="2400" b="1" dirty="0"/>
          </a:p>
          <a:p>
            <a:pPr algn="ctr" latinLnBrk="1"/>
            <a:r>
              <a:rPr lang="ko-KR" altLang="en-US" sz="2400" b="1" dirty="0"/>
              <a:t>재전송 공격을 대비 할 수 없다</a:t>
            </a:r>
            <a:r>
              <a:rPr lang="en-US" altLang="ko-KR" sz="2400" b="1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428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E3F9F-B7AD-4780-A29D-3859C482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5" y="528370"/>
            <a:ext cx="1616177" cy="425856"/>
          </a:xfrm>
        </p:spPr>
        <p:txBody>
          <a:bodyPr>
            <a:normAutofit fontScale="90000"/>
          </a:bodyPr>
          <a:lstStyle/>
          <a:p>
            <a:pPr algn="dist"/>
            <a:r>
              <a:rPr lang="ko-KR" altLang="ko-KR" sz="1800" dirty="0"/>
              <a:t>자동차 내부 </a:t>
            </a:r>
            <a:br>
              <a:rPr lang="en-US" altLang="ko-KR" sz="1800" dirty="0"/>
            </a:br>
            <a:r>
              <a:rPr lang="ko-KR" altLang="ko-KR" sz="1800" dirty="0"/>
              <a:t>네트워크 </a:t>
            </a:r>
            <a:br>
              <a:rPr lang="en-US" altLang="ko-KR" sz="1800" dirty="0"/>
            </a:br>
            <a:r>
              <a:rPr lang="ko-KR" altLang="ko-KR" sz="1800" dirty="0"/>
              <a:t>보안 기술 설계</a:t>
            </a:r>
            <a:endParaRPr lang="ko-KR" altLang="en-US" sz="1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0571F-DF2A-4A41-8F53-8BA615FC8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165" y="517196"/>
            <a:ext cx="6317468" cy="1100913"/>
          </a:xfrm>
        </p:spPr>
        <p:txBody>
          <a:bodyPr>
            <a:normAutofit/>
          </a:bodyPr>
          <a:lstStyle/>
          <a:p>
            <a:pPr lvl="0"/>
            <a:r>
              <a:rPr lang="ko-KR" altLang="en-US" sz="1400" dirty="0">
                <a:solidFill>
                  <a:schemeClr val="tx1"/>
                </a:solidFill>
              </a:rPr>
              <a:t>키 관리</a:t>
            </a:r>
            <a:r>
              <a:rPr lang="en-US" altLang="ko-KR" sz="1400" dirty="0">
                <a:solidFill>
                  <a:schemeClr val="tx1"/>
                </a:solidFill>
              </a:rPr>
              <a:t>: </a:t>
            </a:r>
            <a:r>
              <a:rPr lang="ko-KR" altLang="ko-KR" sz="1400" dirty="0">
                <a:solidFill>
                  <a:schemeClr val="tx1"/>
                </a:solidFill>
              </a:rPr>
              <a:t>메시지 인증에 사용하는 키의 관리가 중요하기에 키 분배 단계에서 알맞은 설정을 진행한 후 차량 내부 네트워크에 가장 적합한 분배 방법인 </a:t>
            </a:r>
            <a:r>
              <a:rPr lang="en-US" altLang="ko-KR" sz="1400" dirty="0">
                <a:solidFill>
                  <a:schemeClr val="tx1"/>
                </a:solidFill>
              </a:rPr>
              <a:t>KTC </a:t>
            </a:r>
            <a:r>
              <a:rPr lang="ko-KR" altLang="ko-KR" sz="1400" dirty="0">
                <a:solidFill>
                  <a:schemeClr val="tx1"/>
                </a:solidFill>
              </a:rPr>
              <a:t>방식으로 키를 분배해줌으로써 키를 관리하여 해결한다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ko-KR" sz="1400" dirty="0">
              <a:solidFill>
                <a:schemeClr val="tx1"/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CAC21A8-38BF-4EC8-9C6B-AC8A0A86A9B0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167854" y="1323614"/>
            <a:ext cx="1782981" cy="344564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조치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4C427-A4E4-4B26-8F4F-0C385A48D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B4F84-E73B-47B0-9B88-DEA84B96D784}"/>
              </a:ext>
            </a:extLst>
          </p:cNvPr>
          <p:cNvSpPr txBox="1"/>
          <p:nvPr/>
        </p:nvSpPr>
        <p:spPr>
          <a:xfrm>
            <a:off x="3020037" y="4103084"/>
            <a:ext cx="555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b="1" dirty="0"/>
              <a:t>UVO </a:t>
            </a:r>
            <a:r>
              <a:rPr lang="ko-KR" altLang="en-US" b="1" dirty="0"/>
              <a:t>등이 주체가 되어 </a:t>
            </a:r>
            <a:r>
              <a:rPr lang="en-US" altLang="ko-KR" b="1" dirty="0"/>
              <a:t>KTC</a:t>
            </a:r>
            <a:r>
              <a:rPr lang="ko-KR" altLang="en-US" b="1" dirty="0"/>
              <a:t>의 역할을 수행할 수 있기에</a:t>
            </a:r>
            <a:endParaRPr lang="en-US" altLang="ko-KR" b="1" dirty="0"/>
          </a:p>
          <a:p>
            <a:pPr algn="ctr" latinLnBrk="1"/>
            <a:r>
              <a:rPr lang="en-US" altLang="ko-KR" b="1" dirty="0"/>
              <a:t>KTC </a:t>
            </a:r>
            <a:r>
              <a:rPr lang="ko-KR" altLang="en-US" b="1" dirty="0"/>
              <a:t>분배 방식으로 키를 분배한다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E92AA8-84B6-403E-B273-04D8CA8CC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19" y="1463594"/>
            <a:ext cx="4379068" cy="26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1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7BC32-B8CE-4433-BFBB-3634F74C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2433" y="226446"/>
            <a:ext cx="4532541" cy="425856"/>
          </a:xfrm>
        </p:spPr>
        <p:txBody>
          <a:bodyPr>
            <a:noAutofit/>
          </a:bodyPr>
          <a:lstStyle/>
          <a:p>
            <a:r>
              <a:rPr lang="ko-KR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자동차 내부</a:t>
            </a:r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네트워크 보안 기술 설계</a:t>
            </a:r>
            <a:endParaRPr lang="ko-KR" altLang="en-US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EF9486E-C2C6-405E-89C6-BF1E3538128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보안 조치를 위한 또 다른 보안 목적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707D4C4-3DF5-4872-BEE9-4C3AD5A0A634}"/>
              </a:ext>
            </a:extLst>
          </p:cNvPr>
          <p:cNvSpPr txBox="1">
            <a:spLocks/>
          </p:cNvSpPr>
          <p:nvPr/>
        </p:nvSpPr>
        <p:spPr>
          <a:xfrm>
            <a:off x="838084" y="4188536"/>
            <a:ext cx="7228697" cy="605323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05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altLang="ko-KR" sz="1600" dirty="0">
                <a:solidFill>
                  <a:srgbClr val="FFFF00"/>
                </a:solidFill>
              </a:rPr>
              <a:t>CAN</a:t>
            </a:r>
            <a:r>
              <a:rPr lang="ko-KR" altLang="ko-KR" sz="1600" dirty="0">
                <a:solidFill>
                  <a:srgbClr val="FFFF00"/>
                </a:solidFill>
              </a:rPr>
              <a:t>의 가용 데이터량와 안전을 위한 버스의 로드율</a:t>
            </a:r>
            <a:r>
              <a:rPr lang="en-US" altLang="ko-KR" sz="1600" dirty="0">
                <a:solidFill>
                  <a:srgbClr val="FFFF00"/>
                </a:solidFill>
              </a:rPr>
              <a:t>, </a:t>
            </a:r>
            <a:r>
              <a:rPr lang="ko-KR" altLang="ko-KR" sz="1600" dirty="0">
                <a:solidFill>
                  <a:srgbClr val="FFFF00"/>
                </a:solidFill>
              </a:rPr>
              <a:t>그리고 차에 탑재되는 </a:t>
            </a:r>
            <a:r>
              <a:rPr lang="en-US" altLang="ko-KR" sz="1600" dirty="0">
                <a:solidFill>
                  <a:srgbClr val="FFFF00"/>
                </a:solidFill>
              </a:rPr>
              <a:t>ECU</a:t>
            </a:r>
            <a:r>
              <a:rPr lang="ko-KR" altLang="ko-KR" sz="1600" dirty="0">
                <a:solidFill>
                  <a:srgbClr val="FFFF00"/>
                </a:solidFill>
              </a:rPr>
              <a:t>장비의 성능에 따라 달라지는 가격을 보안 요소들과 함께 고려를 해줘야 한다</a:t>
            </a:r>
            <a:r>
              <a:rPr lang="en-US" altLang="ko-KR" sz="1600" dirty="0">
                <a:solidFill>
                  <a:srgbClr val="FFFF00"/>
                </a:solidFill>
              </a:rPr>
              <a:t>.</a:t>
            </a:r>
            <a:endParaRPr lang="ko-KR" altLang="en-US" sz="1600" dirty="0">
              <a:solidFill>
                <a:srgbClr val="FFFF00"/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63B5BE75-8A7F-4A95-933E-98CAF3BC288F}"/>
              </a:ext>
            </a:extLst>
          </p:cNvPr>
          <p:cNvSpPr txBox="1">
            <a:spLocks/>
          </p:cNvSpPr>
          <p:nvPr/>
        </p:nvSpPr>
        <p:spPr>
          <a:xfrm>
            <a:off x="919220" y="652302"/>
            <a:ext cx="7305559" cy="944574"/>
          </a:xfrm>
          <a:prstGeom prst="rect">
            <a:avLst/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1050" b="0" kern="1200" spc="-45" baseline="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4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None/>
            </a:pPr>
            <a:r>
              <a:rPr lang="en-US" altLang="ko-KR" sz="1600" dirty="0"/>
              <a:t>CAN</a:t>
            </a:r>
            <a:r>
              <a:rPr lang="ko-KR" altLang="ko-KR" sz="1600" dirty="0"/>
              <a:t>이 대중화가 될 수 있었던 큰 이유가 저렴한 가격이었기에</a:t>
            </a:r>
            <a:r>
              <a:rPr lang="en-US" altLang="ko-KR" sz="1600" dirty="0"/>
              <a:t>, </a:t>
            </a:r>
            <a:r>
              <a:rPr lang="ko-KR" altLang="ko-KR" sz="1600" dirty="0"/>
              <a:t>경제 요소들 또한 보안과 더불어 고려할 수밖에 없기에 경제적인 목적이 발생</a:t>
            </a:r>
            <a:r>
              <a:rPr lang="en-US" altLang="ko-KR" sz="1600" dirty="0"/>
              <a:t> (</a:t>
            </a:r>
            <a:r>
              <a:rPr lang="ko-KR" altLang="en-US" sz="1600" dirty="0"/>
              <a:t>가용성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A03EFD8-838E-488F-B485-989FAE2C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81" y="1596876"/>
            <a:ext cx="7151836" cy="22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FC690-FB46-482B-A11B-8A3FE4D7C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187"/>
            <a:ext cx="5075969" cy="425856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ko-KR" sz="2000" dirty="0"/>
              <a:t>자동차 </a:t>
            </a:r>
            <a:r>
              <a:rPr lang="ko-KR" altLang="en-US" sz="2000" dirty="0"/>
              <a:t>외</a:t>
            </a:r>
            <a:r>
              <a:rPr lang="ko-KR" altLang="ko-KR" sz="2000" dirty="0"/>
              <a:t>부 네트워크 보안 기술 설계</a:t>
            </a:r>
            <a:endParaRPr lang="en-US" altLang="ko-KR" sz="2000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64CA3C4-3277-496D-A390-495292F53A2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pPr algn="ctr">
              <a:lnSpc>
                <a:spcPct val="200000"/>
              </a:lnSpc>
            </a:pPr>
            <a:r>
              <a:rPr lang="en-US" altLang="ko-KR" dirty="0"/>
              <a:t>Keyless entry system</a:t>
            </a:r>
            <a:r>
              <a:rPr lang="ko-KR" altLang="en-US" dirty="0"/>
              <a:t>의 취약점과 제거를 위한 방법 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3AB170-30EE-4FFF-84EF-7DDB162BE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EA411-D12E-4780-A172-5E28E523683A}"/>
              </a:ext>
            </a:extLst>
          </p:cNvPr>
          <p:cNvSpPr txBox="1"/>
          <p:nvPr/>
        </p:nvSpPr>
        <p:spPr>
          <a:xfrm>
            <a:off x="381510" y="1236452"/>
            <a:ext cx="312979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Keyless entry system</a:t>
            </a:r>
            <a:r>
              <a:rPr lang="ko-KR" altLang="en-US" dirty="0"/>
              <a:t>의 취약점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/>
              <a:t>암호화를 진행하여도 신호 자체를 가져가</a:t>
            </a:r>
            <a:r>
              <a:rPr lang="ko-KR" altLang="en-US" dirty="0"/>
              <a:t>서 악용이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물리적인 장치를 이용한 추가 보안은 불편함을 더하는 꼴이라 </a:t>
            </a:r>
            <a:r>
              <a:rPr lang="ko-KR" altLang="en-US" dirty="0">
                <a:solidFill>
                  <a:srgbClr val="FF0000"/>
                </a:solidFill>
              </a:rPr>
              <a:t>보안 목적에 맞는 조치가 필요함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E9C7B6-4833-4328-BA7D-F75430393CA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521" y="699099"/>
            <a:ext cx="5075969" cy="33214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08834C-909C-47B7-98D2-F68AAD78E32F}"/>
              </a:ext>
            </a:extLst>
          </p:cNvPr>
          <p:cNvSpPr txBox="1"/>
          <p:nvPr/>
        </p:nvSpPr>
        <p:spPr>
          <a:xfrm>
            <a:off x="4572000" y="4124722"/>
            <a:ext cx="3647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Keyless entry system</a:t>
            </a:r>
            <a:r>
              <a:rPr lang="ko-KR" altLang="ko-KR" b="1" dirty="0"/>
              <a:t>의</a:t>
            </a:r>
            <a:endParaRPr lang="en-US" altLang="ko-KR" b="1" dirty="0"/>
          </a:p>
          <a:p>
            <a:pPr algn="ctr"/>
            <a:r>
              <a:rPr lang="ko-KR" altLang="ko-KR" b="1" dirty="0"/>
              <a:t>취약점을</a:t>
            </a:r>
            <a:r>
              <a:rPr lang="en-US" altLang="ko-KR" b="1" dirty="0"/>
              <a:t> </a:t>
            </a:r>
            <a:r>
              <a:rPr lang="ko-KR" altLang="ko-KR" b="1" dirty="0"/>
              <a:t>이용하여 차를 절도하는 과정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602257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1109</Words>
  <Application>Microsoft Office PowerPoint</Application>
  <PresentationFormat>화면 슬라이드 쇼(16:9)</PresentationFormat>
  <Paragraphs>131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나눔스퀘어 Bold</vt:lpstr>
      <vt:lpstr>나눔스퀘어 ExtraBold</vt:lpstr>
      <vt:lpstr>나눔스퀘어</vt:lpstr>
      <vt:lpstr>Arial</vt:lpstr>
      <vt:lpstr>디자인 사용자 지정</vt:lpstr>
      <vt:lpstr>기말 과제  발표 자료 자동차 네트워크 보안 설계</vt:lpstr>
      <vt:lpstr>PowerPoint 프레젠테이션</vt:lpstr>
      <vt:lpstr>자동차 내부 네트워크 보안 기술 설계</vt:lpstr>
      <vt:lpstr>자동차 내부  네트워크  보안 기술 설계</vt:lpstr>
      <vt:lpstr>자동차 내부  네트워크  보안 기술 설계</vt:lpstr>
      <vt:lpstr>자동차 내부  네트워크  보안 기술 설계</vt:lpstr>
      <vt:lpstr>자동차 내부  네트워크  보안 기술 설계</vt:lpstr>
      <vt:lpstr>자동차 내부 네트워크 보안 기술 설계</vt:lpstr>
      <vt:lpstr>자동차 외부 네트워크 보안 기술 설계</vt:lpstr>
      <vt:lpstr>자동차 외부  네트워크  보안 기술 설계</vt:lpstr>
      <vt:lpstr>자동차 외부  네트워크  보안 기술 설계</vt:lpstr>
      <vt:lpstr>자동차 외부 네트워크  보안 기술 설계</vt:lpstr>
      <vt:lpstr>자동차 외부  네트워크  보안 기술 설계</vt:lpstr>
      <vt:lpstr>자동차 외부 네트워크 보안 기술 설계</vt:lpstr>
      <vt:lpstr>참고 문헌 및 사이트 목록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/>
  <cp:lastModifiedBy>차성민</cp:lastModifiedBy>
  <cp:revision>83</cp:revision>
  <cp:lastPrinted>2020-03-28T12:12:54Z</cp:lastPrinted>
  <dcterms:modified xsi:type="dcterms:W3CDTF">2020-12-06T10:09:30Z</dcterms:modified>
</cp:coreProperties>
</file>