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horzBarState="maximized">
    <p:restoredLeft sz="6908"/>
    <p:restoredTop sz="94660"/>
  </p:normalViewPr>
  <p:slideViewPr>
    <p:cSldViewPr>
      <p:cViewPr varScale="1">
        <p:scale>
          <a:sx n="93" d="100"/>
          <a:sy n="93" d="100"/>
        </p:scale>
        <p:origin x="293" y="77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presProps" Target="presProps.xml"  /><Relationship Id="rId41" Type="http://schemas.openxmlformats.org/officeDocument/2006/relationships/viewProps" Target="viewProps.xml"  /><Relationship Id="rId42" Type="http://schemas.openxmlformats.org/officeDocument/2006/relationships/theme" Target="theme/theme1.xml"  /><Relationship Id="rId43" Type="http://schemas.openxmlformats.org/officeDocument/2006/relationships/tableStyles" Target="tableStyles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Relationship Id="rId3" Type="http://schemas.openxmlformats.org/officeDocument/2006/relationships/image" Target="../media/image2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Relationship Id="rId3" Type="http://schemas.openxmlformats.org/officeDocument/2006/relationships/image" Target="../media/image8.jpeg"  /><Relationship Id="rId4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jpeg"  /><Relationship Id="rId3" Type="http://schemas.openxmlformats.org/officeDocument/2006/relationships/image" Target="../media/image1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8.png"  /><Relationship Id="rId3" Type="http://schemas.openxmlformats.org/officeDocument/2006/relationships/image" Target="../media/image19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0.jpe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1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2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3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4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6.jpeg"  /><Relationship Id="rId3" Type="http://schemas.openxmlformats.org/officeDocument/2006/relationships/image" Target="../media/image27.jpe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F4FFE5-6C21-4A37-AC2A-8B55977F82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DE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E7DCEF5-CEC6-4376-BDDC-B9BFD4290277}"/>
              </a:ext>
            </a:extLst>
          </p:cNvPr>
          <p:cNvSpPr/>
          <p:nvPr/>
        </p:nvSpPr>
        <p:spPr>
          <a:xfrm>
            <a:off x="3203671" y="1732682"/>
            <a:ext cx="5784657" cy="3253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199DEC-A2D7-49E9-BEF1-ECC7B03535F0}"/>
              </a:ext>
            </a:extLst>
          </p:cNvPr>
          <p:cNvSpPr/>
          <p:nvPr/>
        </p:nvSpPr>
        <p:spPr>
          <a:xfrm>
            <a:off x="2953419" y="1487095"/>
            <a:ext cx="6285162" cy="374504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29994E8-7873-497E-88C4-490C821BCE40}"/>
              </a:ext>
            </a:extLst>
          </p:cNvPr>
          <p:cNvGrpSpPr/>
          <p:nvPr/>
        </p:nvGrpSpPr>
        <p:grpSpPr>
          <a:xfrm>
            <a:off x="2907531" y="1459753"/>
            <a:ext cx="6376939" cy="3799730"/>
            <a:chOff x="3644900" y="1968501"/>
            <a:chExt cx="4902200" cy="2921000"/>
          </a:xfrm>
          <a:solidFill>
            <a:srgbClr val="4DE0EF"/>
          </a:solidFill>
        </p:grpSpPr>
        <p:sp>
          <p:nvSpPr>
            <p:cNvPr id="3" name="직각 삼각형 2">
              <a:extLst>
                <a:ext uri="{FF2B5EF4-FFF2-40B4-BE49-F238E27FC236}">
                  <a16:creationId xmlns:a16="http://schemas.microsoft.com/office/drawing/2014/main" id="{413DA536-F7E7-4B57-B616-4D59D3E0191A}"/>
                </a:ext>
              </a:extLst>
            </p:cNvPr>
            <p:cNvSpPr/>
            <p:nvPr/>
          </p:nvSpPr>
          <p:spPr>
            <a:xfrm rot="5400000">
              <a:off x="3644900" y="1968501"/>
              <a:ext cx="1010940" cy="101094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471F4E9E-D39A-4FC9-9D64-73A9269AD8C8}"/>
                </a:ext>
              </a:extLst>
            </p:cNvPr>
            <p:cNvSpPr/>
            <p:nvPr/>
          </p:nvSpPr>
          <p:spPr>
            <a:xfrm rot="16200000">
              <a:off x="7536160" y="3878561"/>
              <a:ext cx="1010940" cy="101094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236">
            <a:extLst>
              <a:ext uri="{FF2B5EF4-FFF2-40B4-BE49-F238E27FC236}">
                <a16:creationId xmlns:a16="http://schemas.microsoft.com/office/drawing/2014/main" id="{0CDE9E3F-508B-4FA6-A2EB-70FF2E342013}"/>
              </a:ext>
            </a:extLst>
          </p:cNvPr>
          <p:cNvSpPr/>
          <p:nvPr/>
        </p:nvSpPr>
        <p:spPr>
          <a:xfrm rot="8100000">
            <a:off x="2076450" y="1971007"/>
            <a:ext cx="3566239" cy="76276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Rectangle 236">
            <a:extLst>
              <a:ext uri="{FF2B5EF4-FFF2-40B4-BE49-F238E27FC236}">
                <a16:creationId xmlns:a16="http://schemas.microsoft.com/office/drawing/2014/main" id="{8C4A8D15-EB73-4474-8D11-BD6B84F8F28A}"/>
              </a:ext>
            </a:extLst>
          </p:cNvPr>
          <p:cNvSpPr/>
          <p:nvPr/>
        </p:nvSpPr>
        <p:spPr>
          <a:xfrm rot="18900000">
            <a:off x="6549311" y="3972146"/>
            <a:ext cx="3566239" cy="76276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6B2C3-2456-4C61-8547-56B373DFA3CA}"/>
              </a:ext>
            </a:extLst>
          </p:cNvPr>
          <p:cNvSpPr txBox="1"/>
          <p:nvPr/>
        </p:nvSpPr>
        <p:spPr>
          <a:xfrm>
            <a:off x="3287689" y="2495521"/>
            <a:ext cx="5616624" cy="154774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3200">
                <a:latin typeface="Bahnschrift SemiBold" panose="020B0502040204020203" pitchFamily="34" charset="0"/>
                <a:ea typeface="나눔스퀘어 ExtraBold" panose="020B0600000101010101" pitchFamily="50" charset="-127"/>
              </a:defRPr>
            </a:lvl1pPr>
          </a:lstStyle>
          <a:p>
            <a:pPr algn="ctr"/>
            <a:r>
              <a:rPr lang="ko-KR" altLang="en-US" sz="4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서비스 플랫폼</a:t>
            </a:r>
            <a:endParaRPr lang="en-US" altLang="ko-KR" sz="48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4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CRACK team</a:t>
            </a:r>
          </a:p>
          <a:p>
            <a:pPr algn="ctr"/>
            <a:r>
              <a:rPr lang="en-US" altLang="ko-KR" sz="1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by </a:t>
            </a:r>
            <a:r>
              <a:rPr lang="ko-KR" altLang="en-US" sz="1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배 수민</a:t>
            </a:r>
            <a:r>
              <a:rPr lang="en-US" altLang="ko-KR" sz="1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이 동민</a:t>
            </a:r>
            <a:r>
              <a:rPr lang="en-US" altLang="ko-KR" sz="1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차 성민</a:t>
            </a:r>
          </a:p>
        </p:txBody>
      </p:sp>
      <p:pic>
        <p:nvPicPr>
          <p:cNvPr id="12" name="Picture 2" descr="https://lh6.googleusercontent.com/7et3lr6gbT0xTODr_3Bi8NwhXtcks9x0a5sKVMndXnj7C7KdnR0a9L0JczGtiKkrtwO_CnSzDbfmfg19LuTCBsF65qtqFbiTpQ2nNFwBbD1hG5Ujre5KIJhfMPgP2xRDZIyiJ02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04" y="5424644"/>
            <a:ext cx="1331579" cy="129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127816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763688"/>
            <a:ext cx="1152128" cy="4094312"/>
          </a:xfrm>
          <a:prstGeom prst="rect">
            <a:avLst/>
          </a:prstGeom>
          <a:solidFill>
            <a:srgbClr val="86e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 lang="ko-KR" altLang="en-US"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 rot="0">
            <a:off x="0" y="1611560"/>
            <a:ext cx="1152128" cy="1651238"/>
            <a:chOff x="0" y="1611560"/>
            <a:chExt cx="1152128" cy="1651238"/>
          </a:xfrm>
          <a:solidFill>
            <a:srgbClr val="868686"/>
          </a:solidFill>
        </p:grpSpPr>
        <p:sp>
          <p:nvSpPr>
            <p:cNvPr id="7" name="직사각형 6"/>
            <p:cNvSpPr/>
            <p:nvPr/>
          </p:nvSpPr>
          <p:spPr>
            <a:xfrm>
              <a:off x="0" y="1611560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 lang="ko-KR" altLang="en-US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그래픽 1"/>
            <p:cNvSpPr/>
            <p:nvPr/>
          </p:nvSpPr>
          <p:spPr>
            <a:xfrm rot="5400000">
              <a:off x="326509" y="2837507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 lang="ko-KR" altLang="en-US"/>
              </a:pPr>
              <a:endParaRPr 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42603" y="459432"/>
            <a:ext cx="11049397" cy="1152128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 lang="ko-KR" altLang="en-US"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0" y="459432"/>
            <a:ext cx="1642692" cy="1651238"/>
            <a:chOff x="0" y="459432"/>
            <a:chExt cx="1642692" cy="1651238"/>
          </a:xfrm>
          <a:solidFill>
            <a:srgbClr val="fa897b"/>
          </a:solidFill>
        </p:grpSpPr>
        <p:sp>
          <p:nvSpPr>
            <p:cNvPr id="3" name="그래픽 1"/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 lang="ko-KR" altLang="en-US"/>
              </a:pPr>
              <a:endParaRPr 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 lang="ko-KR" altLang="en-US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그래픽 1"/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 lang="ko-KR" altLang="en-US"/>
              </a:pPr>
              <a:endParaRPr 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0" y="0"/>
            <a:ext cx="1152128" cy="459432"/>
          </a:xfrm>
          <a:prstGeom prst="rect">
            <a:avLst/>
          </a:prstGeom>
          <a:solidFill>
            <a:srgbClr val="d9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 lang="ko-KR" altLang="en-US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47528" y="781050"/>
            <a:ext cx="10344471" cy="4911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/>
                <a:ea typeface="나눔스퀘어 ExtraBold"/>
              </a:defRPr>
            </a:lvl1pPr>
          </a:lstStyle>
          <a:p>
            <a:pPr algn="l">
              <a:defRPr lang="ko-KR" altLang="en-US"/>
            </a:pPr>
            <a:r>
              <a:rPr lang="ko-KR" altLang="en-US" b="1">
                <a:latin typeface="Arial"/>
                <a:ea typeface="맑은 고딕"/>
                <a:cs typeface="Arial"/>
              </a:rPr>
              <a:t>프로젝트 목표 및 내용</a:t>
            </a:r>
            <a:endParaRPr lang="ko-KR" altLang="en-US" b="1">
              <a:latin typeface="Arial"/>
              <a:ea typeface="맑은 고딕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88005" y="1884304"/>
            <a:ext cx="10344471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/>
                <a:ea typeface="나눔스퀘어 ExtraBold"/>
              </a:defRPr>
            </a:lvl1pPr>
          </a:lstStyle>
          <a:p>
            <a:pPr algn="l" latinLnBrk="1">
              <a:defRPr lang="ko-KR" altLang="en-US"/>
            </a:pPr>
            <a:r>
              <a:rPr lang="ko-KR" altLang="ko-KR" sz="1800" b="1">
                <a:latin typeface="Arial"/>
                <a:cs typeface="Arial"/>
              </a:rPr>
              <a:t>플랫폼의 정의</a:t>
            </a:r>
            <a:r>
              <a:rPr lang="en-US" altLang="ko-KR" sz="1800" b="1">
                <a:latin typeface="Arial"/>
                <a:cs typeface="Arial"/>
              </a:rPr>
              <a:t>, </a:t>
            </a:r>
            <a:r>
              <a:rPr lang="ko-KR" altLang="ko-KR" sz="1800" b="1">
                <a:latin typeface="Arial"/>
                <a:cs typeface="Arial"/>
              </a:rPr>
              <a:t>목표</a:t>
            </a:r>
            <a:r>
              <a:rPr lang="en-US" altLang="ko-KR" sz="1800" b="1">
                <a:latin typeface="Arial"/>
                <a:cs typeface="Arial"/>
              </a:rPr>
              <a:t>, </a:t>
            </a:r>
            <a:r>
              <a:rPr lang="ko-KR" altLang="ko-KR" sz="1800" b="1">
                <a:latin typeface="Arial"/>
                <a:cs typeface="Arial"/>
              </a:rPr>
              <a:t>핵심 개발 내용 및 특징</a:t>
            </a:r>
            <a:r>
              <a:rPr lang="en-US" altLang="ko-KR" sz="1800" b="1">
                <a:latin typeface="Arial"/>
                <a:cs typeface="Arial"/>
              </a:rPr>
              <a:t>/</a:t>
            </a:r>
            <a:r>
              <a:rPr lang="ko-KR" altLang="ko-KR" sz="1800" b="1">
                <a:latin typeface="Arial"/>
                <a:cs typeface="Arial"/>
              </a:rPr>
              <a:t>차별점</a:t>
            </a:r>
            <a:endParaRPr lang="ko-KR" altLang="ko-KR" sz="1800" b="1">
              <a:latin typeface="Arial"/>
              <a:cs typeface="Arial"/>
            </a:endParaRPr>
          </a:p>
        </p:txBody>
      </p:sp>
      <p:pic>
        <p:nvPicPr>
          <p:cNvPr id="16" name="image20.png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88005" y="2256068"/>
            <a:ext cx="4484370" cy="1608455"/>
          </a:xfrm>
          <a:prstGeom prst="rect">
            <a:avLst/>
          </a:prstGeom>
          <a:ln/>
        </p:spPr>
      </p:pic>
      <p:sp>
        <p:nvSpPr>
          <p:cNvPr id="2" name="직사각형 1"/>
          <p:cNvSpPr/>
          <p:nvPr/>
        </p:nvSpPr>
        <p:spPr>
          <a:xfrm>
            <a:off x="5885202" y="2688116"/>
            <a:ext cx="6096000" cy="11866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lang="ko-KR" altLang="en-US"/>
            </a:pPr>
            <a:r>
              <a:rPr lang="ko-KR" altLang="en-US" b="1" kern="0">
                <a:solidFill>
                  <a:srgbClr val="000000"/>
                </a:solidFill>
                <a:latin typeface="나눔고딕"/>
                <a:cs typeface="Arial"/>
              </a:rPr>
              <a:t>플랫폼의 정의</a:t>
            </a:r>
            <a:endParaRPr lang="ko-KR" altLang="en-US" b="1" kern="0">
              <a:solidFill>
                <a:srgbClr val="000000"/>
              </a:solidFill>
              <a:latin typeface="나눔고딕"/>
              <a:cs typeface="Arial"/>
            </a:endParaRPr>
          </a:p>
          <a:p>
            <a:pPr lvl="0">
              <a:defRPr lang="ko-KR" altLang="en-US"/>
            </a:pPr>
            <a:r>
              <a:rPr lang="en-US" altLang="ko-KR" kern="0">
                <a:solidFill>
                  <a:srgbClr val="000000"/>
                </a:solidFill>
                <a:latin typeface="나눔고딕"/>
                <a:cs typeface="Arial"/>
              </a:rPr>
              <a:t>4</a:t>
            </a:r>
            <a:r>
              <a:rPr lang="ko-KR" altLang="ko-KR" kern="0">
                <a:solidFill>
                  <a:srgbClr val="000000"/>
                </a:solidFill>
                <a:ea typeface="나눔고딕"/>
                <a:cs typeface="Arial"/>
              </a:rPr>
              <a:t>차산업혁명의 궁극적인 목적인 개인 맞춤형 콘텐츠를 위해 인공지능</a:t>
            </a:r>
            <a:r>
              <a:rPr lang="en-US" altLang="ko-KR" kern="0">
                <a:solidFill>
                  <a:srgbClr val="000000"/>
                </a:solidFill>
                <a:ea typeface="나눔고딕"/>
                <a:cs typeface="Arial"/>
              </a:rPr>
              <a:t>(AI) </a:t>
            </a:r>
            <a:r>
              <a:rPr lang="ko-KR" altLang="ko-KR" kern="0">
                <a:solidFill>
                  <a:srgbClr val="000000"/>
                </a:solidFill>
                <a:ea typeface="나눔고딕"/>
                <a:cs typeface="Arial"/>
              </a:rPr>
              <a:t>기술을 도입한</a:t>
            </a:r>
            <a:r>
              <a:rPr lang="en-US" altLang="ko-KR" kern="0">
                <a:solidFill>
                  <a:srgbClr val="000000"/>
                </a:solidFill>
                <a:ea typeface="나눔고딕"/>
                <a:cs typeface="Arial"/>
              </a:rPr>
              <a:t> ‘</a:t>
            </a:r>
            <a:r>
              <a:rPr lang="ko-KR" altLang="ko-KR" kern="0">
                <a:solidFill>
                  <a:srgbClr val="000000"/>
                </a:solidFill>
                <a:ea typeface="나눔고딕"/>
                <a:cs typeface="Arial"/>
              </a:rPr>
              <a:t>개인 맞춤형 코디 추천 플랫폼</a:t>
            </a:r>
            <a:r>
              <a:rPr lang="en-US" altLang="ko-KR" kern="0">
                <a:solidFill>
                  <a:srgbClr val="000000"/>
                </a:solidFill>
                <a:ea typeface="나눔고딕"/>
                <a:cs typeface="Arial"/>
              </a:rPr>
              <a:t>’</a:t>
            </a:r>
            <a:r>
              <a:rPr lang="ko-KR" altLang="ko-KR" kern="0">
                <a:solidFill>
                  <a:srgbClr val="000000"/>
                </a:solidFill>
                <a:ea typeface="나눔고딕"/>
                <a:cs typeface="Arial"/>
              </a:rPr>
              <a:t>을 기획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388005" y="3912251"/>
            <a:ext cx="6096000" cy="11817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lang="ko-KR" altLang="en-US"/>
            </a:pPr>
            <a:r>
              <a:rPr lang="ko-KR" altLang="en-US" b="1" kern="0">
                <a:solidFill>
                  <a:srgbClr val="000000"/>
                </a:solidFill>
                <a:latin typeface="나눔고딕"/>
                <a:cs typeface="Arial"/>
              </a:rPr>
              <a:t>플랫폼의 목표</a:t>
            </a:r>
            <a:endParaRPr lang="ko-KR" altLang="en-US" b="1" kern="0">
              <a:solidFill>
                <a:srgbClr val="000000"/>
              </a:solidFill>
              <a:latin typeface="나눔고딕"/>
              <a:cs typeface="Arial"/>
            </a:endParaRPr>
          </a:p>
          <a:p>
            <a:pPr lvl="0">
              <a:defRPr lang="ko-KR" altLang="en-US"/>
            </a:pPr>
            <a:r>
              <a:rPr lang="ko-KR" altLang="ko-KR"/>
              <a:t>우리가 제안하는 이 플랫폼은 모든 사람들이 자신이 원하면서 자신에게 어울리는 코디 스타일을 보다 쉽고 간편하게 찾아서 이용할 수 있게 하는 것</a:t>
            </a:r>
            <a:r>
              <a:rPr lang="ko-KR" altLang="en-US"/>
              <a:t>을 목표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872375" y="5221170"/>
            <a:ext cx="6096000" cy="9081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lang="ko-KR" altLang="en-US"/>
            </a:pPr>
            <a:r>
              <a:rPr lang="ko-KR" altLang="en-US" b="1" kern="0">
                <a:solidFill>
                  <a:srgbClr val="000000"/>
                </a:solidFill>
                <a:latin typeface="나눔고딕"/>
                <a:cs typeface="Arial"/>
              </a:rPr>
              <a:t>핵심 개발 내용 및 특징</a:t>
            </a:r>
            <a:r>
              <a:rPr lang="en-US" altLang="ko-KR" b="1" kern="0">
                <a:solidFill>
                  <a:srgbClr val="000000"/>
                </a:solidFill>
                <a:latin typeface="나눔고딕"/>
                <a:cs typeface="Arial"/>
              </a:rPr>
              <a:t>/</a:t>
            </a:r>
            <a:r>
              <a:rPr lang="ko-KR" altLang="en-US" b="1" kern="0">
                <a:solidFill>
                  <a:srgbClr val="000000"/>
                </a:solidFill>
                <a:latin typeface="나눔고딕"/>
                <a:cs typeface="Arial"/>
              </a:rPr>
              <a:t>차별점</a:t>
            </a:r>
            <a:endParaRPr lang="ko-KR" altLang="en-US" b="1" kern="0">
              <a:solidFill>
                <a:srgbClr val="000000"/>
              </a:solidFill>
              <a:latin typeface="나눔고딕"/>
              <a:cs typeface="Arial"/>
            </a:endParaRPr>
          </a:p>
          <a:p>
            <a:pPr lvl="0">
              <a:defRPr lang="ko-KR" altLang="en-US"/>
            </a:pPr>
            <a:r>
              <a:rPr lang="ko-KR" altLang="ko-KR"/>
              <a:t>우리 플랫폼은 인공지능</a:t>
            </a:r>
            <a:r>
              <a:rPr lang="en-US" altLang="ko-KR"/>
              <a:t>(AI)</a:t>
            </a:r>
            <a:r>
              <a:rPr lang="ko-KR" altLang="ko-KR"/>
              <a:t>기술을 활용하여 사용자들 개인에 맞는 서비스를 제공한다는 점</a:t>
            </a:r>
            <a:endParaRPr lang="ko-KR" altLang="en-US"/>
          </a:p>
        </p:txBody>
      </p:sp>
      <p:pic>
        <p:nvPicPr>
          <p:cNvPr id="5122" name="Picture 2" descr="플랫폼에 대한 이미지 검색결과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044027" y="3825044"/>
            <a:ext cx="3548753" cy="1311968"/>
          </a:xfrm>
          <a:prstGeom prst="rect">
            <a:avLst/>
          </a:prstGeom>
          <a:noFill/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15716" y="5208396"/>
            <a:ext cx="3548753" cy="1231952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763688"/>
            <a:ext cx="1152128" cy="4094312"/>
          </a:xfrm>
          <a:prstGeom prst="rect">
            <a:avLst/>
          </a:prstGeom>
          <a:solidFill>
            <a:srgbClr val="86e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 lang="ko-KR" altLang="en-US"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 rot="0">
            <a:off x="0" y="1611560"/>
            <a:ext cx="1152128" cy="1651238"/>
            <a:chOff x="0" y="1611560"/>
            <a:chExt cx="1152128" cy="1651238"/>
          </a:xfrm>
          <a:solidFill>
            <a:srgbClr val="868686"/>
          </a:solidFill>
        </p:grpSpPr>
        <p:sp>
          <p:nvSpPr>
            <p:cNvPr id="7" name="직사각형 6"/>
            <p:cNvSpPr/>
            <p:nvPr/>
          </p:nvSpPr>
          <p:spPr>
            <a:xfrm>
              <a:off x="0" y="1611560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 lang="ko-KR" altLang="en-US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그래픽 1"/>
            <p:cNvSpPr/>
            <p:nvPr/>
          </p:nvSpPr>
          <p:spPr>
            <a:xfrm rot="5400000">
              <a:off x="326509" y="2837507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 lang="ko-KR" altLang="en-US"/>
              </a:pPr>
              <a:endParaRPr 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42603" y="459432"/>
            <a:ext cx="11049397" cy="1152128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 lang="ko-KR" altLang="en-US"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0" y="459432"/>
            <a:ext cx="1642692" cy="1651238"/>
            <a:chOff x="0" y="459432"/>
            <a:chExt cx="1642692" cy="1651238"/>
          </a:xfrm>
          <a:solidFill>
            <a:srgbClr val="fa897b"/>
          </a:solidFill>
        </p:grpSpPr>
        <p:sp>
          <p:nvSpPr>
            <p:cNvPr id="3" name="그래픽 1"/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 lang="ko-KR" altLang="en-US"/>
              </a:pPr>
              <a:endParaRPr 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 lang="ko-KR" altLang="en-US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그래픽 1"/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 lang="ko-KR" altLang="en-US"/>
              </a:pPr>
              <a:endParaRPr 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0" y="0"/>
            <a:ext cx="1152128" cy="459432"/>
          </a:xfrm>
          <a:prstGeom prst="rect">
            <a:avLst/>
          </a:prstGeom>
          <a:solidFill>
            <a:srgbClr val="d9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 lang="ko-KR" altLang="en-US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47528" y="781050"/>
            <a:ext cx="10344471" cy="4911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/>
                <a:ea typeface="나눔스퀘어 ExtraBold"/>
              </a:defRPr>
            </a:lvl1pPr>
          </a:lstStyle>
          <a:p>
            <a:pPr algn="l">
              <a:defRPr lang="ko-KR" altLang="en-US"/>
            </a:pPr>
            <a:r>
              <a:rPr lang="ko-KR" altLang="en-US" b="1">
                <a:latin typeface="Arial"/>
                <a:ea typeface="맑은 고딕"/>
                <a:cs typeface="Arial"/>
              </a:rPr>
              <a:t>프로젝트 목표 및 내용</a:t>
            </a:r>
            <a:endParaRPr lang="ko-KR" altLang="en-US" b="1">
              <a:latin typeface="Arial"/>
              <a:ea typeface="맑은 고딕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47529" y="2049124"/>
            <a:ext cx="3888432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/>
                <a:ea typeface="나눔스퀘어 ExtraBold"/>
              </a:defRPr>
            </a:lvl1pPr>
          </a:lstStyle>
          <a:p>
            <a:pPr algn="l" latinLnBrk="1">
              <a:defRPr lang="ko-KR" altLang="en-US"/>
            </a:pPr>
            <a:r>
              <a:rPr lang="ko-KR" altLang="ko-KR" sz="1800" b="1">
                <a:latin typeface="Arial"/>
                <a:cs typeface="Arial"/>
              </a:rPr>
              <a:t>플랫폼</a:t>
            </a:r>
            <a:r>
              <a:rPr lang="ko-KR" altLang="en-US" sz="1800" b="1">
                <a:latin typeface="Arial"/>
                <a:cs typeface="Arial"/>
              </a:rPr>
              <a:t>의 간략한 모습의</a:t>
            </a:r>
            <a:r>
              <a:rPr lang="ko-KR" altLang="ko-KR" sz="1800" b="1">
                <a:latin typeface="Arial"/>
                <a:cs typeface="Arial"/>
              </a:rPr>
              <a:t> 서비스 모</a:t>
            </a:r>
            <a:r>
              <a:rPr lang="ko-KR" altLang="en-US" sz="1800" b="1">
                <a:latin typeface="Arial"/>
                <a:cs typeface="Arial"/>
              </a:rPr>
              <a:t>델</a:t>
            </a:r>
            <a:endParaRPr lang="ko-KR" altLang="ko-KR" sz="1800" b="1">
              <a:latin typeface="Arial"/>
              <a:cs typeface="Arial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06942" y="3048546"/>
            <a:ext cx="6096000" cy="25502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har char="-"/>
              <a:defRPr lang="ko-KR" altLang="en-US"/>
            </a:pPr>
            <a:r>
              <a:rPr lang="ko-KR" altLang="en-US" kern="0">
                <a:solidFill>
                  <a:srgbClr val="000000"/>
                </a:solidFill>
                <a:ea typeface="나눔고딕"/>
                <a:cs typeface="Arial"/>
              </a:rPr>
              <a:t>플랫폼</a:t>
            </a:r>
            <a:r>
              <a:rPr lang="en-US" altLang="ko-KR" kern="0">
                <a:solidFill>
                  <a:srgbClr val="000000"/>
                </a:solidFill>
                <a:ea typeface="나눔고딕"/>
                <a:cs typeface="Arial"/>
              </a:rPr>
              <a:t>, </a:t>
            </a:r>
            <a:r>
              <a:rPr lang="ko-KR" altLang="ko-KR" kern="0">
                <a:solidFill>
                  <a:srgbClr val="000000"/>
                </a:solidFill>
                <a:ea typeface="나눔고딕"/>
                <a:cs typeface="Arial"/>
              </a:rPr>
              <a:t>사용하는 유저들과</a:t>
            </a:r>
            <a:r>
              <a:rPr lang="en-US" altLang="ko-KR" kern="0">
                <a:solidFill>
                  <a:srgbClr val="000000"/>
                </a:solidFill>
                <a:ea typeface="나눔고딕"/>
                <a:cs typeface="Arial"/>
              </a:rPr>
              <a:t>, </a:t>
            </a:r>
            <a:r>
              <a:rPr lang="ko-KR" altLang="ko-KR" kern="0">
                <a:solidFill>
                  <a:srgbClr val="000000"/>
                </a:solidFill>
                <a:ea typeface="나눔고딕"/>
                <a:cs typeface="Arial"/>
              </a:rPr>
              <a:t>옷을 판매하는 판매자들</a:t>
            </a:r>
            <a:endParaRPr lang="ko-KR" altLang="ko-KR" kern="0">
              <a:solidFill>
                <a:srgbClr val="000000"/>
              </a:solidFill>
              <a:ea typeface="나눔고딕"/>
              <a:cs typeface="Arial"/>
            </a:endParaRPr>
          </a:p>
          <a:p>
            <a:pPr lvl="0">
              <a:defRPr lang="ko-KR" altLang="en-US"/>
            </a:pPr>
            <a:endParaRPr lang="en-US" altLang="ko-KR" kern="0">
              <a:solidFill>
                <a:srgbClr val="000000"/>
              </a:solidFill>
              <a:ea typeface="나눔고딕"/>
              <a:cs typeface="Arial"/>
            </a:endParaRPr>
          </a:p>
          <a:p>
            <a:pPr lvl="0">
              <a:defRPr lang="ko-KR" altLang="en-US"/>
            </a:pPr>
            <a:endParaRPr lang="en-US" altLang="ko-KR" kern="0">
              <a:solidFill>
                <a:srgbClr val="000000"/>
              </a:solidFill>
              <a:ea typeface="나눔고딕"/>
              <a:cs typeface="Arial"/>
            </a:endParaRPr>
          </a:p>
          <a:p>
            <a:pPr marL="285750" indent="-285750">
              <a:buChar char="-"/>
              <a:defRPr lang="ko-KR" altLang="en-US"/>
            </a:pPr>
            <a:r>
              <a:rPr lang="ko-KR" altLang="en-US" kern="0">
                <a:solidFill>
                  <a:srgbClr val="000000"/>
                </a:solidFill>
                <a:ea typeface="나눔고딕"/>
                <a:cs typeface="Arial"/>
              </a:rPr>
              <a:t>플랫폼 내부는 </a:t>
            </a:r>
            <a:r>
              <a:rPr lang="ko-KR" altLang="ko-KR" kern="0">
                <a:solidFill>
                  <a:srgbClr val="000000"/>
                </a:solidFill>
                <a:ea typeface="나눔고딕"/>
                <a:cs typeface="Arial"/>
              </a:rPr>
              <a:t>데이터를 모으기 위한 데이터베이스</a:t>
            </a:r>
            <a:r>
              <a:rPr lang="en-US" altLang="ko-KR" kern="0">
                <a:solidFill>
                  <a:srgbClr val="000000"/>
                </a:solidFill>
                <a:ea typeface="나눔고딕"/>
                <a:cs typeface="Arial"/>
              </a:rPr>
              <a:t>, </a:t>
            </a:r>
            <a:r>
              <a:rPr lang="ko-KR" altLang="ko-KR" kern="0">
                <a:solidFill>
                  <a:srgbClr val="000000"/>
                </a:solidFill>
                <a:ea typeface="나눔고딕"/>
                <a:cs typeface="Arial"/>
              </a:rPr>
              <a:t>쌓인 데이터를 가공해줄 빅데이터 처리시스템</a:t>
            </a:r>
            <a:r>
              <a:rPr lang="en-US" altLang="ko-KR" kern="0">
                <a:solidFill>
                  <a:srgbClr val="000000"/>
                </a:solidFill>
                <a:ea typeface="나눔고딕"/>
                <a:cs typeface="Arial"/>
              </a:rPr>
              <a:t>(</a:t>
            </a:r>
            <a:r>
              <a:rPr lang="ko-KR" altLang="en-US" kern="0">
                <a:solidFill>
                  <a:srgbClr val="000000"/>
                </a:solidFill>
                <a:ea typeface="나눔고딕"/>
                <a:cs typeface="Arial"/>
              </a:rPr>
              <a:t>하둡</a:t>
            </a:r>
            <a:r>
              <a:rPr lang="en-US" altLang="ko-KR" kern="0">
                <a:solidFill>
                  <a:srgbClr val="000000"/>
                </a:solidFill>
                <a:ea typeface="나눔고딕"/>
                <a:cs typeface="Arial"/>
              </a:rPr>
              <a:t>), </a:t>
            </a:r>
            <a:r>
              <a:rPr lang="ko-KR" altLang="ko-KR" kern="0">
                <a:solidFill>
                  <a:srgbClr val="000000"/>
                </a:solidFill>
                <a:ea typeface="나눔고딕"/>
                <a:cs typeface="Arial"/>
              </a:rPr>
              <a:t>가공된 데이터를 기반으로 더욱 정확한 맞춤형 서비스를 제공해주는</a:t>
            </a:r>
            <a:r>
              <a:rPr lang="en-US" altLang="ko-KR" kern="0">
                <a:solidFill>
                  <a:srgbClr val="000000"/>
                </a:solidFill>
                <a:ea typeface="나눔고딕"/>
                <a:cs typeface="Arial"/>
              </a:rPr>
              <a:t> AI</a:t>
            </a:r>
            <a:r>
              <a:rPr lang="ko-KR" altLang="ko-KR" kern="0">
                <a:solidFill>
                  <a:srgbClr val="000000"/>
                </a:solidFill>
                <a:ea typeface="나눔고딕"/>
                <a:cs typeface="Arial"/>
              </a:rPr>
              <a:t>로 구성</a:t>
            </a:r>
            <a:r>
              <a:rPr lang="en-US" altLang="ko-KR" kern="0">
                <a:solidFill>
                  <a:srgbClr val="000000"/>
                </a:solidFill>
                <a:ea typeface="나눔고딕"/>
                <a:cs typeface="Arial"/>
              </a:rPr>
              <a:t> </a:t>
            </a:r>
            <a:r>
              <a:rPr lang="ko-KR" altLang="en-US" kern="0">
                <a:solidFill>
                  <a:srgbClr val="000000"/>
                </a:solidFill>
                <a:ea typeface="나눔고딕"/>
                <a:cs typeface="Arial"/>
              </a:rPr>
              <a:t>됨</a:t>
            </a:r>
            <a:r>
              <a:rPr lang="en-US" altLang="ko-KR" kern="0">
                <a:solidFill>
                  <a:srgbClr val="000000"/>
                </a:solidFill>
                <a:ea typeface="나눔고딕"/>
                <a:cs typeface="Arial"/>
              </a:rPr>
              <a:t>.</a:t>
            </a:r>
            <a:endParaRPr lang="en-US" altLang="ko-KR" kern="0">
              <a:solidFill>
                <a:srgbClr val="000000"/>
              </a:solidFill>
              <a:ea typeface="나눔고딕"/>
              <a:cs typeface="Arial"/>
            </a:endParaRPr>
          </a:p>
          <a:p>
            <a:pPr lvl="0">
              <a:defRPr lang="ko-KR" altLang="en-US"/>
            </a:pPr>
            <a:r>
              <a:rPr lang="en-US" altLang="ko-KR" kern="0">
                <a:solidFill>
                  <a:srgbClr val="000000"/>
                </a:solidFill>
                <a:ea typeface="나눔고딕"/>
                <a:cs typeface="Arial"/>
              </a:rPr>
              <a:t>     (</a:t>
            </a:r>
            <a:r>
              <a:rPr lang="ko-KR" altLang="en-US" kern="0">
                <a:solidFill>
                  <a:srgbClr val="000000"/>
                </a:solidFill>
                <a:ea typeface="나눔고딕"/>
                <a:cs typeface="Arial"/>
              </a:rPr>
              <a:t>구체적인 내용은 다음 슬라이드</a:t>
            </a:r>
            <a:r>
              <a:rPr lang="en-US" altLang="ko-KR" kern="0">
                <a:solidFill>
                  <a:srgbClr val="000000"/>
                </a:solidFill>
                <a:ea typeface="나눔고딕"/>
                <a:cs typeface="Arial"/>
              </a:rPr>
              <a:t>)</a:t>
            </a:r>
            <a:endParaRPr lang="en-US" altLang="ko-KR" kern="0">
              <a:solidFill>
                <a:srgbClr val="000000"/>
              </a:solidFill>
              <a:ea typeface="나눔고딕"/>
              <a:cs typeface="Arial"/>
            </a:endParaRPr>
          </a:p>
          <a:p>
            <a:pPr lvl="0">
              <a:defRPr lang="ko-KR" altLang="en-US"/>
            </a:pP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57756" y="2647803"/>
            <a:ext cx="3642676" cy="295681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A7B507-26A2-40BF-9A3F-E93A5E75EDFC}"/>
              </a:ext>
            </a:extLst>
          </p:cNvPr>
          <p:cNvSpPr/>
          <p:nvPr/>
        </p:nvSpPr>
        <p:spPr>
          <a:xfrm>
            <a:off x="0" y="2763688"/>
            <a:ext cx="1152128" cy="4094312"/>
          </a:xfrm>
          <a:prstGeom prst="rect">
            <a:avLst/>
          </a:prstGeom>
          <a:solidFill>
            <a:srgbClr val="86E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E30CD3-9E78-49DB-92A4-EB69C5B09DBD}"/>
              </a:ext>
            </a:extLst>
          </p:cNvPr>
          <p:cNvGrpSpPr/>
          <p:nvPr/>
        </p:nvGrpSpPr>
        <p:grpSpPr>
          <a:xfrm>
            <a:off x="0" y="1611560"/>
            <a:ext cx="1152128" cy="1651238"/>
            <a:chOff x="0" y="1611560"/>
            <a:chExt cx="1152128" cy="1651238"/>
          </a:xfrm>
          <a:solidFill>
            <a:srgbClr val="868686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BF5213-1B11-4FCD-A9B6-2A844D3A560E}"/>
                </a:ext>
              </a:extLst>
            </p:cNvPr>
            <p:cNvSpPr/>
            <p:nvPr/>
          </p:nvSpPr>
          <p:spPr>
            <a:xfrm>
              <a:off x="0" y="1611560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그래픽 1">
              <a:extLst>
                <a:ext uri="{FF2B5EF4-FFF2-40B4-BE49-F238E27FC236}">
                  <a16:creationId xmlns:a16="http://schemas.microsoft.com/office/drawing/2014/main" id="{7234F945-1345-4B59-B294-44EC39932B01}"/>
                </a:ext>
              </a:extLst>
            </p:cNvPr>
            <p:cNvSpPr/>
            <p:nvPr/>
          </p:nvSpPr>
          <p:spPr>
            <a:xfrm rot="5400000">
              <a:off x="326509" y="2837507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70462-9528-4637-AEDE-248D8823F8F9}"/>
              </a:ext>
            </a:extLst>
          </p:cNvPr>
          <p:cNvSpPr/>
          <p:nvPr/>
        </p:nvSpPr>
        <p:spPr>
          <a:xfrm>
            <a:off x="1142603" y="459432"/>
            <a:ext cx="11049397" cy="1152128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B1D4B9F-6D0A-4F31-BD14-FB297D4CFA50}"/>
              </a:ext>
            </a:extLst>
          </p:cNvPr>
          <p:cNvGrpSpPr/>
          <p:nvPr/>
        </p:nvGrpSpPr>
        <p:grpSpPr>
          <a:xfrm>
            <a:off x="0" y="459432"/>
            <a:ext cx="1642692" cy="1651238"/>
            <a:chOff x="0" y="459432"/>
            <a:chExt cx="1642692" cy="1651238"/>
          </a:xfrm>
          <a:solidFill>
            <a:srgbClr val="FA897B"/>
          </a:solidFill>
        </p:grpSpPr>
        <p:sp>
          <p:nvSpPr>
            <p:cNvPr id="3" name="그래픽 1">
              <a:extLst>
                <a:ext uri="{FF2B5EF4-FFF2-40B4-BE49-F238E27FC236}">
                  <a16:creationId xmlns:a16="http://schemas.microsoft.com/office/drawing/2014/main" id="{D10F6EF1-CD44-4803-9EFE-236B0E2553F4}"/>
                </a:ext>
              </a:extLst>
            </p:cNvPr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0BF9C9D-1EAA-482A-8062-288185B47925}"/>
                </a:ext>
              </a:extLst>
            </p:cNvPr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그래픽 1">
              <a:extLst>
                <a:ext uri="{FF2B5EF4-FFF2-40B4-BE49-F238E27FC236}">
                  <a16:creationId xmlns:a16="http://schemas.microsoft.com/office/drawing/2014/main" id="{798F1352-736C-45A0-9A5D-C0DEDE09A097}"/>
                </a:ext>
              </a:extLst>
            </p:cNvPr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E4C2D0-DEE8-4CF2-8B1F-662FA81773A3}"/>
              </a:ext>
            </a:extLst>
          </p:cNvPr>
          <p:cNvSpPr/>
          <p:nvPr/>
        </p:nvSpPr>
        <p:spPr>
          <a:xfrm>
            <a:off x="0" y="0"/>
            <a:ext cx="1152128" cy="459432"/>
          </a:xfrm>
          <a:prstGeom prst="rect">
            <a:avLst/>
          </a:prstGeom>
          <a:solidFill>
            <a:srgbClr val="D9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65E2F-CC4A-4004-9CFB-54DA15FA0F3B}"/>
              </a:ext>
            </a:extLst>
          </p:cNvPr>
          <p:cNvSpPr txBox="1"/>
          <p:nvPr/>
        </p:nvSpPr>
        <p:spPr>
          <a:xfrm>
            <a:off x="1847528" y="779750"/>
            <a:ext cx="1034447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프로젝트 목표 및 내용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BFC3E-5D6D-412E-9799-64AB4399D943}"/>
              </a:ext>
            </a:extLst>
          </p:cNvPr>
          <p:cNvSpPr txBox="1"/>
          <p:nvPr/>
        </p:nvSpPr>
        <p:spPr>
          <a:xfrm>
            <a:off x="1642692" y="1843577"/>
            <a:ext cx="103444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 latinLnBrk="1"/>
            <a:r>
              <a:rPr lang="ko-KR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플랫폼 아키텍처와 각각의 기능과 모듈</a:t>
            </a:r>
            <a:endParaRPr lang="ko-KR" altLang="ko-K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8D314310-6523-44A1-B561-DF789CD36F6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47149" y="2276872"/>
            <a:ext cx="9514290" cy="4032448"/>
          </a:xfrm>
          <a:prstGeom prst="rect">
            <a:avLst/>
          </a:prstGeom>
          <a:ln/>
        </p:spPr>
      </p:pic>
      <p:sp>
        <p:nvSpPr>
          <p:cNvPr id="2" name="TextBox 1"/>
          <p:cNvSpPr txBox="1"/>
          <p:nvPr/>
        </p:nvSpPr>
        <p:spPr>
          <a:xfrm>
            <a:off x="5518783" y="6456693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플랫폼 아키텍처의 모습</a:t>
            </a:r>
          </a:p>
        </p:txBody>
      </p:sp>
    </p:spTree>
    <p:extLst>
      <p:ext uri="{BB962C8B-B14F-4D97-AF65-F5344CB8AC3E}">
        <p14:creationId xmlns:p14="http://schemas.microsoft.com/office/powerpoint/2010/main" val="1980921086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763688"/>
            <a:ext cx="1152128" cy="4094312"/>
          </a:xfrm>
          <a:prstGeom prst="rect">
            <a:avLst/>
          </a:prstGeom>
          <a:solidFill>
            <a:srgbClr val="86e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 lang="ko-KR" altLang="en-US"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 rot="0">
            <a:off x="0" y="1611560"/>
            <a:ext cx="1152128" cy="1651238"/>
            <a:chOff x="0" y="1611560"/>
            <a:chExt cx="1152128" cy="1651238"/>
          </a:xfrm>
          <a:solidFill>
            <a:srgbClr val="868686"/>
          </a:solidFill>
        </p:grpSpPr>
        <p:sp>
          <p:nvSpPr>
            <p:cNvPr id="7" name="직사각형 6"/>
            <p:cNvSpPr/>
            <p:nvPr/>
          </p:nvSpPr>
          <p:spPr>
            <a:xfrm>
              <a:off x="0" y="1611560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 lang="ko-KR" altLang="en-US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그래픽 1"/>
            <p:cNvSpPr/>
            <p:nvPr/>
          </p:nvSpPr>
          <p:spPr>
            <a:xfrm rot="5400000">
              <a:off x="326509" y="2837507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 lang="ko-KR" altLang="en-US"/>
              </a:pPr>
              <a:endParaRPr 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42603" y="459432"/>
            <a:ext cx="11049397" cy="1152128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 lang="ko-KR" altLang="en-US"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0" y="459432"/>
            <a:ext cx="1642692" cy="1651238"/>
            <a:chOff x="0" y="459432"/>
            <a:chExt cx="1642692" cy="1651238"/>
          </a:xfrm>
          <a:solidFill>
            <a:srgbClr val="fa897b"/>
          </a:solidFill>
        </p:grpSpPr>
        <p:sp>
          <p:nvSpPr>
            <p:cNvPr id="3" name="그래픽 1"/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 lang="ko-KR" altLang="en-US"/>
              </a:pPr>
              <a:endParaRPr 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 lang="ko-KR" altLang="en-US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그래픽 1"/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 lang="ko-KR" altLang="en-US"/>
              </a:pPr>
              <a:endParaRPr 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0" y="0"/>
            <a:ext cx="1152128" cy="459432"/>
          </a:xfrm>
          <a:prstGeom prst="rect">
            <a:avLst/>
          </a:prstGeom>
          <a:solidFill>
            <a:srgbClr val="d9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 lang="ko-KR" altLang="en-US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47528" y="781050"/>
            <a:ext cx="10344471" cy="4911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/>
                <a:ea typeface="나눔스퀘어 ExtraBold"/>
              </a:defRPr>
            </a:lvl1pPr>
          </a:lstStyle>
          <a:p>
            <a:pPr algn="l">
              <a:defRPr lang="ko-KR" altLang="en-US"/>
            </a:pPr>
            <a:r>
              <a:rPr lang="ko-KR" altLang="en-US" b="1">
                <a:latin typeface="Arial"/>
                <a:ea typeface="맑은 고딕"/>
                <a:cs typeface="Arial"/>
              </a:rPr>
              <a:t>프로젝트 목표 및 내용</a:t>
            </a:r>
            <a:endParaRPr lang="ko-KR" altLang="en-US" b="1">
              <a:latin typeface="Arial"/>
              <a:ea typeface="맑은 고딕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47528" y="1895455"/>
            <a:ext cx="10344471" cy="26672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/>
                <a:ea typeface="나눔스퀘어 ExtraBold"/>
              </a:defRPr>
            </a:lvl1pPr>
          </a:lstStyle>
          <a:p>
            <a:pPr algn="l" latinLnBrk="1">
              <a:defRPr lang="ko-KR" altLang="en-US"/>
            </a:pPr>
            <a:r>
              <a:rPr lang="ko-KR" altLang="en-US" sz="1800" b="1">
                <a:latin typeface="Arial"/>
                <a:cs typeface="Arial"/>
              </a:rPr>
              <a:t>예상되는 기능(서버와 빅데이터 처리 툴)</a:t>
            </a:r>
            <a:endParaRPr lang="ko-KR" altLang="en-US" sz="1800" b="1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3728" y="5697252"/>
            <a:ext cx="9577064" cy="729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400"/>
              <a:t>수집된 </a:t>
            </a:r>
            <a:r>
              <a:rPr lang="ko-KR" altLang="ko-KR" sz="1400"/>
              <a:t>데이터 데이터베이스에 저장</a:t>
            </a:r>
            <a:r>
              <a:rPr lang="ko-KR" altLang="en-US" sz="1400"/>
              <a:t>					</a:t>
            </a:r>
            <a:r>
              <a:rPr lang="en-US" altLang="ko-KR" sz="1400"/>
              <a:t>(</a:t>
            </a:r>
            <a:r>
              <a:rPr lang="ko-KR" altLang="ko-KR" sz="1400"/>
              <a:t>하둡</a:t>
            </a:r>
            <a:r>
              <a:rPr lang="en-US" altLang="ko-KR" sz="1400"/>
              <a:t>) </a:t>
            </a:r>
            <a:r>
              <a:rPr lang="ko-KR" altLang="ko-KR" sz="1400"/>
              <a:t>저장된 데이터 수집</a:t>
            </a:r>
            <a:endParaRPr lang="ko-KR" altLang="ko-KR" sz="1400"/>
          </a:p>
          <a:p>
            <a:pPr lvl="0">
              <a:defRPr lang="ko-KR" altLang="en-US"/>
            </a:pPr>
            <a:r>
              <a:rPr lang="en-US" altLang="ko-KR" sz="1400"/>
              <a:t>(</a:t>
            </a:r>
            <a:r>
              <a:rPr lang="ko-KR" altLang="ko-KR" sz="1400"/>
              <a:t>하둡</a:t>
            </a:r>
            <a:r>
              <a:rPr lang="en-US" altLang="ko-KR" sz="1400"/>
              <a:t>) </a:t>
            </a:r>
            <a:r>
              <a:rPr lang="ko-KR" altLang="ko-KR" sz="1400"/>
              <a:t>빅데이터 분석</a:t>
            </a:r>
            <a:r>
              <a:rPr lang="ko-KR" altLang="en-US" sz="1400"/>
              <a:t>								</a:t>
            </a:r>
            <a:r>
              <a:rPr lang="en-US" altLang="ko-KR" sz="1400"/>
              <a:t>(</a:t>
            </a:r>
            <a:r>
              <a:rPr lang="ko-KR" altLang="ko-KR" sz="1400"/>
              <a:t>하둡</a:t>
            </a:r>
            <a:r>
              <a:rPr lang="en-US" altLang="ko-KR" sz="1400"/>
              <a:t>) </a:t>
            </a:r>
            <a:r>
              <a:rPr lang="ko-KR" altLang="ko-KR" sz="1400"/>
              <a:t>빅데이터 처리</a:t>
            </a:r>
            <a:endParaRPr lang="ko-KR" altLang="ko-KR" sz="1400"/>
          </a:p>
          <a:p>
            <a:pPr lvl="0">
              <a:defRPr lang="ko-KR" altLang="en-US"/>
            </a:pPr>
            <a:r>
              <a:rPr lang="en-US" altLang="ko-KR" sz="1400"/>
              <a:t>(</a:t>
            </a:r>
            <a:r>
              <a:rPr lang="ko-KR" altLang="ko-KR" sz="1400"/>
              <a:t>하둡</a:t>
            </a:r>
            <a:r>
              <a:rPr lang="en-US" altLang="ko-KR" sz="1400"/>
              <a:t>) </a:t>
            </a:r>
            <a:r>
              <a:rPr lang="ko-KR" altLang="ko-KR" sz="1400"/>
              <a:t>빅데이터 저장 관리</a:t>
            </a:r>
            <a:r>
              <a:rPr lang="ko-KR" altLang="en-US" sz="1400"/>
              <a:t>							</a:t>
            </a:r>
            <a:r>
              <a:rPr lang="en-US" altLang="ko-KR" sz="1400"/>
              <a:t>(</a:t>
            </a:r>
            <a:r>
              <a:rPr lang="ko-KR" altLang="ko-KR" sz="1400"/>
              <a:t>하둡</a:t>
            </a:r>
            <a:r>
              <a:rPr lang="en-US" altLang="ko-KR" sz="1400"/>
              <a:t>) </a:t>
            </a:r>
            <a:r>
              <a:rPr lang="ko-KR" altLang="ko-KR" sz="1400"/>
              <a:t>분석 처리한 빅데이터를 바탕으로 지식을 가시화</a:t>
            </a:r>
            <a:endParaRPr lang="ko-KR" altLang="ko-KR" sz="1400"/>
          </a:p>
        </p:txBody>
      </p:sp>
      <p:pic>
        <p:nvPicPr>
          <p:cNvPr id="19" name="image1.png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663788" y="2276872"/>
            <a:ext cx="7380819" cy="3312368"/>
          </a:xfrm>
          <a:prstGeom prst="rect">
            <a:avLst/>
          </a:prstGeom>
          <a:ln/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763688"/>
            <a:ext cx="1152128" cy="4094312"/>
          </a:xfrm>
          <a:prstGeom prst="rect">
            <a:avLst/>
          </a:prstGeom>
          <a:solidFill>
            <a:srgbClr val="86e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 lang="ko-KR" altLang="en-US"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 rot="0">
            <a:off x="0" y="1611560"/>
            <a:ext cx="1152128" cy="1651238"/>
            <a:chOff x="0" y="1611560"/>
            <a:chExt cx="1152128" cy="1651238"/>
          </a:xfrm>
          <a:solidFill>
            <a:srgbClr val="868686"/>
          </a:solidFill>
        </p:grpSpPr>
        <p:sp>
          <p:nvSpPr>
            <p:cNvPr id="7" name="직사각형 6"/>
            <p:cNvSpPr/>
            <p:nvPr/>
          </p:nvSpPr>
          <p:spPr>
            <a:xfrm>
              <a:off x="0" y="1611560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 lang="ko-KR" altLang="en-US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그래픽 1"/>
            <p:cNvSpPr/>
            <p:nvPr/>
          </p:nvSpPr>
          <p:spPr>
            <a:xfrm rot="5400000">
              <a:off x="326509" y="2837507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 lang="ko-KR" altLang="en-US"/>
              </a:pPr>
              <a:endParaRPr 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42603" y="459432"/>
            <a:ext cx="11049397" cy="1152128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 lang="ko-KR" altLang="en-US"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0" y="459432"/>
            <a:ext cx="1642692" cy="1651238"/>
            <a:chOff x="0" y="459432"/>
            <a:chExt cx="1642692" cy="1651238"/>
          </a:xfrm>
          <a:solidFill>
            <a:srgbClr val="fa897b"/>
          </a:solidFill>
        </p:grpSpPr>
        <p:sp>
          <p:nvSpPr>
            <p:cNvPr id="3" name="그래픽 1"/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 lang="ko-KR" altLang="en-US"/>
              </a:pPr>
              <a:endParaRPr 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 lang="ko-KR" altLang="en-US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그래픽 1"/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 lang="ko-KR" altLang="en-US"/>
              </a:pPr>
              <a:endParaRPr 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0" y="0"/>
            <a:ext cx="1152128" cy="459432"/>
          </a:xfrm>
          <a:prstGeom prst="rect">
            <a:avLst/>
          </a:prstGeom>
          <a:solidFill>
            <a:srgbClr val="d9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 lang="ko-KR" altLang="en-US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47528" y="781050"/>
            <a:ext cx="10344471" cy="4911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/>
                <a:ea typeface="나눔스퀘어 ExtraBold"/>
              </a:defRPr>
            </a:lvl1pPr>
          </a:lstStyle>
          <a:p>
            <a:pPr algn="l">
              <a:defRPr lang="ko-KR" altLang="en-US"/>
            </a:pPr>
            <a:r>
              <a:rPr lang="ko-KR" altLang="en-US" b="1">
                <a:latin typeface="Arial"/>
                <a:ea typeface="맑은 고딕"/>
                <a:cs typeface="Arial"/>
              </a:rPr>
              <a:t>프로젝트 목표 및 내용</a:t>
            </a:r>
            <a:endParaRPr lang="ko-KR" altLang="en-US" b="1">
              <a:latin typeface="Arial"/>
              <a:ea typeface="맑은 고딕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47528" y="1895455"/>
            <a:ext cx="10344471" cy="26672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/>
                <a:ea typeface="나눔스퀘어 ExtraBold"/>
              </a:defRPr>
            </a:lvl1pPr>
          </a:lstStyle>
          <a:p>
            <a:pPr algn="l" latinLnBrk="1">
              <a:defRPr lang="ko-KR" altLang="en-US"/>
            </a:pPr>
            <a:r>
              <a:rPr lang="ko-KR" altLang="en-US" sz="1800" b="1">
                <a:latin typeface="Arial"/>
                <a:cs typeface="Arial"/>
              </a:rPr>
              <a:t>예상되는 기능(유니티)</a:t>
            </a:r>
            <a:endParaRPr lang="ko-KR" altLang="en-US" sz="1800" b="1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3688" y="5544818"/>
            <a:ext cx="9577064" cy="944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400"/>
              <a:t>(</a:t>
            </a:r>
            <a:r>
              <a:rPr lang="ko-KR" altLang="ko-KR" sz="1400"/>
              <a:t>유니티</a:t>
            </a:r>
            <a:r>
              <a:rPr lang="en-US" altLang="ko-KR" sz="1400"/>
              <a:t>) </a:t>
            </a:r>
            <a:r>
              <a:rPr lang="ko-KR" altLang="ko-KR" sz="1400"/>
              <a:t>옷 모델링 제공</a:t>
            </a:r>
            <a:endParaRPr lang="ko-KR" altLang="ko-KR" sz="1400"/>
          </a:p>
          <a:p>
            <a:pPr lvl="0">
              <a:defRPr lang="ko-KR" altLang="en-US"/>
            </a:pPr>
            <a:r>
              <a:rPr lang="en-US" altLang="ko-KR" sz="1400"/>
              <a:t>(</a:t>
            </a:r>
            <a:r>
              <a:rPr lang="ko-KR" altLang="ko-KR" sz="1400"/>
              <a:t>유니티</a:t>
            </a:r>
            <a:r>
              <a:rPr lang="en-US" altLang="ko-KR" sz="1400"/>
              <a:t>) </a:t>
            </a:r>
            <a:r>
              <a:rPr lang="ko-KR" altLang="ko-KR" sz="1400"/>
              <a:t>센서를 컨트롤하여 폰으로 사용자가 옷을 입었을 때의 모습을 확인할 수 있도록 옷 크기를 조정하여 띄워 줌</a:t>
            </a:r>
            <a:endParaRPr lang="ko-KR" altLang="ko-KR" sz="1400"/>
          </a:p>
          <a:p>
            <a:pPr lvl="0">
              <a:defRPr lang="ko-KR" altLang="en-US"/>
            </a:pPr>
            <a:r>
              <a:rPr lang="en-US" altLang="ko-KR" sz="1400"/>
              <a:t>(</a:t>
            </a:r>
            <a:r>
              <a:rPr lang="ko-KR" altLang="ko-KR" sz="1400"/>
              <a:t>유니티</a:t>
            </a:r>
            <a:r>
              <a:rPr lang="en-US" altLang="ko-KR" sz="1400"/>
              <a:t>) SceneManager </a:t>
            </a:r>
            <a:r>
              <a:rPr lang="ko-KR" altLang="ko-KR" sz="1400"/>
              <a:t>각 화면 별로 하나의 씬 이므로 그 씬 들을 연결해줄 기능이 필요</a:t>
            </a:r>
            <a:endParaRPr lang="ko-KR" altLang="ko-KR" sz="1400"/>
          </a:p>
          <a:p>
            <a:pPr lvl="0">
              <a:defRPr lang="ko-KR" altLang="en-US"/>
            </a:pPr>
            <a:r>
              <a:rPr lang="en-US" altLang="ko-KR" sz="1400"/>
              <a:t>(</a:t>
            </a:r>
            <a:r>
              <a:rPr lang="ko-KR" altLang="ko-KR" sz="1400"/>
              <a:t>유니티</a:t>
            </a:r>
            <a:r>
              <a:rPr lang="en-US" altLang="ko-KR" sz="1400"/>
              <a:t>) AI</a:t>
            </a:r>
            <a:r>
              <a:rPr lang="ko-KR" altLang="ko-KR" sz="1400"/>
              <a:t>와 연동</a:t>
            </a:r>
            <a:r>
              <a:rPr lang="en-US" altLang="ko-KR" sz="1400"/>
              <a:t> AI</a:t>
            </a:r>
            <a:r>
              <a:rPr lang="ko-KR" altLang="ko-KR" sz="1400"/>
              <a:t>와 연결하여</a:t>
            </a:r>
            <a:r>
              <a:rPr lang="en-US" altLang="ko-KR" sz="1400"/>
              <a:t> AI</a:t>
            </a:r>
            <a:r>
              <a:rPr lang="ko-KR" altLang="ko-KR" sz="1400"/>
              <a:t>가 서비스로 제공하는 것을 토대로 사용자에게 더욱 맞춤형인 모습 제공</a:t>
            </a:r>
            <a:endParaRPr lang="ko-KR" altLang="ko-KR" sz="1400"/>
          </a:p>
        </p:txBody>
      </p:sp>
      <p:pic>
        <p:nvPicPr>
          <p:cNvPr id="19" name="image1.png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491880" y="2348880"/>
            <a:ext cx="6840759" cy="3096344"/>
          </a:xfrm>
          <a:prstGeom prst="rect">
            <a:avLst/>
          </a:prstGeom>
          <a:ln/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763688"/>
            <a:ext cx="1152128" cy="4094312"/>
          </a:xfrm>
          <a:prstGeom prst="rect">
            <a:avLst/>
          </a:prstGeom>
          <a:solidFill>
            <a:srgbClr val="86e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 lang="ko-KR" altLang="en-US"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 rot="0">
            <a:off x="0" y="1611560"/>
            <a:ext cx="1152128" cy="1651238"/>
            <a:chOff x="0" y="1611560"/>
            <a:chExt cx="1152128" cy="1651238"/>
          </a:xfrm>
          <a:solidFill>
            <a:srgbClr val="868686"/>
          </a:solidFill>
        </p:grpSpPr>
        <p:sp>
          <p:nvSpPr>
            <p:cNvPr id="7" name="직사각형 6"/>
            <p:cNvSpPr/>
            <p:nvPr/>
          </p:nvSpPr>
          <p:spPr>
            <a:xfrm>
              <a:off x="0" y="1611560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 lang="ko-KR" altLang="en-US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그래픽 1"/>
            <p:cNvSpPr/>
            <p:nvPr/>
          </p:nvSpPr>
          <p:spPr>
            <a:xfrm rot="5400000">
              <a:off x="326509" y="2837507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 lang="ko-KR" altLang="en-US"/>
              </a:pPr>
              <a:endParaRPr 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42603" y="459432"/>
            <a:ext cx="11049397" cy="1152128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 lang="ko-KR" altLang="en-US"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0" y="459432"/>
            <a:ext cx="1642692" cy="1651238"/>
            <a:chOff x="0" y="459432"/>
            <a:chExt cx="1642692" cy="1651238"/>
          </a:xfrm>
          <a:solidFill>
            <a:srgbClr val="fa897b"/>
          </a:solidFill>
        </p:grpSpPr>
        <p:sp>
          <p:nvSpPr>
            <p:cNvPr id="3" name="그래픽 1"/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 lang="ko-KR" altLang="en-US"/>
              </a:pPr>
              <a:endParaRPr 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 lang="ko-KR" altLang="en-US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그래픽 1"/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 lang="ko-KR" altLang="en-US"/>
              </a:pPr>
              <a:endParaRPr 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0" y="0"/>
            <a:ext cx="1152128" cy="459432"/>
          </a:xfrm>
          <a:prstGeom prst="rect">
            <a:avLst/>
          </a:prstGeom>
          <a:solidFill>
            <a:srgbClr val="d9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 lang="ko-KR" altLang="en-US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47528" y="781050"/>
            <a:ext cx="10344471" cy="4911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/>
                <a:ea typeface="나눔스퀘어 ExtraBold"/>
              </a:defRPr>
            </a:lvl1pPr>
          </a:lstStyle>
          <a:p>
            <a:pPr algn="l">
              <a:defRPr lang="ko-KR" altLang="en-US"/>
            </a:pPr>
            <a:r>
              <a:rPr lang="ko-KR" altLang="en-US" b="1">
                <a:latin typeface="Arial"/>
                <a:ea typeface="맑은 고딕"/>
                <a:cs typeface="Arial"/>
              </a:rPr>
              <a:t>프로젝트 목표 및 내용</a:t>
            </a:r>
            <a:endParaRPr lang="ko-KR" altLang="en-US" b="1">
              <a:latin typeface="Arial"/>
              <a:ea typeface="맑은 고딕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47528" y="1895455"/>
            <a:ext cx="10344471" cy="26672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/>
                <a:ea typeface="나눔스퀘어 ExtraBold"/>
              </a:defRPr>
            </a:lvl1pPr>
          </a:lstStyle>
          <a:p>
            <a:pPr algn="l" latinLnBrk="1">
              <a:defRPr lang="ko-KR" altLang="en-US"/>
            </a:pPr>
            <a:r>
              <a:rPr lang="ko-KR" altLang="en-US" sz="1800" b="1">
                <a:latin typeface="Arial"/>
                <a:cs typeface="Arial"/>
              </a:rPr>
              <a:t>예상되는 기능(</a:t>
            </a:r>
            <a:r>
              <a:rPr lang="en-US" altLang="ko-KR" sz="1800" b="1">
                <a:latin typeface="Arial"/>
                <a:cs typeface="Arial"/>
              </a:rPr>
              <a:t>AI)</a:t>
            </a:r>
            <a:endParaRPr lang="en-US" altLang="ko-KR" sz="1800" b="1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43708" y="5228215"/>
            <a:ext cx="9577064" cy="723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1400"/>
              <a:t>(AI) </a:t>
            </a:r>
            <a:r>
              <a:rPr lang="ko-KR" altLang="ko-KR" sz="1400"/>
              <a:t>하둡이 제공한 정제된 데이터를 수집</a:t>
            </a:r>
            <a:r>
              <a:rPr lang="ko-KR" altLang="en-US" sz="1400"/>
              <a:t>				</a:t>
            </a:r>
            <a:r>
              <a:rPr lang="en-US" altLang="ko-KR" sz="1400"/>
              <a:t>(AI) </a:t>
            </a:r>
            <a:r>
              <a:rPr lang="ko-KR" altLang="ko-KR" sz="1400"/>
              <a:t>학습 알고리즘을 통하여 효과적인 학습 진행가능</a:t>
            </a:r>
            <a:endParaRPr lang="ko-KR" altLang="ko-KR" sz="1400"/>
          </a:p>
          <a:p>
            <a:pPr lvl="0">
              <a:defRPr lang="ko-KR" altLang="en-US"/>
            </a:pPr>
            <a:r>
              <a:rPr lang="en-US" altLang="ko-KR" sz="1400"/>
              <a:t>(AI) </a:t>
            </a:r>
            <a:r>
              <a:rPr lang="ko-KR" altLang="ko-KR" sz="1400"/>
              <a:t>기계학습 딥 러닝처럼 스스로 직접 학습을 함</a:t>
            </a:r>
            <a:r>
              <a:rPr lang="ko-KR" altLang="en-US" sz="1400"/>
              <a:t>		</a:t>
            </a:r>
            <a:r>
              <a:rPr lang="en-US" altLang="ko-KR" sz="1400"/>
              <a:t>(AI) </a:t>
            </a:r>
            <a:r>
              <a:rPr lang="ko-KR" altLang="ko-KR" sz="1400"/>
              <a:t>결과물을 분류하고 사용하기 편하게 정리</a:t>
            </a:r>
            <a:endParaRPr lang="ko-KR" altLang="ko-KR" sz="1400"/>
          </a:p>
          <a:p>
            <a:pPr lvl="0">
              <a:defRPr lang="ko-KR" altLang="en-US"/>
            </a:pPr>
            <a:r>
              <a:rPr lang="en-US" altLang="ko-KR" sz="1400"/>
              <a:t>(AI) </a:t>
            </a:r>
            <a:r>
              <a:rPr lang="ko-KR" altLang="ko-KR" sz="1400"/>
              <a:t>만들어진 결과물을 토대로 실제로 플랫폼에 사용할 수 있도록</a:t>
            </a:r>
            <a:r>
              <a:rPr lang="en-US" altLang="ko-KR" sz="1400"/>
              <a:t> AI </a:t>
            </a:r>
            <a:r>
              <a:rPr lang="ko-KR" altLang="ko-KR" sz="1400"/>
              <a:t>서비스화를 진행</a:t>
            </a:r>
            <a:r>
              <a:rPr lang="en-US" altLang="ko-KR" sz="1400"/>
              <a:t> </a:t>
            </a:r>
            <a:endParaRPr lang="en-US" altLang="ko-KR" sz="1400"/>
          </a:p>
        </p:txBody>
      </p:sp>
      <p:sp>
        <p:nvSpPr>
          <p:cNvPr id="11" name="TextBox 10"/>
          <p:cNvSpPr txBox="1"/>
          <p:nvPr/>
        </p:nvSpPr>
        <p:spPr>
          <a:xfrm>
            <a:off x="3635387" y="6032326"/>
            <a:ext cx="67687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/>
              <a:t>총 </a:t>
            </a:r>
            <a:r>
              <a:rPr lang="en-US" altLang="ko-KR" sz="2800"/>
              <a:t>15</a:t>
            </a:r>
            <a:r>
              <a:rPr lang="ko-KR" altLang="en-US" sz="2800"/>
              <a:t>가지의 다양한 기능이 제공 됨</a:t>
            </a:r>
            <a:r>
              <a:rPr lang="en-US" altLang="ko-KR" sz="2800"/>
              <a:t>.</a:t>
            </a:r>
            <a:endParaRPr lang="en-US" altLang="ko-KR" sz="2800"/>
          </a:p>
        </p:txBody>
      </p:sp>
      <p:pic>
        <p:nvPicPr>
          <p:cNvPr id="19" name="image1.png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07805" y="2276872"/>
            <a:ext cx="7308810" cy="2880320"/>
          </a:xfrm>
          <a:prstGeom prst="rect">
            <a:avLst/>
          </a:prstGeom>
          <a:ln/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763688"/>
            <a:ext cx="1152128" cy="4094312"/>
          </a:xfrm>
          <a:prstGeom prst="rect">
            <a:avLst/>
          </a:prstGeom>
          <a:solidFill>
            <a:srgbClr val="86e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 lang="ko-KR" altLang="en-US"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 rot="0">
            <a:off x="0" y="1611560"/>
            <a:ext cx="1152128" cy="1651238"/>
            <a:chOff x="0" y="1611560"/>
            <a:chExt cx="1152128" cy="1651238"/>
          </a:xfrm>
          <a:solidFill>
            <a:srgbClr val="868686"/>
          </a:solidFill>
        </p:grpSpPr>
        <p:sp>
          <p:nvSpPr>
            <p:cNvPr id="7" name="직사각형 6"/>
            <p:cNvSpPr/>
            <p:nvPr/>
          </p:nvSpPr>
          <p:spPr>
            <a:xfrm>
              <a:off x="0" y="1611560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 lang="ko-KR" altLang="en-US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그래픽 1"/>
            <p:cNvSpPr/>
            <p:nvPr/>
          </p:nvSpPr>
          <p:spPr>
            <a:xfrm rot="5400000">
              <a:off x="326509" y="2837507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 lang="ko-KR" altLang="en-US"/>
              </a:pPr>
              <a:endParaRPr 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42603" y="459432"/>
            <a:ext cx="11049397" cy="1152128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 lang="ko-KR" altLang="en-US"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0" y="459432"/>
            <a:ext cx="1642692" cy="1651238"/>
            <a:chOff x="0" y="459432"/>
            <a:chExt cx="1642692" cy="1651238"/>
          </a:xfrm>
          <a:solidFill>
            <a:srgbClr val="fa897b"/>
          </a:solidFill>
        </p:grpSpPr>
        <p:sp>
          <p:nvSpPr>
            <p:cNvPr id="3" name="그래픽 1"/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 lang="ko-KR" altLang="en-US"/>
              </a:pPr>
              <a:endParaRPr 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 lang="ko-KR" altLang="en-US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그래픽 1"/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 lang="ko-KR" altLang="en-US"/>
              </a:pPr>
              <a:endParaRPr 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0" y="0"/>
            <a:ext cx="1152128" cy="459432"/>
          </a:xfrm>
          <a:prstGeom prst="rect">
            <a:avLst/>
          </a:prstGeom>
          <a:solidFill>
            <a:srgbClr val="d9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 lang="ko-KR" altLang="en-US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47528" y="781050"/>
            <a:ext cx="10344471" cy="4911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/>
                <a:ea typeface="나눔스퀘어 ExtraBold"/>
              </a:defRPr>
            </a:lvl1pPr>
          </a:lstStyle>
          <a:p>
            <a:pPr algn="l">
              <a:defRPr lang="ko-KR" altLang="en-US"/>
            </a:pPr>
            <a:r>
              <a:rPr lang="ko-KR" altLang="en-US" b="1">
                <a:latin typeface="Arial"/>
                <a:ea typeface="맑은 고딕"/>
                <a:cs typeface="Arial"/>
              </a:rPr>
              <a:t>프로젝트 목표 및 내용</a:t>
            </a:r>
            <a:endParaRPr lang="ko-KR" altLang="en-US" b="1">
              <a:latin typeface="Arial"/>
              <a:ea typeface="맑은 고딕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47528" y="1895455"/>
            <a:ext cx="10344471" cy="26672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/>
                <a:ea typeface="나눔스퀘어 ExtraBold"/>
              </a:defRPr>
            </a:lvl1pPr>
          </a:lstStyle>
          <a:p>
            <a:pPr algn="l" latinLnBrk="1">
              <a:defRPr lang="ko-KR" altLang="en-US"/>
            </a:pPr>
            <a:r>
              <a:rPr lang="ko-KR" altLang="en-US" sz="1800" b="1">
                <a:latin typeface="Arial"/>
                <a:cs typeface="Arial"/>
              </a:rPr>
              <a:t>사용할 모듈</a:t>
            </a:r>
            <a:endParaRPr lang="ko-KR" altLang="ko-KR" sz="1800" b="1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9692" y="2384884"/>
            <a:ext cx="9577064" cy="946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ko-KR" sz="1400"/>
              <a:t>데이터 수집 모듈</a:t>
            </a:r>
            <a:r>
              <a:rPr lang="en-US" altLang="ko-KR" sz="1400"/>
              <a:t>(DB, </a:t>
            </a:r>
            <a:r>
              <a:rPr lang="ko-KR" altLang="ko-KR" sz="1400"/>
              <a:t>하둡</a:t>
            </a:r>
            <a:r>
              <a:rPr lang="en-US" altLang="ko-KR" sz="1400"/>
              <a:t>, AI)</a:t>
            </a:r>
            <a:r>
              <a:rPr lang="ko-KR" altLang="en-US" sz="1400"/>
              <a:t>					</a:t>
            </a:r>
            <a:r>
              <a:rPr lang="ko-KR" altLang="ko-KR" sz="1400"/>
              <a:t>데이터 보안을 위한 모듈</a:t>
            </a:r>
            <a:r>
              <a:rPr lang="en-US" altLang="ko-KR" sz="1400"/>
              <a:t>(DB)</a:t>
            </a:r>
            <a:endParaRPr lang="en-US" altLang="ko-KR" sz="1400"/>
          </a:p>
          <a:p>
            <a:pPr lvl="0">
              <a:defRPr lang="ko-KR" altLang="en-US"/>
            </a:pPr>
            <a:r>
              <a:rPr lang="ko-KR" altLang="ko-KR" sz="1400"/>
              <a:t>각각을 연결하기 위한 네트워크 모듈</a:t>
            </a:r>
            <a:r>
              <a:rPr lang="ko-KR" altLang="en-US" sz="1400"/>
              <a:t>				</a:t>
            </a:r>
            <a:r>
              <a:rPr lang="ko-KR" altLang="ko-KR" sz="1400"/>
              <a:t>사용자를 인식하기 위한 센싱 모듈</a:t>
            </a:r>
            <a:endParaRPr lang="ko-KR" altLang="ko-KR" sz="1400"/>
          </a:p>
          <a:p>
            <a:pPr lvl="0">
              <a:defRPr lang="ko-KR" altLang="en-US"/>
            </a:pPr>
            <a:r>
              <a:rPr lang="ko-KR" altLang="ko-KR" sz="1400"/>
              <a:t>사용하기 편리한</a:t>
            </a:r>
            <a:r>
              <a:rPr lang="en-US" altLang="ko-KR" sz="1400"/>
              <a:t> UI </a:t>
            </a:r>
            <a:r>
              <a:rPr lang="ko-KR" altLang="ko-KR" sz="1400"/>
              <a:t>모듈</a:t>
            </a:r>
            <a:r>
              <a:rPr lang="ko-KR" altLang="en-US" sz="1400"/>
              <a:t>						</a:t>
            </a:r>
            <a:r>
              <a:rPr lang="ko-KR" altLang="ko-KR" sz="1400"/>
              <a:t>빅데이터 분석 모듈</a:t>
            </a:r>
            <a:r>
              <a:rPr lang="en-US" altLang="ko-KR" sz="1400"/>
              <a:t>(</a:t>
            </a:r>
            <a:r>
              <a:rPr lang="ko-KR" altLang="ko-KR" sz="1400"/>
              <a:t>하둡 안</a:t>
            </a:r>
            <a:r>
              <a:rPr lang="en-US" altLang="ko-KR" sz="1400"/>
              <a:t>)</a:t>
            </a:r>
            <a:endParaRPr lang="en-US" altLang="ko-KR" sz="1400"/>
          </a:p>
          <a:p>
            <a:pPr lvl="0">
              <a:defRPr lang="ko-KR" altLang="en-US"/>
            </a:pPr>
            <a:r>
              <a:rPr lang="ko-KR" altLang="ko-KR" sz="1400"/>
              <a:t>빅데이터 처리 모듈</a:t>
            </a:r>
            <a:r>
              <a:rPr lang="en-US" altLang="ko-KR" sz="1400"/>
              <a:t>(</a:t>
            </a:r>
            <a:r>
              <a:rPr lang="ko-KR" altLang="ko-KR" sz="1400"/>
              <a:t>하둡 안</a:t>
            </a:r>
            <a:r>
              <a:rPr lang="en-US" altLang="ko-KR" sz="1400"/>
              <a:t>)</a:t>
            </a:r>
            <a:endParaRPr lang="en-US" altLang="ko-KR" sz="1400"/>
          </a:p>
        </p:txBody>
      </p:sp>
      <p:pic>
        <p:nvPicPr>
          <p:cNvPr id="19" name="image1.png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267745" y="3429000"/>
            <a:ext cx="7776862" cy="3132348"/>
          </a:xfrm>
          <a:prstGeom prst="rect">
            <a:avLst/>
          </a:prstGeom>
          <a:ln/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763688"/>
            <a:ext cx="1152128" cy="4094312"/>
          </a:xfrm>
          <a:prstGeom prst="rect">
            <a:avLst/>
          </a:prstGeom>
          <a:solidFill>
            <a:srgbClr val="86e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 lang="ko-KR" altLang="en-US"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 rot="0">
            <a:off x="0" y="1611560"/>
            <a:ext cx="1152128" cy="1651238"/>
            <a:chOff x="0" y="1611560"/>
            <a:chExt cx="1152128" cy="1651238"/>
          </a:xfrm>
          <a:solidFill>
            <a:srgbClr val="868686"/>
          </a:solidFill>
        </p:grpSpPr>
        <p:sp>
          <p:nvSpPr>
            <p:cNvPr id="7" name="직사각형 6"/>
            <p:cNvSpPr/>
            <p:nvPr/>
          </p:nvSpPr>
          <p:spPr>
            <a:xfrm>
              <a:off x="0" y="1611560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 lang="ko-KR" altLang="en-US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그래픽 1"/>
            <p:cNvSpPr/>
            <p:nvPr/>
          </p:nvSpPr>
          <p:spPr>
            <a:xfrm rot="5400000">
              <a:off x="326509" y="2837507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 lang="ko-KR" altLang="en-US"/>
              </a:pPr>
              <a:endParaRPr 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42603" y="459432"/>
            <a:ext cx="11049397" cy="1152128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 lang="ko-KR" altLang="en-US"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0" y="459432"/>
            <a:ext cx="1642692" cy="1651238"/>
            <a:chOff x="0" y="459432"/>
            <a:chExt cx="1642692" cy="1651238"/>
          </a:xfrm>
          <a:solidFill>
            <a:srgbClr val="fa897b"/>
          </a:solidFill>
        </p:grpSpPr>
        <p:sp>
          <p:nvSpPr>
            <p:cNvPr id="3" name="그래픽 1"/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 lang="ko-KR" altLang="en-US"/>
              </a:pPr>
              <a:endParaRPr 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 lang="ko-KR" altLang="en-US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그래픽 1"/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 lang="ko-KR" altLang="en-US"/>
              </a:pPr>
              <a:endParaRPr 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0" y="0"/>
            <a:ext cx="1152128" cy="459432"/>
          </a:xfrm>
          <a:prstGeom prst="rect">
            <a:avLst/>
          </a:prstGeom>
          <a:solidFill>
            <a:srgbClr val="d9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 lang="ko-KR" altLang="en-US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47528" y="781050"/>
            <a:ext cx="10344471" cy="4911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/>
                <a:ea typeface="나눔스퀘어 ExtraBold"/>
              </a:defRPr>
            </a:lvl1pPr>
          </a:lstStyle>
          <a:p>
            <a:pPr algn="l">
              <a:defRPr lang="ko-KR" altLang="en-US"/>
            </a:pPr>
            <a:r>
              <a:rPr lang="ko-KR" altLang="en-US" b="1">
                <a:latin typeface="Arial"/>
                <a:ea typeface="맑은 고딕"/>
                <a:cs typeface="Arial"/>
              </a:rPr>
              <a:t>프로젝트 목표 및 내용</a:t>
            </a:r>
            <a:endParaRPr lang="ko-KR" altLang="en-US" b="1">
              <a:latin typeface="Arial"/>
              <a:ea typeface="맑은 고딕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47528" y="1895455"/>
            <a:ext cx="10344471" cy="26672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/>
                <a:ea typeface="나눔스퀘어 ExtraBold"/>
              </a:defRPr>
            </a:lvl1pPr>
          </a:lstStyle>
          <a:p>
            <a:pPr algn="l" latinLnBrk="1">
              <a:defRPr lang="ko-KR" altLang="en-US"/>
            </a:pPr>
            <a:r>
              <a:rPr lang="ko-KR" altLang="en-US" sz="1800" b="1">
                <a:latin typeface="Arial"/>
                <a:cs typeface="Arial"/>
              </a:rPr>
              <a:t>사용할 모듈</a:t>
            </a:r>
            <a:endParaRPr lang="ko-KR" altLang="ko-KR" sz="1800" b="1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35696" y="2348880"/>
            <a:ext cx="9577064" cy="944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ko-KR" sz="1400"/>
              <a:t>데이터 저장 모듈</a:t>
            </a:r>
            <a:r>
              <a:rPr lang="ko-KR" altLang="en-US" sz="1400"/>
              <a:t>								</a:t>
            </a:r>
            <a:r>
              <a:rPr lang="ko-KR" altLang="ko-KR" sz="1400"/>
              <a:t>데이터의 가시화 모듈</a:t>
            </a:r>
            <a:r>
              <a:rPr lang="en-US" altLang="ko-KR" sz="1400"/>
              <a:t>(</a:t>
            </a:r>
            <a:r>
              <a:rPr lang="ko-KR" altLang="ko-KR" sz="1400"/>
              <a:t>하둡 안</a:t>
            </a:r>
            <a:r>
              <a:rPr lang="en-US" altLang="ko-KR" sz="1400"/>
              <a:t>)</a:t>
            </a:r>
            <a:endParaRPr lang="en-US" altLang="ko-KR" sz="1400"/>
          </a:p>
          <a:p>
            <a:pPr lvl="0">
              <a:defRPr lang="ko-KR" altLang="en-US"/>
            </a:pPr>
            <a:r>
              <a:rPr lang="ko-KR" altLang="ko-KR" sz="1400"/>
              <a:t>모델링 관리 모듈</a:t>
            </a:r>
            <a:r>
              <a:rPr lang="en-US" altLang="ko-KR" sz="1400"/>
              <a:t>(</a:t>
            </a:r>
            <a:r>
              <a:rPr lang="ko-KR" altLang="ko-KR" sz="1400"/>
              <a:t>유니티 안</a:t>
            </a:r>
            <a:r>
              <a:rPr lang="en-US" altLang="ko-KR" sz="1400"/>
              <a:t>)</a:t>
            </a:r>
            <a:r>
              <a:rPr lang="ko-KR" altLang="en-US" sz="1400"/>
              <a:t>						</a:t>
            </a:r>
            <a:r>
              <a:rPr lang="ko-KR" altLang="ko-KR" sz="1400"/>
              <a:t>센서와 유니티 연결 모듈</a:t>
            </a:r>
            <a:endParaRPr lang="ko-KR" altLang="ko-KR" sz="1400"/>
          </a:p>
          <a:p>
            <a:pPr lvl="0">
              <a:defRPr lang="ko-KR" altLang="en-US"/>
            </a:pPr>
            <a:r>
              <a:rPr lang="ko-KR" altLang="ko-KR" sz="1400"/>
              <a:t>씬 간 연결 모듈</a:t>
            </a:r>
            <a:r>
              <a:rPr lang="ko-KR" altLang="en-US" sz="1400"/>
              <a:t>								</a:t>
            </a:r>
            <a:r>
              <a:rPr lang="en-US" altLang="ko-KR" sz="1400"/>
              <a:t>AI</a:t>
            </a:r>
            <a:r>
              <a:rPr lang="ko-KR" altLang="ko-KR" sz="1400"/>
              <a:t>와 유니티 연결 모듈</a:t>
            </a:r>
            <a:endParaRPr lang="ko-KR" altLang="ko-KR" sz="1400"/>
          </a:p>
          <a:p>
            <a:pPr lvl="0">
              <a:defRPr lang="ko-KR" altLang="en-US"/>
            </a:pPr>
            <a:r>
              <a:rPr lang="ko-KR" altLang="ko-KR" sz="1400"/>
              <a:t>학습 알고리즘 모듈</a:t>
            </a:r>
            <a:r>
              <a:rPr lang="ko-KR" altLang="en-US" sz="1400"/>
              <a:t>							</a:t>
            </a:r>
            <a:r>
              <a:rPr lang="ko-KR" altLang="ko-KR" sz="1400"/>
              <a:t>학습 결과물을 관리하고</a:t>
            </a:r>
            <a:r>
              <a:rPr lang="en-US" altLang="ko-KR" sz="1400"/>
              <a:t> AI </a:t>
            </a:r>
            <a:r>
              <a:rPr lang="ko-KR" altLang="ko-KR" sz="1400"/>
              <a:t>서비스화를 제공하기 위한 모듈</a:t>
            </a:r>
            <a:endParaRPr lang="ko-KR" altLang="ko-KR" sz="1400"/>
          </a:p>
        </p:txBody>
      </p:sp>
      <p:sp>
        <p:nvSpPr>
          <p:cNvPr id="11" name="TextBox 10"/>
          <p:cNvSpPr txBox="1"/>
          <p:nvPr/>
        </p:nvSpPr>
        <p:spPr>
          <a:xfrm>
            <a:off x="4572000" y="6165304"/>
            <a:ext cx="4116797" cy="519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800"/>
              <a:t>15</a:t>
            </a:r>
            <a:r>
              <a:rPr lang="ko-KR" altLang="en-US" sz="2800"/>
              <a:t>가지의 모듈이 사용 됨</a:t>
            </a:r>
            <a:r>
              <a:rPr lang="en-US" altLang="ko-KR" sz="2800"/>
              <a:t>.</a:t>
            </a:r>
            <a:endParaRPr lang="en-US" altLang="ko-KR" sz="2800"/>
          </a:p>
        </p:txBody>
      </p:sp>
      <p:pic>
        <p:nvPicPr>
          <p:cNvPr id="19" name="image1.png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735796" y="3284984"/>
            <a:ext cx="7308810" cy="2880320"/>
          </a:xfrm>
          <a:prstGeom prst="rect">
            <a:avLst/>
          </a:prstGeom>
          <a:ln/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A7B507-26A2-40BF-9A3F-E93A5E75EDFC}"/>
              </a:ext>
            </a:extLst>
          </p:cNvPr>
          <p:cNvSpPr/>
          <p:nvPr/>
        </p:nvSpPr>
        <p:spPr>
          <a:xfrm>
            <a:off x="0" y="2763688"/>
            <a:ext cx="1152128" cy="4094312"/>
          </a:xfrm>
          <a:prstGeom prst="rect">
            <a:avLst/>
          </a:prstGeom>
          <a:solidFill>
            <a:srgbClr val="86E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E30CD3-9E78-49DB-92A4-EB69C5B09DBD}"/>
              </a:ext>
            </a:extLst>
          </p:cNvPr>
          <p:cNvGrpSpPr/>
          <p:nvPr/>
        </p:nvGrpSpPr>
        <p:grpSpPr>
          <a:xfrm>
            <a:off x="0" y="1611560"/>
            <a:ext cx="1152128" cy="1651238"/>
            <a:chOff x="0" y="1611560"/>
            <a:chExt cx="1152128" cy="1651238"/>
          </a:xfrm>
          <a:solidFill>
            <a:srgbClr val="868686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BF5213-1B11-4FCD-A9B6-2A844D3A560E}"/>
                </a:ext>
              </a:extLst>
            </p:cNvPr>
            <p:cNvSpPr/>
            <p:nvPr/>
          </p:nvSpPr>
          <p:spPr>
            <a:xfrm>
              <a:off x="0" y="1611560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그래픽 1">
              <a:extLst>
                <a:ext uri="{FF2B5EF4-FFF2-40B4-BE49-F238E27FC236}">
                  <a16:creationId xmlns:a16="http://schemas.microsoft.com/office/drawing/2014/main" id="{7234F945-1345-4B59-B294-44EC39932B01}"/>
                </a:ext>
              </a:extLst>
            </p:cNvPr>
            <p:cNvSpPr/>
            <p:nvPr/>
          </p:nvSpPr>
          <p:spPr>
            <a:xfrm rot="5400000">
              <a:off x="326509" y="2837507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70462-9528-4637-AEDE-248D8823F8F9}"/>
              </a:ext>
            </a:extLst>
          </p:cNvPr>
          <p:cNvSpPr/>
          <p:nvPr/>
        </p:nvSpPr>
        <p:spPr>
          <a:xfrm>
            <a:off x="1142603" y="459432"/>
            <a:ext cx="11049397" cy="1152128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B1D4B9F-6D0A-4F31-BD14-FB297D4CFA50}"/>
              </a:ext>
            </a:extLst>
          </p:cNvPr>
          <p:cNvGrpSpPr/>
          <p:nvPr/>
        </p:nvGrpSpPr>
        <p:grpSpPr>
          <a:xfrm>
            <a:off x="0" y="459432"/>
            <a:ext cx="1642692" cy="1651238"/>
            <a:chOff x="0" y="459432"/>
            <a:chExt cx="1642692" cy="1651238"/>
          </a:xfrm>
          <a:solidFill>
            <a:srgbClr val="FA897B"/>
          </a:solidFill>
        </p:grpSpPr>
        <p:sp>
          <p:nvSpPr>
            <p:cNvPr id="3" name="그래픽 1">
              <a:extLst>
                <a:ext uri="{FF2B5EF4-FFF2-40B4-BE49-F238E27FC236}">
                  <a16:creationId xmlns:a16="http://schemas.microsoft.com/office/drawing/2014/main" id="{D10F6EF1-CD44-4803-9EFE-236B0E2553F4}"/>
                </a:ext>
              </a:extLst>
            </p:cNvPr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0BF9C9D-1EAA-482A-8062-288185B47925}"/>
                </a:ext>
              </a:extLst>
            </p:cNvPr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그래픽 1">
              <a:extLst>
                <a:ext uri="{FF2B5EF4-FFF2-40B4-BE49-F238E27FC236}">
                  <a16:creationId xmlns:a16="http://schemas.microsoft.com/office/drawing/2014/main" id="{798F1352-736C-45A0-9A5D-C0DEDE09A097}"/>
                </a:ext>
              </a:extLst>
            </p:cNvPr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E4C2D0-DEE8-4CF2-8B1F-662FA81773A3}"/>
              </a:ext>
            </a:extLst>
          </p:cNvPr>
          <p:cNvSpPr/>
          <p:nvPr/>
        </p:nvSpPr>
        <p:spPr>
          <a:xfrm>
            <a:off x="0" y="0"/>
            <a:ext cx="1152128" cy="459432"/>
          </a:xfrm>
          <a:prstGeom prst="rect">
            <a:avLst/>
          </a:prstGeom>
          <a:solidFill>
            <a:srgbClr val="D9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65E2F-CC4A-4004-9CFB-54DA15FA0F3B}"/>
              </a:ext>
            </a:extLst>
          </p:cNvPr>
          <p:cNvSpPr txBox="1"/>
          <p:nvPr/>
        </p:nvSpPr>
        <p:spPr>
          <a:xfrm>
            <a:off x="1847528" y="779750"/>
            <a:ext cx="1034447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프로젝트 목표 및 내용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BFC3E-5D6D-412E-9799-64AB4399D943}"/>
              </a:ext>
            </a:extLst>
          </p:cNvPr>
          <p:cNvSpPr txBox="1"/>
          <p:nvPr/>
        </p:nvSpPr>
        <p:spPr>
          <a:xfrm>
            <a:off x="1847528" y="2049124"/>
            <a:ext cx="103444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 latinLnBrk="1"/>
            <a:r>
              <a:rPr lang="ko-KR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개발환경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언어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ko-K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7528" y="2636912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ko-KR" dirty="0"/>
              <a:t>웹</a:t>
            </a:r>
            <a:r>
              <a:rPr lang="en-US" altLang="ko-KR" dirty="0"/>
              <a:t> - HTML, Node.js, Python, </a:t>
            </a:r>
            <a:r>
              <a:rPr lang="en-US" altLang="ko-KR" dirty="0" err="1"/>
              <a:t>Javascript</a:t>
            </a:r>
            <a:endParaRPr lang="ko-KR" altLang="en-US" dirty="0"/>
          </a:p>
        </p:txBody>
      </p:sp>
      <p:pic>
        <p:nvPicPr>
          <p:cNvPr id="15" name="image1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567608" y="3118656"/>
            <a:ext cx="7704856" cy="338437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3956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A7B507-26A2-40BF-9A3F-E93A5E75EDFC}"/>
              </a:ext>
            </a:extLst>
          </p:cNvPr>
          <p:cNvSpPr/>
          <p:nvPr/>
        </p:nvSpPr>
        <p:spPr>
          <a:xfrm>
            <a:off x="0" y="2763688"/>
            <a:ext cx="1152128" cy="4094312"/>
          </a:xfrm>
          <a:prstGeom prst="rect">
            <a:avLst/>
          </a:prstGeom>
          <a:solidFill>
            <a:srgbClr val="86E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E30CD3-9E78-49DB-92A4-EB69C5B09DBD}"/>
              </a:ext>
            </a:extLst>
          </p:cNvPr>
          <p:cNvGrpSpPr/>
          <p:nvPr/>
        </p:nvGrpSpPr>
        <p:grpSpPr>
          <a:xfrm>
            <a:off x="0" y="1611560"/>
            <a:ext cx="1152128" cy="1651238"/>
            <a:chOff x="0" y="1611560"/>
            <a:chExt cx="1152128" cy="1651238"/>
          </a:xfrm>
          <a:solidFill>
            <a:srgbClr val="868686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BF5213-1B11-4FCD-A9B6-2A844D3A560E}"/>
                </a:ext>
              </a:extLst>
            </p:cNvPr>
            <p:cNvSpPr/>
            <p:nvPr/>
          </p:nvSpPr>
          <p:spPr>
            <a:xfrm>
              <a:off x="0" y="1611560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그래픽 1">
              <a:extLst>
                <a:ext uri="{FF2B5EF4-FFF2-40B4-BE49-F238E27FC236}">
                  <a16:creationId xmlns:a16="http://schemas.microsoft.com/office/drawing/2014/main" id="{7234F945-1345-4B59-B294-44EC39932B01}"/>
                </a:ext>
              </a:extLst>
            </p:cNvPr>
            <p:cNvSpPr/>
            <p:nvPr/>
          </p:nvSpPr>
          <p:spPr>
            <a:xfrm rot="5400000">
              <a:off x="326509" y="2837507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70462-9528-4637-AEDE-248D8823F8F9}"/>
              </a:ext>
            </a:extLst>
          </p:cNvPr>
          <p:cNvSpPr/>
          <p:nvPr/>
        </p:nvSpPr>
        <p:spPr>
          <a:xfrm>
            <a:off x="1142603" y="459432"/>
            <a:ext cx="11049397" cy="1152128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B1D4B9F-6D0A-4F31-BD14-FB297D4CFA50}"/>
              </a:ext>
            </a:extLst>
          </p:cNvPr>
          <p:cNvGrpSpPr/>
          <p:nvPr/>
        </p:nvGrpSpPr>
        <p:grpSpPr>
          <a:xfrm>
            <a:off x="0" y="459432"/>
            <a:ext cx="1642692" cy="1651238"/>
            <a:chOff x="0" y="459432"/>
            <a:chExt cx="1642692" cy="1651238"/>
          </a:xfrm>
          <a:solidFill>
            <a:srgbClr val="FA897B"/>
          </a:solidFill>
        </p:grpSpPr>
        <p:sp>
          <p:nvSpPr>
            <p:cNvPr id="3" name="그래픽 1">
              <a:extLst>
                <a:ext uri="{FF2B5EF4-FFF2-40B4-BE49-F238E27FC236}">
                  <a16:creationId xmlns:a16="http://schemas.microsoft.com/office/drawing/2014/main" id="{D10F6EF1-CD44-4803-9EFE-236B0E2553F4}"/>
                </a:ext>
              </a:extLst>
            </p:cNvPr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0BF9C9D-1EAA-482A-8062-288185B47925}"/>
                </a:ext>
              </a:extLst>
            </p:cNvPr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그래픽 1">
              <a:extLst>
                <a:ext uri="{FF2B5EF4-FFF2-40B4-BE49-F238E27FC236}">
                  <a16:creationId xmlns:a16="http://schemas.microsoft.com/office/drawing/2014/main" id="{798F1352-736C-45A0-9A5D-C0DEDE09A097}"/>
                </a:ext>
              </a:extLst>
            </p:cNvPr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E4C2D0-DEE8-4CF2-8B1F-662FA81773A3}"/>
              </a:ext>
            </a:extLst>
          </p:cNvPr>
          <p:cNvSpPr/>
          <p:nvPr/>
        </p:nvSpPr>
        <p:spPr>
          <a:xfrm>
            <a:off x="0" y="0"/>
            <a:ext cx="1152128" cy="459432"/>
          </a:xfrm>
          <a:prstGeom prst="rect">
            <a:avLst/>
          </a:prstGeom>
          <a:solidFill>
            <a:srgbClr val="D9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65E2F-CC4A-4004-9CFB-54DA15FA0F3B}"/>
              </a:ext>
            </a:extLst>
          </p:cNvPr>
          <p:cNvSpPr txBox="1"/>
          <p:nvPr/>
        </p:nvSpPr>
        <p:spPr>
          <a:xfrm>
            <a:off x="1847528" y="779750"/>
            <a:ext cx="1034447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프로젝트 목표 및 내용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BFC3E-5D6D-412E-9799-64AB4399D943}"/>
              </a:ext>
            </a:extLst>
          </p:cNvPr>
          <p:cNvSpPr txBox="1"/>
          <p:nvPr/>
        </p:nvSpPr>
        <p:spPr>
          <a:xfrm>
            <a:off x="1847528" y="2049124"/>
            <a:ext cx="103444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 latinLnBrk="1"/>
            <a:r>
              <a:rPr lang="ko-KR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개발환경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언어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ko-K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7528" y="2636912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앱</a:t>
            </a:r>
            <a:r>
              <a:rPr lang="en-US" altLang="ko-KR" dirty="0"/>
              <a:t> - swift/</a:t>
            </a:r>
            <a:r>
              <a:rPr lang="en-US" altLang="ko-KR" dirty="0" err="1"/>
              <a:t>java,kotlin</a:t>
            </a:r>
            <a:endParaRPr lang="ko-KR" altLang="en-US" dirty="0"/>
          </a:p>
        </p:txBody>
      </p:sp>
      <p:pic>
        <p:nvPicPr>
          <p:cNvPr id="16" name="image4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47528" y="3140968"/>
            <a:ext cx="4856256" cy="3024336"/>
          </a:xfrm>
          <a:prstGeom prst="rect">
            <a:avLst/>
          </a:prstGeom>
          <a:ln/>
        </p:spPr>
      </p:pic>
      <p:pic>
        <p:nvPicPr>
          <p:cNvPr id="19" name="image30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32104" y="3136338"/>
            <a:ext cx="4392488" cy="3028966"/>
          </a:xfrm>
          <a:prstGeom prst="rect">
            <a:avLst/>
          </a:prstGeom>
          <a:ln/>
        </p:spPr>
      </p:pic>
      <p:sp>
        <p:nvSpPr>
          <p:cNvPr id="11" name="TextBox 10"/>
          <p:cNvSpPr txBox="1"/>
          <p:nvPr/>
        </p:nvSpPr>
        <p:spPr>
          <a:xfrm>
            <a:off x="3647728" y="6381328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Ios</a:t>
            </a:r>
            <a:r>
              <a:rPr lang="ko-KR" altLang="en-US" dirty="0"/>
              <a:t>앱 개발을 위한 </a:t>
            </a:r>
            <a:r>
              <a:rPr lang="en-US" altLang="ko-KR" dirty="0"/>
              <a:t>Swift</a:t>
            </a:r>
            <a:r>
              <a:rPr lang="ko-KR" altLang="en-US" dirty="0"/>
              <a:t>와 안드로이드 앱 개발을 위한 자바와 </a:t>
            </a:r>
            <a:r>
              <a:rPr lang="ko-KR" altLang="en-US" dirty="0" err="1"/>
              <a:t>코틀린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756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F4C73CC2-AB66-40AC-B331-4153530065F8}"/>
              </a:ext>
            </a:extLst>
          </p:cNvPr>
          <p:cNvSpPr/>
          <p:nvPr/>
        </p:nvSpPr>
        <p:spPr>
          <a:xfrm>
            <a:off x="3514461" y="1270817"/>
            <a:ext cx="8677539" cy="5587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C1C488-0928-4273-9BB6-A2B5987DA0E1}"/>
              </a:ext>
            </a:extLst>
          </p:cNvPr>
          <p:cNvSpPr/>
          <p:nvPr/>
        </p:nvSpPr>
        <p:spPr>
          <a:xfrm>
            <a:off x="0" y="1270817"/>
            <a:ext cx="8677537" cy="1757231"/>
          </a:xfrm>
          <a:prstGeom prst="rect">
            <a:avLst/>
          </a:prstGeom>
          <a:solidFill>
            <a:srgbClr val="66DCC3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122139-9D20-45F9-94CF-372582EADDE7}"/>
              </a:ext>
            </a:extLst>
          </p:cNvPr>
          <p:cNvSpPr/>
          <p:nvPr/>
        </p:nvSpPr>
        <p:spPr>
          <a:xfrm>
            <a:off x="0" y="1"/>
            <a:ext cx="3514461" cy="384959"/>
          </a:xfrm>
          <a:prstGeom prst="rect">
            <a:avLst/>
          </a:prstGeom>
          <a:solidFill>
            <a:srgbClr val="D0E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4B295E9-B547-4230-AB21-0C260996C795}"/>
              </a:ext>
            </a:extLst>
          </p:cNvPr>
          <p:cNvGrpSpPr/>
          <p:nvPr/>
        </p:nvGrpSpPr>
        <p:grpSpPr>
          <a:xfrm rot="10800000">
            <a:off x="7929326" y="509827"/>
            <a:ext cx="4262674" cy="3279212"/>
            <a:chOff x="0" y="1789394"/>
            <a:chExt cx="4262674" cy="327921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76DBA00-77D3-498E-9830-0C47A3E52E05}"/>
                </a:ext>
              </a:extLst>
            </p:cNvPr>
            <p:cNvGrpSpPr/>
            <p:nvPr/>
          </p:nvGrpSpPr>
          <p:grpSpPr>
            <a:xfrm>
              <a:off x="1757232" y="1789394"/>
              <a:ext cx="2505442" cy="3279212"/>
              <a:chOff x="0" y="-39344"/>
              <a:chExt cx="1642692" cy="2150014"/>
            </a:xfrm>
            <a:solidFill>
              <a:srgbClr val="FA897B"/>
            </a:solidFill>
          </p:grpSpPr>
          <p:sp>
            <p:nvSpPr>
              <p:cNvPr id="4" name="그래픽 1">
                <a:extLst>
                  <a:ext uri="{FF2B5EF4-FFF2-40B4-BE49-F238E27FC236}">
                    <a16:creationId xmlns:a16="http://schemas.microsoft.com/office/drawing/2014/main" id="{BCE6AAC9-8F55-41E0-B6B7-94ECE4F24FDE}"/>
                  </a:ext>
                </a:extLst>
              </p:cNvPr>
              <p:cNvSpPr/>
              <p:nvPr/>
            </p:nvSpPr>
            <p:spPr>
              <a:xfrm>
                <a:off x="1143582" y="859760"/>
                <a:ext cx="499110" cy="351472"/>
              </a:xfrm>
              <a:custGeom>
                <a:avLst/>
                <a:gdLst>
                  <a:gd name="connsiteX0" fmla="*/ 0 w 499110"/>
                  <a:gd name="connsiteY0" fmla="*/ 288608 h 351472"/>
                  <a:gd name="connsiteX1" fmla="*/ 60008 w 499110"/>
                  <a:gd name="connsiteY1" fmla="*/ 234315 h 351472"/>
                  <a:gd name="connsiteX2" fmla="*/ 154305 w 499110"/>
                  <a:gd name="connsiteY2" fmla="*/ 257175 h 351472"/>
                  <a:gd name="connsiteX3" fmla="*/ 230505 w 499110"/>
                  <a:gd name="connsiteY3" fmla="*/ 325755 h 351472"/>
                  <a:gd name="connsiteX4" fmla="*/ 322898 w 499110"/>
                  <a:gd name="connsiteY4" fmla="*/ 351473 h 351472"/>
                  <a:gd name="connsiteX5" fmla="*/ 499110 w 499110"/>
                  <a:gd name="connsiteY5" fmla="*/ 175260 h 351472"/>
                  <a:gd name="connsiteX6" fmla="*/ 322898 w 499110"/>
                  <a:gd name="connsiteY6" fmla="*/ 0 h 351472"/>
                  <a:gd name="connsiteX7" fmla="*/ 230505 w 499110"/>
                  <a:gd name="connsiteY7" fmla="*/ 25718 h 351472"/>
                  <a:gd name="connsiteX8" fmla="*/ 154305 w 499110"/>
                  <a:gd name="connsiteY8" fmla="*/ 94298 h 351472"/>
                  <a:gd name="connsiteX9" fmla="*/ 60008 w 499110"/>
                  <a:gd name="connsiteY9" fmla="*/ 117158 h 351472"/>
                  <a:gd name="connsiteX10" fmla="*/ 0 w 499110"/>
                  <a:gd name="connsiteY10" fmla="*/ 62865 h 351472"/>
                  <a:gd name="connsiteX11" fmla="*/ 0 w 499110"/>
                  <a:gd name="connsiteY11" fmla="*/ 288608 h 351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99110" h="351472">
                    <a:moveTo>
                      <a:pt x="0" y="288608"/>
                    </a:moveTo>
                    <a:cubicBezTo>
                      <a:pt x="0" y="288608"/>
                      <a:pt x="18098" y="236220"/>
                      <a:pt x="60008" y="234315"/>
                    </a:cubicBezTo>
                    <a:cubicBezTo>
                      <a:pt x="101918" y="232410"/>
                      <a:pt x="120015" y="223838"/>
                      <a:pt x="154305" y="257175"/>
                    </a:cubicBezTo>
                    <a:cubicBezTo>
                      <a:pt x="195263" y="297180"/>
                      <a:pt x="213360" y="316230"/>
                      <a:pt x="230505" y="325755"/>
                    </a:cubicBezTo>
                    <a:cubicBezTo>
                      <a:pt x="247650" y="335280"/>
                      <a:pt x="288608" y="351473"/>
                      <a:pt x="322898" y="351473"/>
                    </a:cubicBezTo>
                    <a:cubicBezTo>
                      <a:pt x="420053" y="351473"/>
                      <a:pt x="499110" y="272415"/>
                      <a:pt x="499110" y="175260"/>
                    </a:cubicBezTo>
                    <a:cubicBezTo>
                      <a:pt x="499110" y="78105"/>
                      <a:pt x="420053" y="0"/>
                      <a:pt x="322898" y="0"/>
                    </a:cubicBezTo>
                    <a:cubicBezTo>
                      <a:pt x="288608" y="0"/>
                      <a:pt x="247650" y="16193"/>
                      <a:pt x="230505" y="25718"/>
                    </a:cubicBezTo>
                    <a:cubicBezTo>
                      <a:pt x="213360" y="35243"/>
                      <a:pt x="195263" y="54293"/>
                      <a:pt x="154305" y="94298"/>
                    </a:cubicBezTo>
                    <a:cubicBezTo>
                      <a:pt x="120015" y="128588"/>
                      <a:pt x="101918" y="119063"/>
                      <a:pt x="60008" y="117158"/>
                    </a:cubicBezTo>
                    <a:cubicBezTo>
                      <a:pt x="18098" y="115253"/>
                      <a:pt x="0" y="62865"/>
                      <a:pt x="0" y="62865"/>
                    </a:cubicBezTo>
                    <a:lnTo>
                      <a:pt x="0" y="28860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251360E-E4B4-4D77-89C5-EC5D8FA2F6A0}"/>
                  </a:ext>
                </a:extLst>
              </p:cNvPr>
              <p:cNvSpPr/>
              <p:nvPr/>
            </p:nvSpPr>
            <p:spPr>
              <a:xfrm>
                <a:off x="0" y="459432"/>
                <a:ext cx="1152128" cy="1152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그래픽 1">
                <a:extLst>
                  <a:ext uri="{FF2B5EF4-FFF2-40B4-BE49-F238E27FC236}">
                    <a16:creationId xmlns:a16="http://schemas.microsoft.com/office/drawing/2014/main" id="{1C9D7668-51FF-429E-BD3C-A26AA542512E}"/>
                  </a:ext>
                </a:extLst>
              </p:cNvPr>
              <p:cNvSpPr/>
              <p:nvPr/>
            </p:nvSpPr>
            <p:spPr>
              <a:xfrm rot="5400000">
                <a:off x="326509" y="1685379"/>
                <a:ext cx="499110" cy="351472"/>
              </a:xfrm>
              <a:custGeom>
                <a:avLst/>
                <a:gdLst>
                  <a:gd name="connsiteX0" fmla="*/ 0 w 499110"/>
                  <a:gd name="connsiteY0" fmla="*/ 288608 h 351472"/>
                  <a:gd name="connsiteX1" fmla="*/ 60008 w 499110"/>
                  <a:gd name="connsiteY1" fmla="*/ 234315 h 351472"/>
                  <a:gd name="connsiteX2" fmla="*/ 154305 w 499110"/>
                  <a:gd name="connsiteY2" fmla="*/ 257175 h 351472"/>
                  <a:gd name="connsiteX3" fmla="*/ 230505 w 499110"/>
                  <a:gd name="connsiteY3" fmla="*/ 325755 h 351472"/>
                  <a:gd name="connsiteX4" fmla="*/ 322898 w 499110"/>
                  <a:gd name="connsiteY4" fmla="*/ 351473 h 351472"/>
                  <a:gd name="connsiteX5" fmla="*/ 499110 w 499110"/>
                  <a:gd name="connsiteY5" fmla="*/ 175260 h 351472"/>
                  <a:gd name="connsiteX6" fmla="*/ 322898 w 499110"/>
                  <a:gd name="connsiteY6" fmla="*/ 0 h 351472"/>
                  <a:gd name="connsiteX7" fmla="*/ 230505 w 499110"/>
                  <a:gd name="connsiteY7" fmla="*/ 25718 h 351472"/>
                  <a:gd name="connsiteX8" fmla="*/ 154305 w 499110"/>
                  <a:gd name="connsiteY8" fmla="*/ 94298 h 351472"/>
                  <a:gd name="connsiteX9" fmla="*/ 60008 w 499110"/>
                  <a:gd name="connsiteY9" fmla="*/ 117158 h 351472"/>
                  <a:gd name="connsiteX10" fmla="*/ 0 w 499110"/>
                  <a:gd name="connsiteY10" fmla="*/ 62865 h 351472"/>
                  <a:gd name="connsiteX11" fmla="*/ 0 w 499110"/>
                  <a:gd name="connsiteY11" fmla="*/ 288608 h 351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99110" h="351472">
                    <a:moveTo>
                      <a:pt x="0" y="288608"/>
                    </a:moveTo>
                    <a:cubicBezTo>
                      <a:pt x="0" y="288608"/>
                      <a:pt x="18098" y="236220"/>
                      <a:pt x="60008" y="234315"/>
                    </a:cubicBezTo>
                    <a:cubicBezTo>
                      <a:pt x="101918" y="232410"/>
                      <a:pt x="120015" y="223838"/>
                      <a:pt x="154305" y="257175"/>
                    </a:cubicBezTo>
                    <a:cubicBezTo>
                      <a:pt x="195263" y="297180"/>
                      <a:pt x="213360" y="316230"/>
                      <a:pt x="230505" y="325755"/>
                    </a:cubicBezTo>
                    <a:cubicBezTo>
                      <a:pt x="247650" y="335280"/>
                      <a:pt x="288608" y="351473"/>
                      <a:pt x="322898" y="351473"/>
                    </a:cubicBezTo>
                    <a:cubicBezTo>
                      <a:pt x="420053" y="351473"/>
                      <a:pt x="499110" y="272415"/>
                      <a:pt x="499110" y="175260"/>
                    </a:cubicBezTo>
                    <a:cubicBezTo>
                      <a:pt x="499110" y="78105"/>
                      <a:pt x="420053" y="0"/>
                      <a:pt x="322898" y="0"/>
                    </a:cubicBezTo>
                    <a:cubicBezTo>
                      <a:pt x="288608" y="0"/>
                      <a:pt x="247650" y="16193"/>
                      <a:pt x="230505" y="25718"/>
                    </a:cubicBezTo>
                    <a:cubicBezTo>
                      <a:pt x="213360" y="35243"/>
                      <a:pt x="195263" y="54293"/>
                      <a:pt x="154305" y="94298"/>
                    </a:cubicBezTo>
                    <a:cubicBezTo>
                      <a:pt x="120015" y="128588"/>
                      <a:pt x="101918" y="119063"/>
                      <a:pt x="60008" y="117158"/>
                    </a:cubicBezTo>
                    <a:cubicBezTo>
                      <a:pt x="18098" y="115253"/>
                      <a:pt x="0" y="62865"/>
                      <a:pt x="0" y="62865"/>
                    </a:cubicBezTo>
                    <a:lnTo>
                      <a:pt x="0" y="28860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그래픽 1">
                <a:extLst>
                  <a:ext uri="{FF2B5EF4-FFF2-40B4-BE49-F238E27FC236}">
                    <a16:creationId xmlns:a16="http://schemas.microsoft.com/office/drawing/2014/main" id="{6E4B0BA4-5129-4241-AE10-19580C4BAE19}"/>
                  </a:ext>
                </a:extLst>
              </p:cNvPr>
              <p:cNvSpPr/>
              <p:nvPr/>
            </p:nvSpPr>
            <p:spPr>
              <a:xfrm rot="16200000">
                <a:off x="326509" y="34475"/>
                <a:ext cx="499110" cy="351472"/>
              </a:xfrm>
              <a:custGeom>
                <a:avLst/>
                <a:gdLst>
                  <a:gd name="connsiteX0" fmla="*/ 0 w 499110"/>
                  <a:gd name="connsiteY0" fmla="*/ 288608 h 351472"/>
                  <a:gd name="connsiteX1" fmla="*/ 60008 w 499110"/>
                  <a:gd name="connsiteY1" fmla="*/ 234315 h 351472"/>
                  <a:gd name="connsiteX2" fmla="*/ 154305 w 499110"/>
                  <a:gd name="connsiteY2" fmla="*/ 257175 h 351472"/>
                  <a:gd name="connsiteX3" fmla="*/ 230505 w 499110"/>
                  <a:gd name="connsiteY3" fmla="*/ 325755 h 351472"/>
                  <a:gd name="connsiteX4" fmla="*/ 322898 w 499110"/>
                  <a:gd name="connsiteY4" fmla="*/ 351473 h 351472"/>
                  <a:gd name="connsiteX5" fmla="*/ 499110 w 499110"/>
                  <a:gd name="connsiteY5" fmla="*/ 175260 h 351472"/>
                  <a:gd name="connsiteX6" fmla="*/ 322898 w 499110"/>
                  <a:gd name="connsiteY6" fmla="*/ 0 h 351472"/>
                  <a:gd name="connsiteX7" fmla="*/ 230505 w 499110"/>
                  <a:gd name="connsiteY7" fmla="*/ 25718 h 351472"/>
                  <a:gd name="connsiteX8" fmla="*/ 154305 w 499110"/>
                  <a:gd name="connsiteY8" fmla="*/ 94298 h 351472"/>
                  <a:gd name="connsiteX9" fmla="*/ 60008 w 499110"/>
                  <a:gd name="connsiteY9" fmla="*/ 117158 h 351472"/>
                  <a:gd name="connsiteX10" fmla="*/ 0 w 499110"/>
                  <a:gd name="connsiteY10" fmla="*/ 62865 h 351472"/>
                  <a:gd name="connsiteX11" fmla="*/ 0 w 499110"/>
                  <a:gd name="connsiteY11" fmla="*/ 288608 h 351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99110" h="351472">
                    <a:moveTo>
                      <a:pt x="0" y="288608"/>
                    </a:moveTo>
                    <a:cubicBezTo>
                      <a:pt x="0" y="288608"/>
                      <a:pt x="18098" y="236220"/>
                      <a:pt x="60008" y="234315"/>
                    </a:cubicBezTo>
                    <a:cubicBezTo>
                      <a:pt x="101918" y="232410"/>
                      <a:pt x="120015" y="223838"/>
                      <a:pt x="154305" y="257175"/>
                    </a:cubicBezTo>
                    <a:cubicBezTo>
                      <a:pt x="195263" y="297180"/>
                      <a:pt x="213360" y="316230"/>
                      <a:pt x="230505" y="325755"/>
                    </a:cubicBezTo>
                    <a:cubicBezTo>
                      <a:pt x="247650" y="335280"/>
                      <a:pt x="288608" y="351473"/>
                      <a:pt x="322898" y="351473"/>
                    </a:cubicBezTo>
                    <a:cubicBezTo>
                      <a:pt x="420053" y="351473"/>
                      <a:pt x="499110" y="272415"/>
                      <a:pt x="499110" y="175260"/>
                    </a:cubicBezTo>
                    <a:cubicBezTo>
                      <a:pt x="499110" y="78105"/>
                      <a:pt x="420053" y="0"/>
                      <a:pt x="322898" y="0"/>
                    </a:cubicBezTo>
                    <a:cubicBezTo>
                      <a:pt x="288608" y="0"/>
                      <a:pt x="247650" y="16193"/>
                      <a:pt x="230505" y="25718"/>
                    </a:cubicBezTo>
                    <a:cubicBezTo>
                      <a:pt x="213360" y="35243"/>
                      <a:pt x="195263" y="54293"/>
                      <a:pt x="154305" y="94298"/>
                    </a:cubicBezTo>
                    <a:cubicBezTo>
                      <a:pt x="120015" y="128588"/>
                      <a:pt x="101918" y="119063"/>
                      <a:pt x="60008" y="117158"/>
                    </a:cubicBezTo>
                    <a:cubicBezTo>
                      <a:pt x="18098" y="115253"/>
                      <a:pt x="0" y="62865"/>
                      <a:pt x="0" y="62865"/>
                    </a:cubicBezTo>
                    <a:lnTo>
                      <a:pt x="0" y="28860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9D12FB5-7797-44FA-8587-B334B8CC28CD}"/>
                </a:ext>
              </a:extLst>
            </p:cNvPr>
            <p:cNvGrpSpPr/>
            <p:nvPr/>
          </p:nvGrpSpPr>
          <p:grpSpPr>
            <a:xfrm>
              <a:off x="0" y="2550384"/>
              <a:ext cx="2518477" cy="1757231"/>
              <a:chOff x="983432" y="2852936"/>
              <a:chExt cx="1651238" cy="1152128"/>
            </a:xfrm>
            <a:solidFill>
              <a:srgbClr val="868686"/>
            </a:solidFill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7041E9E-351E-4CAB-A636-740BE7BCB5E2}"/>
                  </a:ext>
                </a:extLst>
              </p:cNvPr>
              <p:cNvSpPr/>
              <p:nvPr/>
            </p:nvSpPr>
            <p:spPr>
              <a:xfrm>
                <a:off x="983432" y="2852936"/>
                <a:ext cx="1152128" cy="11521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그래픽 1">
                <a:extLst>
                  <a:ext uri="{FF2B5EF4-FFF2-40B4-BE49-F238E27FC236}">
                    <a16:creationId xmlns:a16="http://schemas.microsoft.com/office/drawing/2014/main" id="{C9399EB5-7796-49C9-BAF5-93E5514DB826}"/>
                  </a:ext>
                </a:extLst>
              </p:cNvPr>
              <p:cNvSpPr/>
              <p:nvPr/>
            </p:nvSpPr>
            <p:spPr>
              <a:xfrm>
                <a:off x="2135560" y="3253264"/>
                <a:ext cx="499110" cy="351472"/>
              </a:xfrm>
              <a:custGeom>
                <a:avLst/>
                <a:gdLst>
                  <a:gd name="connsiteX0" fmla="*/ 0 w 499110"/>
                  <a:gd name="connsiteY0" fmla="*/ 288608 h 351472"/>
                  <a:gd name="connsiteX1" fmla="*/ 60008 w 499110"/>
                  <a:gd name="connsiteY1" fmla="*/ 234315 h 351472"/>
                  <a:gd name="connsiteX2" fmla="*/ 154305 w 499110"/>
                  <a:gd name="connsiteY2" fmla="*/ 257175 h 351472"/>
                  <a:gd name="connsiteX3" fmla="*/ 230505 w 499110"/>
                  <a:gd name="connsiteY3" fmla="*/ 325755 h 351472"/>
                  <a:gd name="connsiteX4" fmla="*/ 322898 w 499110"/>
                  <a:gd name="connsiteY4" fmla="*/ 351473 h 351472"/>
                  <a:gd name="connsiteX5" fmla="*/ 499110 w 499110"/>
                  <a:gd name="connsiteY5" fmla="*/ 175260 h 351472"/>
                  <a:gd name="connsiteX6" fmla="*/ 322898 w 499110"/>
                  <a:gd name="connsiteY6" fmla="*/ 0 h 351472"/>
                  <a:gd name="connsiteX7" fmla="*/ 230505 w 499110"/>
                  <a:gd name="connsiteY7" fmla="*/ 25718 h 351472"/>
                  <a:gd name="connsiteX8" fmla="*/ 154305 w 499110"/>
                  <a:gd name="connsiteY8" fmla="*/ 94298 h 351472"/>
                  <a:gd name="connsiteX9" fmla="*/ 60008 w 499110"/>
                  <a:gd name="connsiteY9" fmla="*/ 117158 h 351472"/>
                  <a:gd name="connsiteX10" fmla="*/ 0 w 499110"/>
                  <a:gd name="connsiteY10" fmla="*/ 62865 h 351472"/>
                  <a:gd name="connsiteX11" fmla="*/ 0 w 499110"/>
                  <a:gd name="connsiteY11" fmla="*/ 288608 h 351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99110" h="351472">
                    <a:moveTo>
                      <a:pt x="0" y="288608"/>
                    </a:moveTo>
                    <a:cubicBezTo>
                      <a:pt x="0" y="288608"/>
                      <a:pt x="18098" y="236220"/>
                      <a:pt x="60008" y="234315"/>
                    </a:cubicBezTo>
                    <a:cubicBezTo>
                      <a:pt x="101918" y="232410"/>
                      <a:pt x="120015" y="223838"/>
                      <a:pt x="154305" y="257175"/>
                    </a:cubicBezTo>
                    <a:cubicBezTo>
                      <a:pt x="195263" y="297180"/>
                      <a:pt x="213360" y="316230"/>
                      <a:pt x="230505" y="325755"/>
                    </a:cubicBezTo>
                    <a:cubicBezTo>
                      <a:pt x="247650" y="335280"/>
                      <a:pt x="288608" y="351473"/>
                      <a:pt x="322898" y="351473"/>
                    </a:cubicBezTo>
                    <a:cubicBezTo>
                      <a:pt x="420053" y="351473"/>
                      <a:pt x="499110" y="272415"/>
                      <a:pt x="499110" y="175260"/>
                    </a:cubicBezTo>
                    <a:cubicBezTo>
                      <a:pt x="499110" y="78105"/>
                      <a:pt x="420053" y="0"/>
                      <a:pt x="322898" y="0"/>
                    </a:cubicBezTo>
                    <a:cubicBezTo>
                      <a:pt x="288608" y="0"/>
                      <a:pt x="247650" y="16193"/>
                      <a:pt x="230505" y="25718"/>
                    </a:cubicBezTo>
                    <a:cubicBezTo>
                      <a:pt x="213360" y="35243"/>
                      <a:pt x="195263" y="54293"/>
                      <a:pt x="154305" y="94298"/>
                    </a:cubicBezTo>
                    <a:cubicBezTo>
                      <a:pt x="120015" y="128588"/>
                      <a:pt x="101918" y="119063"/>
                      <a:pt x="60008" y="117158"/>
                    </a:cubicBezTo>
                    <a:cubicBezTo>
                      <a:pt x="18098" y="115253"/>
                      <a:pt x="0" y="62865"/>
                      <a:pt x="0" y="62865"/>
                    </a:cubicBezTo>
                    <a:lnTo>
                      <a:pt x="0" y="28860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756F9F2-D169-4C8E-BF43-40DF68630799}"/>
              </a:ext>
            </a:extLst>
          </p:cNvPr>
          <p:cNvSpPr txBox="1"/>
          <p:nvPr/>
        </p:nvSpPr>
        <p:spPr>
          <a:xfrm>
            <a:off x="967181" y="790585"/>
            <a:ext cx="6005615" cy="38495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3200">
                <a:latin typeface="Bahnschrift SemiBold" panose="020B0502040204020203" pitchFamily="34" charset="0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3000" b="1" spc="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</a:t>
            </a:r>
            <a:r>
              <a:rPr lang="en-US" altLang="ko-KR" sz="3000" b="1" spc="600" dirty="0">
                <a:solidFill>
                  <a:schemeClr val="tx1">
                    <a:alpha val="3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ONTENTS</a:t>
            </a:r>
            <a:endParaRPr lang="ko-KR" altLang="en-US" sz="3000" b="1" spc="600" dirty="0">
              <a:solidFill>
                <a:schemeClr val="tx1">
                  <a:alpha val="30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F41C1D-563A-45F1-9EF0-2C49ED740C81}"/>
              </a:ext>
            </a:extLst>
          </p:cNvPr>
          <p:cNvSpPr txBox="1"/>
          <p:nvPr/>
        </p:nvSpPr>
        <p:spPr>
          <a:xfrm>
            <a:off x="1507686" y="3027794"/>
            <a:ext cx="7169244" cy="3131957"/>
          </a:xfrm>
          <a:prstGeom prst="rect">
            <a:avLst/>
          </a:prstGeom>
          <a:solidFill>
            <a:srgbClr val="FFDD95">
              <a:alpha val="68000"/>
            </a:srgbClr>
          </a:solidFill>
        </p:spPr>
        <p:txBody>
          <a:bodyPr wrap="square" lIns="288000" tIns="0" rIns="0" bIns="108000" rtlCol="0" anchor="ctr">
            <a:noAutofit/>
          </a:bodyPr>
          <a:lstStyle>
            <a:defPPr>
              <a:defRPr lang="en-US"/>
            </a:defPPr>
            <a:lvl1pPr>
              <a:defRPr sz="3200">
                <a:latin typeface="Bahnschrift SemiBold" panose="020B0502040204020203" pitchFamily="34" charset="0"/>
                <a:ea typeface="나눔스퀘어 ExtraBold" panose="020B0600000101010101" pitchFamily="50" charset="-127"/>
              </a:defRPr>
            </a:lvl1pPr>
          </a:lstStyle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b="1" dirty="0">
                <a:solidFill>
                  <a:srgbClr val="868686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플랫폼 프로젝트 개요</a:t>
            </a:r>
            <a:endParaRPr lang="en-US" altLang="ko-KR" sz="3000" b="1" spc="600" dirty="0">
              <a:solidFill>
                <a:srgbClr val="868686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ko-KR" altLang="en-US" b="1" dirty="0">
                <a:solidFill>
                  <a:srgbClr val="868686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프로젝트 목표 및 내용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ko-KR" altLang="en-US" b="1" dirty="0">
                <a:solidFill>
                  <a:srgbClr val="868686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비즈니스 모델과 위험요소 분석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ko-KR" altLang="en-US" b="1" dirty="0">
                <a:solidFill>
                  <a:srgbClr val="868686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향후 계획</a:t>
            </a:r>
          </a:p>
        </p:txBody>
      </p:sp>
      <p:pic>
        <p:nvPicPr>
          <p:cNvPr id="1026" name="Picture 2" descr="https://lh6.googleusercontent.com/7et3lr6gbT0xTODr_3Bi8NwhXtcks9x0a5sKVMndXnj7C7KdnR0a9L0JczGtiKkrtwO_CnSzDbfmfg19LuTCBsF65qtqFbiTpQ2nNFwBbD1hG5Ujre5KIJhfMPgP2xRDZIyiJ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3944029"/>
            <a:ext cx="2279027" cy="221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493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A7B507-26A2-40BF-9A3F-E93A5E75EDFC}"/>
              </a:ext>
            </a:extLst>
          </p:cNvPr>
          <p:cNvSpPr/>
          <p:nvPr/>
        </p:nvSpPr>
        <p:spPr>
          <a:xfrm>
            <a:off x="0" y="2763688"/>
            <a:ext cx="1152128" cy="4094312"/>
          </a:xfrm>
          <a:prstGeom prst="rect">
            <a:avLst/>
          </a:prstGeom>
          <a:solidFill>
            <a:srgbClr val="86E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E30CD3-9E78-49DB-92A4-EB69C5B09DBD}"/>
              </a:ext>
            </a:extLst>
          </p:cNvPr>
          <p:cNvGrpSpPr/>
          <p:nvPr/>
        </p:nvGrpSpPr>
        <p:grpSpPr>
          <a:xfrm>
            <a:off x="0" y="1611560"/>
            <a:ext cx="1152128" cy="1651238"/>
            <a:chOff x="0" y="1611560"/>
            <a:chExt cx="1152128" cy="1651238"/>
          </a:xfrm>
          <a:solidFill>
            <a:srgbClr val="868686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BF5213-1B11-4FCD-A9B6-2A844D3A560E}"/>
                </a:ext>
              </a:extLst>
            </p:cNvPr>
            <p:cNvSpPr/>
            <p:nvPr/>
          </p:nvSpPr>
          <p:spPr>
            <a:xfrm>
              <a:off x="0" y="1611560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그래픽 1">
              <a:extLst>
                <a:ext uri="{FF2B5EF4-FFF2-40B4-BE49-F238E27FC236}">
                  <a16:creationId xmlns:a16="http://schemas.microsoft.com/office/drawing/2014/main" id="{7234F945-1345-4B59-B294-44EC39932B01}"/>
                </a:ext>
              </a:extLst>
            </p:cNvPr>
            <p:cNvSpPr/>
            <p:nvPr/>
          </p:nvSpPr>
          <p:spPr>
            <a:xfrm rot="5400000">
              <a:off x="326509" y="2837507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70462-9528-4637-AEDE-248D8823F8F9}"/>
              </a:ext>
            </a:extLst>
          </p:cNvPr>
          <p:cNvSpPr/>
          <p:nvPr/>
        </p:nvSpPr>
        <p:spPr>
          <a:xfrm>
            <a:off x="1142603" y="459432"/>
            <a:ext cx="11049397" cy="1152128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B1D4B9F-6D0A-4F31-BD14-FB297D4CFA50}"/>
              </a:ext>
            </a:extLst>
          </p:cNvPr>
          <p:cNvGrpSpPr/>
          <p:nvPr/>
        </p:nvGrpSpPr>
        <p:grpSpPr>
          <a:xfrm>
            <a:off x="0" y="459432"/>
            <a:ext cx="1642692" cy="1651238"/>
            <a:chOff x="0" y="459432"/>
            <a:chExt cx="1642692" cy="1651238"/>
          </a:xfrm>
          <a:solidFill>
            <a:srgbClr val="FA897B"/>
          </a:solidFill>
        </p:grpSpPr>
        <p:sp>
          <p:nvSpPr>
            <p:cNvPr id="3" name="그래픽 1">
              <a:extLst>
                <a:ext uri="{FF2B5EF4-FFF2-40B4-BE49-F238E27FC236}">
                  <a16:creationId xmlns:a16="http://schemas.microsoft.com/office/drawing/2014/main" id="{D10F6EF1-CD44-4803-9EFE-236B0E2553F4}"/>
                </a:ext>
              </a:extLst>
            </p:cNvPr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0BF9C9D-1EAA-482A-8062-288185B47925}"/>
                </a:ext>
              </a:extLst>
            </p:cNvPr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그래픽 1">
              <a:extLst>
                <a:ext uri="{FF2B5EF4-FFF2-40B4-BE49-F238E27FC236}">
                  <a16:creationId xmlns:a16="http://schemas.microsoft.com/office/drawing/2014/main" id="{798F1352-736C-45A0-9A5D-C0DEDE09A097}"/>
                </a:ext>
              </a:extLst>
            </p:cNvPr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E4C2D0-DEE8-4CF2-8B1F-662FA81773A3}"/>
              </a:ext>
            </a:extLst>
          </p:cNvPr>
          <p:cNvSpPr/>
          <p:nvPr/>
        </p:nvSpPr>
        <p:spPr>
          <a:xfrm>
            <a:off x="0" y="0"/>
            <a:ext cx="1152128" cy="459432"/>
          </a:xfrm>
          <a:prstGeom prst="rect">
            <a:avLst/>
          </a:prstGeom>
          <a:solidFill>
            <a:srgbClr val="D9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65E2F-CC4A-4004-9CFB-54DA15FA0F3B}"/>
              </a:ext>
            </a:extLst>
          </p:cNvPr>
          <p:cNvSpPr txBox="1"/>
          <p:nvPr/>
        </p:nvSpPr>
        <p:spPr>
          <a:xfrm>
            <a:off x="1847528" y="779750"/>
            <a:ext cx="1034447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프로젝트 목표 및 내용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BFC3E-5D6D-412E-9799-64AB4399D943}"/>
              </a:ext>
            </a:extLst>
          </p:cNvPr>
          <p:cNvSpPr txBox="1"/>
          <p:nvPr/>
        </p:nvSpPr>
        <p:spPr>
          <a:xfrm>
            <a:off x="1847528" y="2049124"/>
            <a:ext cx="103444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 latinLnBrk="1"/>
            <a:r>
              <a:rPr lang="ko-KR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개발환경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개발 툴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ko-K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7528" y="2636912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ko-KR" dirty="0"/>
              <a:t>웹</a:t>
            </a:r>
            <a:r>
              <a:rPr lang="en-US" altLang="ko-KR" dirty="0"/>
              <a:t> - visual studio code</a:t>
            </a:r>
            <a:endParaRPr lang="ko-KR" altLang="en-US" dirty="0"/>
          </a:p>
        </p:txBody>
      </p:sp>
      <p:pic>
        <p:nvPicPr>
          <p:cNvPr id="16" name="image2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27648" y="3140968"/>
            <a:ext cx="7776864" cy="331236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35944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A7B507-26A2-40BF-9A3F-E93A5E75EDFC}"/>
              </a:ext>
            </a:extLst>
          </p:cNvPr>
          <p:cNvSpPr/>
          <p:nvPr/>
        </p:nvSpPr>
        <p:spPr>
          <a:xfrm>
            <a:off x="0" y="2763688"/>
            <a:ext cx="1152128" cy="4094312"/>
          </a:xfrm>
          <a:prstGeom prst="rect">
            <a:avLst/>
          </a:prstGeom>
          <a:solidFill>
            <a:srgbClr val="86E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E30CD3-9E78-49DB-92A4-EB69C5B09DBD}"/>
              </a:ext>
            </a:extLst>
          </p:cNvPr>
          <p:cNvGrpSpPr/>
          <p:nvPr/>
        </p:nvGrpSpPr>
        <p:grpSpPr>
          <a:xfrm>
            <a:off x="0" y="1611560"/>
            <a:ext cx="1152128" cy="1651238"/>
            <a:chOff x="0" y="1611560"/>
            <a:chExt cx="1152128" cy="1651238"/>
          </a:xfrm>
          <a:solidFill>
            <a:srgbClr val="868686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BF5213-1B11-4FCD-A9B6-2A844D3A560E}"/>
                </a:ext>
              </a:extLst>
            </p:cNvPr>
            <p:cNvSpPr/>
            <p:nvPr/>
          </p:nvSpPr>
          <p:spPr>
            <a:xfrm>
              <a:off x="0" y="1611560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그래픽 1">
              <a:extLst>
                <a:ext uri="{FF2B5EF4-FFF2-40B4-BE49-F238E27FC236}">
                  <a16:creationId xmlns:a16="http://schemas.microsoft.com/office/drawing/2014/main" id="{7234F945-1345-4B59-B294-44EC39932B01}"/>
                </a:ext>
              </a:extLst>
            </p:cNvPr>
            <p:cNvSpPr/>
            <p:nvPr/>
          </p:nvSpPr>
          <p:spPr>
            <a:xfrm rot="5400000">
              <a:off x="326509" y="2837507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70462-9528-4637-AEDE-248D8823F8F9}"/>
              </a:ext>
            </a:extLst>
          </p:cNvPr>
          <p:cNvSpPr/>
          <p:nvPr/>
        </p:nvSpPr>
        <p:spPr>
          <a:xfrm>
            <a:off x="1142603" y="459432"/>
            <a:ext cx="11049397" cy="1152128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B1D4B9F-6D0A-4F31-BD14-FB297D4CFA50}"/>
              </a:ext>
            </a:extLst>
          </p:cNvPr>
          <p:cNvGrpSpPr/>
          <p:nvPr/>
        </p:nvGrpSpPr>
        <p:grpSpPr>
          <a:xfrm>
            <a:off x="0" y="459432"/>
            <a:ext cx="1642692" cy="1651238"/>
            <a:chOff x="0" y="459432"/>
            <a:chExt cx="1642692" cy="1651238"/>
          </a:xfrm>
          <a:solidFill>
            <a:srgbClr val="FA897B"/>
          </a:solidFill>
        </p:grpSpPr>
        <p:sp>
          <p:nvSpPr>
            <p:cNvPr id="3" name="그래픽 1">
              <a:extLst>
                <a:ext uri="{FF2B5EF4-FFF2-40B4-BE49-F238E27FC236}">
                  <a16:creationId xmlns:a16="http://schemas.microsoft.com/office/drawing/2014/main" id="{D10F6EF1-CD44-4803-9EFE-236B0E2553F4}"/>
                </a:ext>
              </a:extLst>
            </p:cNvPr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0BF9C9D-1EAA-482A-8062-288185B47925}"/>
                </a:ext>
              </a:extLst>
            </p:cNvPr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그래픽 1">
              <a:extLst>
                <a:ext uri="{FF2B5EF4-FFF2-40B4-BE49-F238E27FC236}">
                  <a16:creationId xmlns:a16="http://schemas.microsoft.com/office/drawing/2014/main" id="{798F1352-736C-45A0-9A5D-C0DEDE09A097}"/>
                </a:ext>
              </a:extLst>
            </p:cNvPr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E4C2D0-DEE8-4CF2-8B1F-662FA81773A3}"/>
              </a:ext>
            </a:extLst>
          </p:cNvPr>
          <p:cNvSpPr/>
          <p:nvPr/>
        </p:nvSpPr>
        <p:spPr>
          <a:xfrm>
            <a:off x="0" y="0"/>
            <a:ext cx="1152128" cy="459432"/>
          </a:xfrm>
          <a:prstGeom prst="rect">
            <a:avLst/>
          </a:prstGeom>
          <a:solidFill>
            <a:srgbClr val="D9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65E2F-CC4A-4004-9CFB-54DA15FA0F3B}"/>
              </a:ext>
            </a:extLst>
          </p:cNvPr>
          <p:cNvSpPr txBox="1"/>
          <p:nvPr/>
        </p:nvSpPr>
        <p:spPr>
          <a:xfrm>
            <a:off x="1847528" y="779750"/>
            <a:ext cx="1034447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프로젝트 목표 및 내용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BFC3E-5D6D-412E-9799-64AB4399D943}"/>
              </a:ext>
            </a:extLst>
          </p:cNvPr>
          <p:cNvSpPr txBox="1"/>
          <p:nvPr/>
        </p:nvSpPr>
        <p:spPr>
          <a:xfrm>
            <a:off x="1847528" y="2049124"/>
            <a:ext cx="103444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 latinLnBrk="1"/>
            <a:r>
              <a:rPr lang="ko-KR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개발환경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개발 툴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ko-K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7528" y="2636912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ko-KR" dirty="0">
                <a:latin typeface="+mn-ea"/>
              </a:rPr>
              <a:t>앱</a:t>
            </a:r>
            <a:r>
              <a:rPr lang="en-US" altLang="ko-KR" dirty="0">
                <a:latin typeface="+mn-ea"/>
              </a:rPr>
              <a:t> - </a:t>
            </a:r>
            <a:r>
              <a:rPr lang="en-US" altLang="ko-KR" dirty="0" err="1">
                <a:latin typeface="+mn-ea"/>
              </a:rPr>
              <a:t>Xcode</a:t>
            </a:r>
            <a:r>
              <a:rPr lang="en-US" altLang="ko-KR" dirty="0">
                <a:latin typeface="+mn-ea"/>
              </a:rPr>
              <a:t> / Android </a:t>
            </a:r>
            <a:r>
              <a:rPr lang="en-US" altLang="ko-KR" dirty="0" err="1">
                <a:latin typeface="+mn-ea"/>
              </a:rPr>
              <a:t>studio,Eclipse</a:t>
            </a:r>
            <a:endParaRPr lang="ko-KR" altLang="ko-KR" dirty="0">
              <a:latin typeface="+mn-ea"/>
            </a:endParaRPr>
          </a:p>
        </p:txBody>
      </p:sp>
      <p:pic>
        <p:nvPicPr>
          <p:cNvPr id="19" name="image46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49368" y="3262798"/>
            <a:ext cx="5326752" cy="2974514"/>
          </a:xfrm>
          <a:prstGeom prst="rect">
            <a:avLst/>
          </a:prstGeom>
          <a:ln/>
        </p:spPr>
      </p:pic>
      <p:pic>
        <p:nvPicPr>
          <p:cNvPr id="20" name="image37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051253" y="3262798"/>
            <a:ext cx="4661371" cy="290250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37234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A7B507-26A2-40BF-9A3F-E93A5E75EDFC}"/>
              </a:ext>
            </a:extLst>
          </p:cNvPr>
          <p:cNvSpPr/>
          <p:nvPr/>
        </p:nvSpPr>
        <p:spPr>
          <a:xfrm>
            <a:off x="0" y="2763688"/>
            <a:ext cx="1152128" cy="4094312"/>
          </a:xfrm>
          <a:prstGeom prst="rect">
            <a:avLst/>
          </a:prstGeom>
          <a:solidFill>
            <a:srgbClr val="86E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E30CD3-9E78-49DB-92A4-EB69C5B09DBD}"/>
              </a:ext>
            </a:extLst>
          </p:cNvPr>
          <p:cNvGrpSpPr/>
          <p:nvPr/>
        </p:nvGrpSpPr>
        <p:grpSpPr>
          <a:xfrm>
            <a:off x="0" y="1611560"/>
            <a:ext cx="1152128" cy="1651238"/>
            <a:chOff x="0" y="1611560"/>
            <a:chExt cx="1152128" cy="1651238"/>
          </a:xfrm>
          <a:solidFill>
            <a:srgbClr val="868686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BF5213-1B11-4FCD-A9B6-2A844D3A560E}"/>
                </a:ext>
              </a:extLst>
            </p:cNvPr>
            <p:cNvSpPr/>
            <p:nvPr/>
          </p:nvSpPr>
          <p:spPr>
            <a:xfrm>
              <a:off x="0" y="1611560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그래픽 1">
              <a:extLst>
                <a:ext uri="{FF2B5EF4-FFF2-40B4-BE49-F238E27FC236}">
                  <a16:creationId xmlns:a16="http://schemas.microsoft.com/office/drawing/2014/main" id="{7234F945-1345-4B59-B294-44EC39932B01}"/>
                </a:ext>
              </a:extLst>
            </p:cNvPr>
            <p:cNvSpPr/>
            <p:nvPr/>
          </p:nvSpPr>
          <p:spPr>
            <a:xfrm rot="5400000">
              <a:off x="326509" y="2837507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70462-9528-4637-AEDE-248D8823F8F9}"/>
              </a:ext>
            </a:extLst>
          </p:cNvPr>
          <p:cNvSpPr/>
          <p:nvPr/>
        </p:nvSpPr>
        <p:spPr>
          <a:xfrm>
            <a:off x="1142603" y="459432"/>
            <a:ext cx="11049397" cy="1152128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B1D4B9F-6D0A-4F31-BD14-FB297D4CFA50}"/>
              </a:ext>
            </a:extLst>
          </p:cNvPr>
          <p:cNvGrpSpPr/>
          <p:nvPr/>
        </p:nvGrpSpPr>
        <p:grpSpPr>
          <a:xfrm>
            <a:off x="0" y="459432"/>
            <a:ext cx="1642692" cy="1651238"/>
            <a:chOff x="0" y="459432"/>
            <a:chExt cx="1642692" cy="1651238"/>
          </a:xfrm>
          <a:solidFill>
            <a:srgbClr val="FA897B"/>
          </a:solidFill>
        </p:grpSpPr>
        <p:sp>
          <p:nvSpPr>
            <p:cNvPr id="3" name="그래픽 1">
              <a:extLst>
                <a:ext uri="{FF2B5EF4-FFF2-40B4-BE49-F238E27FC236}">
                  <a16:creationId xmlns:a16="http://schemas.microsoft.com/office/drawing/2014/main" id="{D10F6EF1-CD44-4803-9EFE-236B0E2553F4}"/>
                </a:ext>
              </a:extLst>
            </p:cNvPr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0BF9C9D-1EAA-482A-8062-288185B47925}"/>
                </a:ext>
              </a:extLst>
            </p:cNvPr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그래픽 1">
              <a:extLst>
                <a:ext uri="{FF2B5EF4-FFF2-40B4-BE49-F238E27FC236}">
                  <a16:creationId xmlns:a16="http://schemas.microsoft.com/office/drawing/2014/main" id="{798F1352-736C-45A0-9A5D-C0DEDE09A097}"/>
                </a:ext>
              </a:extLst>
            </p:cNvPr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E4C2D0-DEE8-4CF2-8B1F-662FA81773A3}"/>
              </a:ext>
            </a:extLst>
          </p:cNvPr>
          <p:cNvSpPr/>
          <p:nvPr/>
        </p:nvSpPr>
        <p:spPr>
          <a:xfrm>
            <a:off x="0" y="0"/>
            <a:ext cx="1152128" cy="459432"/>
          </a:xfrm>
          <a:prstGeom prst="rect">
            <a:avLst/>
          </a:prstGeom>
          <a:solidFill>
            <a:srgbClr val="D9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65E2F-CC4A-4004-9CFB-54DA15FA0F3B}"/>
              </a:ext>
            </a:extLst>
          </p:cNvPr>
          <p:cNvSpPr txBox="1"/>
          <p:nvPr/>
        </p:nvSpPr>
        <p:spPr>
          <a:xfrm>
            <a:off x="1847528" y="779750"/>
            <a:ext cx="1034447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프로젝트 목표 및 내용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BFC3E-5D6D-412E-9799-64AB4399D943}"/>
              </a:ext>
            </a:extLst>
          </p:cNvPr>
          <p:cNvSpPr txBox="1"/>
          <p:nvPr/>
        </p:nvSpPr>
        <p:spPr>
          <a:xfrm>
            <a:off x="1847528" y="2049124"/>
            <a:ext cx="103444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 latinLnBrk="1"/>
            <a:r>
              <a:rPr lang="ko-KR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개발환경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(DBMS)</a:t>
            </a:r>
            <a:endParaRPr lang="ko-KR" altLang="ko-K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7528" y="2636912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DBMS – </a:t>
            </a:r>
            <a:r>
              <a:rPr lang="en-US" altLang="ko-KR" dirty="0" err="1">
                <a:latin typeface="+mn-ea"/>
              </a:rPr>
              <a:t>Mysql</a:t>
            </a:r>
            <a:r>
              <a:rPr lang="en-US" altLang="ko-KR" dirty="0">
                <a:latin typeface="+mn-ea"/>
              </a:rPr>
              <a:t> or Oracle DBMS</a:t>
            </a:r>
            <a:endParaRPr lang="ko-KR" altLang="ko-KR" dirty="0">
              <a:latin typeface="+mn-ea"/>
            </a:endParaRPr>
          </a:p>
        </p:txBody>
      </p:sp>
      <p:pic>
        <p:nvPicPr>
          <p:cNvPr id="21" name="image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33770" y="3068960"/>
            <a:ext cx="5328592" cy="3176017"/>
          </a:xfrm>
          <a:prstGeom prst="rect">
            <a:avLst/>
          </a:prstGeom>
          <a:ln/>
        </p:spPr>
      </p:pic>
      <p:pic>
        <p:nvPicPr>
          <p:cNvPr id="22" name="image34.jp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48128" y="3157304"/>
            <a:ext cx="4404360" cy="330708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7735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A7B507-26A2-40BF-9A3F-E93A5E75EDFC}"/>
              </a:ext>
            </a:extLst>
          </p:cNvPr>
          <p:cNvSpPr/>
          <p:nvPr/>
        </p:nvSpPr>
        <p:spPr>
          <a:xfrm>
            <a:off x="0" y="2763688"/>
            <a:ext cx="1152128" cy="4094312"/>
          </a:xfrm>
          <a:prstGeom prst="rect">
            <a:avLst/>
          </a:prstGeom>
          <a:solidFill>
            <a:srgbClr val="86E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E30CD3-9E78-49DB-92A4-EB69C5B09DBD}"/>
              </a:ext>
            </a:extLst>
          </p:cNvPr>
          <p:cNvGrpSpPr/>
          <p:nvPr/>
        </p:nvGrpSpPr>
        <p:grpSpPr>
          <a:xfrm>
            <a:off x="0" y="1611560"/>
            <a:ext cx="1152128" cy="1651238"/>
            <a:chOff x="0" y="1611560"/>
            <a:chExt cx="1152128" cy="1651238"/>
          </a:xfrm>
          <a:solidFill>
            <a:srgbClr val="868686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BF5213-1B11-4FCD-A9B6-2A844D3A560E}"/>
                </a:ext>
              </a:extLst>
            </p:cNvPr>
            <p:cNvSpPr/>
            <p:nvPr/>
          </p:nvSpPr>
          <p:spPr>
            <a:xfrm>
              <a:off x="0" y="1611560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그래픽 1">
              <a:extLst>
                <a:ext uri="{FF2B5EF4-FFF2-40B4-BE49-F238E27FC236}">
                  <a16:creationId xmlns:a16="http://schemas.microsoft.com/office/drawing/2014/main" id="{7234F945-1345-4B59-B294-44EC39932B01}"/>
                </a:ext>
              </a:extLst>
            </p:cNvPr>
            <p:cNvSpPr/>
            <p:nvPr/>
          </p:nvSpPr>
          <p:spPr>
            <a:xfrm rot="5400000">
              <a:off x="326509" y="2837507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70462-9528-4637-AEDE-248D8823F8F9}"/>
              </a:ext>
            </a:extLst>
          </p:cNvPr>
          <p:cNvSpPr/>
          <p:nvPr/>
        </p:nvSpPr>
        <p:spPr>
          <a:xfrm>
            <a:off x="1142603" y="459432"/>
            <a:ext cx="11049397" cy="1152128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B1D4B9F-6D0A-4F31-BD14-FB297D4CFA50}"/>
              </a:ext>
            </a:extLst>
          </p:cNvPr>
          <p:cNvGrpSpPr/>
          <p:nvPr/>
        </p:nvGrpSpPr>
        <p:grpSpPr>
          <a:xfrm>
            <a:off x="0" y="459432"/>
            <a:ext cx="1642692" cy="1651238"/>
            <a:chOff x="0" y="459432"/>
            <a:chExt cx="1642692" cy="1651238"/>
          </a:xfrm>
          <a:solidFill>
            <a:srgbClr val="FA897B"/>
          </a:solidFill>
        </p:grpSpPr>
        <p:sp>
          <p:nvSpPr>
            <p:cNvPr id="3" name="그래픽 1">
              <a:extLst>
                <a:ext uri="{FF2B5EF4-FFF2-40B4-BE49-F238E27FC236}">
                  <a16:creationId xmlns:a16="http://schemas.microsoft.com/office/drawing/2014/main" id="{D10F6EF1-CD44-4803-9EFE-236B0E2553F4}"/>
                </a:ext>
              </a:extLst>
            </p:cNvPr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0BF9C9D-1EAA-482A-8062-288185B47925}"/>
                </a:ext>
              </a:extLst>
            </p:cNvPr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그래픽 1">
              <a:extLst>
                <a:ext uri="{FF2B5EF4-FFF2-40B4-BE49-F238E27FC236}">
                  <a16:creationId xmlns:a16="http://schemas.microsoft.com/office/drawing/2014/main" id="{798F1352-736C-45A0-9A5D-C0DEDE09A097}"/>
                </a:ext>
              </a:extLst>
            </p:cNvPr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E4C2D0-DEE8-4CF2-8B1F-662FA81773A3}"/>
              </a:ext>
            </a:extLst>
          </p:cNvPr>
          <p:cNvSpPr/>
          <p:nvPr/>
        </p:nvSpPr>
        <p:spPr>
          <a:xfrm>
            <a:off x="0" y="0"/>
            <a:ext cx="1152128" cy="459432"/>
          </a:xfrm>
          <a:prstGeom prst="rect">
            <a:avLst/>
          </a:prstGeom>
          <a:solidFill>
            <a:srgbClr val="D9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65E2F-CC4A-4004-9CFB-54DA15FA0F3B}"/>
              </a:ext>
            </a:extLst>
          </p:cNvPr>
          <p:cNvSpPr txBox="1"/>
          <p:nvPr/>
        </p:nvSpPr>
        <p:spPr>
          <a:xfrm>
            <a:off x="1847528" y="779750"/>
            <a:ext cx="1034447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프로젝트 목표 및 내용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BFC3E-5D6D-412E-9799-64AB4399D943}"/>
              </a:ext>
            </a:extLst>
          </p:cNvPr>
          <p:cNvSpPr txBox="1"/>
          <p:nvPr/>
        </p:nvSpPr>
        <p:spPr>
          <a:xfrm>
            <a:off x="1847528" y="2049124"/>
            <a:ext cx="103444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 latinLnBrk="1"/>
            <a:r>
              <a:rPr lang="ko-KR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개발환경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빅데이터 처리 툴</a:t>
            </a: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ko-K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7528" y="2636912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빅데이터 처리 툴 </a:t>
            </a:r>
            <a:r>
              <a:rPr lang="en-US" altLang="ko-KR" dirty="0"/>
              <a:t>- Hadoop</a:t>
            </a:r>
            <a:endParaRPr lang="ko-KR" altLang="ko-KR" dirty="0">
              <a:latin typeface="+mn-ea"/>
            </a:endParaRPr>
          </a:p>
        </p:txBody>
      </p:sp>
      <p:pic>
        <p:nvPicPr>
          <p:cNvPr id="21" name="image1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575720" y="3645024"/>
            <a:ext cx="5760640" cy="223408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0704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A7B507-26A2-40BF-9A3F-E93A5E75EDFC}"/>
              </a:ext>
            </a:extLst>
          </p:cNvPr>
          <p:cNvSpPr/>
          <p:nvPr/>
        </p:nvSpPr>
        <p:spPr>
          <a:xfrm>
            <a:off x="0" y="2763688"/>
            <a:ext cx="1152128" cy="4094312"/>
          </a:xfrm>
          <a:prstGeom prst="rect">
            <a:avLst/>
          </a:prstGeom>
          <a:solidFill>
            <a:srgbClr val="86E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E30CD3-9E78-49DB-92A4-EB69C5B09DBD}"/>
              </a:ext>
            </a:extLst>
          </p:cNvPr>
          <p:cNvGrpSpPr/>
          <p:nvPr/>
        </p:nvGrpSpPr>
        <p:grpSpPr>
          <a:xfrm>
            <a:off x="0" y="1611560"/>
            <a:ext cx="1152128" cy="1651238"/>
            <a:chOff x="0" y="1611560"/>
            <a:chExt cx="1152128" cy="1651238"/>
          </a:xfrm>
          <a:solidFill>
            <a:srgbClr val="868686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BF5213-1B11-4FCD-A9B6-2A844D3A560E}"/>
                </a:ext>
              </a:extLst>
            </p:cNvPr>
            <p:cNvSpPr/>
            <p:nvPr/>
          </p:nvSpPr>
          <p:spPr>
            <a:xfrm>
              <a:off x="0" y="1611560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그래픽 1">
              <a:extLst>
                <a:ext uri="{FF2B5EF4-FFF2-40B4-BE49-F238E27FC236}">
                  <a16:creationId xmlns:a16="http://schemas.microsoft.com/office/drawing/2014/main" id="{7234F945-1345-4B59-B294-44EC39932B01}"/>
                </a:ext>
              </a:extLst>
            </p:cNvPr>
            <p:cNvSpPr/>
            <p:nvPr/>
          </p:nvSpPr>
          <p:spPr>
            <a:xfrm rot="5400000">
              <a:off x="326509" y="2837507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70462-9528-4637-AEDE-248D8823F8F9}"/>
              </a:ext>
            </a:extLst>
          </p:cNvPr>
          <p:cNvSpPr/>
          <p:nvPr/>
        </p:nvSpPr>
        <p:spPr>
          <a:xfrm>
            <a:off x="1142603" y="459432"/>
            <a:ext cx="11049397" cy="1152128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B1D4B9F-6D0A-4F31-BD14-FB297D4CFA50}"/>
              </a:ext>
            </a:extLst>
          </p:cNvPr>
          <p:cNvGrpSpPr/>
          <p:nvPr/>
        </p:nvGrpSpPr>
        <p:grpSpPr>
          <a:xfrm>
            <a:off x="0" y="459432"/>
            <a:ext cx="1642692" cy="1651238"/>
            <a:chOff x="0" y="459432"/>
            <a:chExt cx="1642692" cy="1651238"/>
          </a:xfrm>
          <a:solidFill>
            <a:srgbClr val="FA897B"/>
          </a:solidFill>
        </p:grpSpPr>
        <p:sp>
          <p:nvSpPr>
            <p:cNvPr id="3" name="그래픽 1">
              <a:extLst>
                <a:ext uri="{FF2B5EF4-FFF2-40B4-BE49-F238E27FC236}">
                  <a16:creationId xmlns:a16="http://schemas.microsoft.com/office/drawing/2014/main" id="{D10F6EF1-CD44-4803-9EFE-236B0E2553F4}"/>
                </a:ext>
              </a:extLst>
            </p:cNvPr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0BF9C9D-1EAA-482A-8062-288185B47925}"/>
                </a:ext>
              </a:extLst>
            </p:cNvPr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그래픽 1">
              <a:extLst>
                <a:ext uri="{FF2B5EF4-FFF2-40B4-BE49-F238E27FC236}">
                  <a16:creationId xmlns:a16="http://schemas.microsoft.com/office/drawing/2014/main" id="{798F1352-736C-45A0-9A5D-C0DEDE09A097}"/>
                </a:ext>
              </a:extLst>
            </p:cNvPr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E4C2D0-DEE8-4CF2-8B1F-662FA81773A3}"/>
              </a:ext>
            </a:extLst>
          </p:cNvPr>
          <p:cNvSpPr/>
          <p:nvPr/>
        </p:nvSpPr>
        <p:spPr>
          <a:xfrm>
            <a:off x="0" y="0"/>
            <a:ext cx="1152128" cy="459432"/>
          </a:xfrm>
          <a:prstGeom prst="rect">
            <a:avLst/>
          </a:prstGeom>
          <a:solidFill>
            <a:srgbClr val="D9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65E2F-CC4A-4004-9CFB-54DA15FA0F3B}"/>
              </a:ext>
            </a:extLst>
          </p:cNvPr>
          <p:cNvSpPr txBox="1"/>
          <p:nvPr/>
        </p:nvSpPr>
        <p:spPr>
          <a:xfrm>
            <a:off x="1847528" y="779750"/>
            <a:ext cx="1034447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프로젝트 목표 및 내용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BFC3E-5D6D-412E-9799-64AB4399D943}"/>
              </a:ext>
            </a:extLst>
          </p:cNvPr>
          <p:cNvSpPr txBox="1"/>
          <p:nvPr/>
        </p:nvSpPr>
        <p:spPr>
          <a:xfrm>
            <a:off x="1642692" y="1772473"/>
            <a:ext cx="103444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 latinLnBrk="1"/>
            <a:r>
              <a:rPr lang="ko-KR" altLang="en-US" sz="1800" b="1" smtClean="0">
                <a:latin typeface="Arial" panose="020B0604020202020204" pitchFamily="34" charset="0"/>
                <a:cs typeface="Arial" panose="020B0604020202020204" pitchFamily="34" charset="0"/>
              </a:rPr>
              <a:t>예상 </a:t>
            </a:r>
            <a:r>
              <a:rPr lang="en-US" altLang="ko-K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UI </a:t>
            </a:r>
            <a:r>
              <a:rPr lang="ko-KR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모습</a:t>
            </a:r>
            <a:endParaRPr lang="ko-KR" altLang="ko-K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58" y="2276872"/>
            <a:ext cx="8989812" cy="421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3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A7B507-26A2-40BF-9A3F-E93A5E75EDFC}"/>
              </a:ext>
            </a:extLst>
          </p:cNvPr>
          <p:cNvSpPr/>
          <p:nvPr/>
        </p:nvSpPr>
        <p:spPr>
          <a:xfrm>
            <a:off x="0" y="2763688"/>
            <a:ext cx="1152128" cy="4094312"/>
          </a:xfrm>
          <a:prstGeom prst="rect">
            <a:avLst/>
          </a:prstGeom>
          <a:solidFill>
            <a:srgbClr val="86E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E30CD3-9E78-49DB-92A4-EB69C5B09DBD}"/>
              </a:ext>
            </a:extLst>
          </p:cNvPr>
          <p:cNvGrpSpPr/>
          <p:nvPr/>
        </p:nvGrpSpPr>
        <p:grpSpPr>
          <a:xfrm>
            <a:off x="0" y="1611560"/>
            <a:ext cx="1152128" cy="1651238"/>
            <a:chOff x="0" y="1611560"/>
            <a:chExt cx="1152128" cy="1651238"/>
          </a:xfrm>
          <a:solidFill>
            <a:srgbClr val="868686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BF5213-1B11-4FCD-A9B6-2A844D3A560E}"/>
                </a:ext>
              </a:extLst>
            </p:cNvPr>
            <p:cNvSpPr/>
            <p:nvPr/>
          </p:nvSpPr>
          <p:spPr>
            <a:xfrm>
              <a:off x="0" y="1611560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그래픽 1">
              <a:extLst>
                <a:ext uri="{FF2B5EF4-FFF2-40B4-BE49-F238E27FC236}">
                  <a16:creationId xmlns:a16="http://schemas.microsoft.com/office/drawing/2014/main" id="{7234F945-1345-4B59-B294-44EC39932B01}"/>
                </a:ext>
              </a:extLst>
            </p:cNvPr>
            <p:cNvSpPr/>
            <p:nvPr/>
          </p:nvSpPr>
          <p:spPr>
            <a:xfrm rot="5400000">
              <a:off x="326509" y="2837507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70462-9528-4637-AEDE-248D8823F8F9}"/>
              </a:ext>
            </a:extLst>
          </p:cNvPr>
          <p:cNvSpPr/>
          <p:nvPr/>
        </p:nvSpPr>
        <p:spPr>
          <a:xfrm>
            <a:off x="1142603" y="459432"/>
            <a:ext cx="11049397" cy="1152128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B1D4B9F-6D0A-4F31-BD14-FB297D4CFA50}"/>
              </a:ext>
            </a:extLst>
          </p:cNvPr>
          <p:cNvGrpSpPr/>
          <p:nvPr/>
        </p:nvGrpSpPr>
        <p:grpSpPr>
          <a:xfrm>
            <a:off x="0" y="459432"/>
            <a:ext cx="1642692" cy="1651238"/>
            <a:chOff x="0" y="459432"/>
            <a:chExt cx="1642692" cy="1651238"/>
          </a:xfrm>
          <a:solidFill>
            <a:srgbClr val="FA897B"/>
          </a:solidFill>
        </p:grpSpPr>
        <p:sp>
          <p:nvSpPr>
            <p:cNvPr id="3" name="그래픽 1">
              <a:extLst>
                <a:ext uri="{FF2B5EF4-FFF2-40B4-BE49-F238E27FC236}">
                  <a16:creationId xmlns:a16="http://schemas.microsoft.com/office/drawing/2014/main" id="{D10F6EF1-CD44-4803-9EFE-236B0E2553F4}"/>
                </a:ext>
              </a:extLst>
            </p:cNvPr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0BF9C9D-1EAA-482A-8062-288185B47925}"/>
                </a:ext>
              </a:extLst>
            </p:cNvPr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그래픽 1">
              <a:extLst>
                <a:ext uri="{FF2B5EF4-FFF2-40B4-BE49-F238E27FC236}">
                  <a16:creationId xmlns:a16="http://schemas.microsoft.com/office/drawing/2014/main" id="{798F1352-736C-45A0-9A5D-C0DEDE09A097}"/>
                </a:ext>
              </a:extLst>
            </p:cNvPr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E4C2D0-DEE8-4CF2-8B1F-662FA81773A3}"/>
              </a:ext>
            </a:extLst>
          </p:cNvPr>
          <p:cNvSpPr/>
          <p:nvPr/>
        </p:nvSpPr>
        <p:spPr>
          <a:xfrm>
            <a:off x="0" y="0"/>
            <a:ext cx="1152128" cy="459432"/>
          </a:xfrm>
          <a:prstGeom prst="rect">
            <a:avLst/>
          </a:prstGeom>
          <a:solidFill>
            <a:srgbClr val="D9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65E2F-CC4A-4004-9CFB-54DA15FA0F3B}"/>
              </a:ext>
            </a:extLst>
          </p:cNvPr>
          <p:cNvSpPr txBox="1"/>
          <p:nvPr/>
        </p:nvSpPr>
        <p:spPr>
          <a:xfrm>
            <a:off x="1847528" y="779750"/>
            <a:ext cx="1034447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프로젝트 목표 및 내용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BFC3E-5D6D-412E-9799-64AB4399D943}"/>
              </a:ext>
            </a:extLst>
          </p:cNvPr>
          <p:cNvSpPr txBox="1"/>
          <p:nvPr/>
        </p:nvSpPr>
        <p:spPr>
          <a:xfrm>
            <a:off x="1642692" y="1772473"/>
            <a:ext cx="103444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 latinLnBrk="1"/>
            <a:r>
              <a:rPr lang="ko-KR" altLang="en-US" sz="1800" b="1" smtClean="0">
                <a:latin typeface="Arial" panose="020B0604020202020204" pitchFamily="34" charset="0"/>
                <a:cs typeface="Arial" panose="020B0604020202020204" pitchFamily="34" charset="0"/>
              </a:rPr>
              <a:t>예상 </a:t>
            </a:r>
            <a:r>
              <a:rPr lang="en-US" altLang="ko-K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UI </a:t>
            </a:r>
            <a:r>
              <a:rPr lang="ko-KR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모습</a:t>
            </a:r>
            <a:endParaRPr lang="ko-KR" altLang="ko-K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2420888"/>
            <a:ext cx="8064896" cy="407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2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A7B507-26A2-40BF-9A3F-E93A5E75EDFC}"/>
              </a:ext>
            </a:extLst>
          </p:cNvPr>
          <p:cNvSpPr/>
          <p:nvPr/>
        </p:nvSpPr>
        <p:spPr>
          <a:xfrm>
            <a:off x="0" y="2763688"/>
            <a:ext cx="1152128" cy="4094312"/>
          </a:xfrm>
          <a:prstGeom prst="rect">
            <a:avLst/>
          </a:prstGeom>
          <a:solidFill>
            <a:srgbClr val="86E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E30CD3-9E78-49DB-92A4-EB69C5B09DBD}"/>
              </a:ext>
            </a:extLst>
          </p:cNvPr>
          <p:cNvGrpSpPr/>
          <p:nvPr/>
        </p:nvGrpSpPr>
        <p:grpSpPr>
          <a:xfrm>
            <a:off x="0" y="1611560"/>
            <a:ext cx="1152128" cy="1651238"/>
            <a:chOff x="0" y="1611560"/>
            <a:chExt cx="1152128" cy="1651238"/>
          </a:xfrm>
          <a:solidFill>
            <a:srgbClr val="868686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BF5213-1B11-4FCD-A9B6-2A844D3A560E}"/>
                </a:ext>
              </a:extLst>
            </p:cNvPr>
            <p:cNvSpPr/>
            <p:nvPr/>
          </p:nvSpPr>
          <p:spPr>
            <a:xfrm>
              <a:off x="0" y="1611560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그래픽 1">
              <a:extLst>
                <a:ext uri="{FF2B5EF4-FFF2-40B4-BE49-F238E27FC236}">
                  <a16:creationId xmlns:a16="http://schemas.microsoft.com/office/drawing/2014/main" id="{7234F945-1345-4B59-B294-44EC39932B01}"/>
                </a:ext>
              </a:extLst>
            </p:cNvPr>
            <p:cNvSpPr/>
            <p:nvPr/>
          </p:nvSpPr>
          <p:spPr>
            <a:xfrm rot="5400000">
              <a:off x="326509" y="2837507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70462-9528-4637-AEDE-248D8823F8F9}"/>
              </a:ext>
            </a:extLst>
          </p:cNvPr>
          <p:cNvSpPr/>
          <p:nvPr/>
        </p:nvSpPr>
        <p:spPr>
          <a:xfrm>
            <a:off x="1142603" y="459432"/>
            <a:ext cx="11049397" cy="1152128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B1D4B9F-6D0A-4F31-BD14-FB297D4CFA50}"/>
              </a:ext>
            </a:extLst>
          </p:cNvPr>
          <p:cNvGrpSpPr/>
          <p:nvPr/>
        </p:nvGrpSpPr>
        <p:grpSpPr>
          <a:xfrm>
            <a:off x="0" y="459432"/>
            <a:ext cx="1642692" cy="1651238"/>
            <a:chOff x="0" y="459432"/>
            <a:chExt cx="1642692" cy="1651238"/>
          </a:xfrm>
          <a:solidFill>
            <a:srgbClr val="FA897B"/>
          </a:solidFill>
        </p:grpSpPr>
        <p:sp>
          <p:nvSpPr>
            <p:cNvPr id="3" name="그래픽 1">
              <a:extLst>
                <a:ext uri="{FF2B5EF4-FFF2-40B4-BE49-F238E27FC236}">
                  <a16:creationId xmlns:a16="http://schemas.microsoft.com/office/drawing/2014/main" id="{D10F6EF1-CD44-4803-9EFE-236B0E2553F4}"/>
                </a:ext>
              </a:extLst>
            </p:cNvPr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0BF9C9D-1EAA-482A-8062-288185B47925}"/>
                </a:ext>
              </a:extLst>
            </p:cNvPr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그래픽 1">
              <a:extLst>
                <a:ext uri="{FF2B5EF4-FFF2-40B4-BE49-F238E27FC236}">
                  <a16:creationId xmlns:a16="http://schemas.microsoft.com/office/drawing/2014/main" id="{798F1352-736C-45A0-9A5D-C0DEDE09A097}"/>
                </a:ext>
              </a:extLst>
            </p:cNvPr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E4C2D0-DEE8-4CF2-8B1F-662FA81773A3}"/>
              </a:ext>
            </a:extLst>
          </p:cNvPr>
          <p:cNvSpPr/>
          <p:nvPr/>
        </p:nvSpPr>
        <p:spPr>
          <a:xfrm>
            <a:off x="0" y="0"/>
            <a:ext cx="1152128" cy="459432"/>
          </a:xfrm>
          <a:prstGeom prst="rect">
            <a:avLst/>
          </a:prstGeom>
          <a:solidFill>
            <a:srgbClr val="D9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65E2F-CC4A-4004-9CFB-54DA15FA0F3B}"/>
              </a:ext>
            </a:extLst>
          </p:cNvPr>
          <p:cNvSpPr txBox="1"/>
          <p:nvPr/>
        </p:nvSpPr>
        <p:spPr>
          <a:xfrm>
            <a:off x="1847528" y="779750"/>
            <a:ext cx="1034447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프로젝트 목표 및 내용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BFC3E-5D6D-412E-9799-64AB4399D943}"/>
              </a:ext>
            </a:extLst>
          </p:cNvPr>
          <p:cNvSpPr txBox="1"/>
          <p:nvPr/>
        </p:nvSpPr>
        <p:spPr>
          <a:xfrm>
            <a:off x="1642692" y="1772473"/>
            <a:ext cx="103444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 latinLnBrk="1"/>
            <a:r>
              <a:rPr lang="ko-KR" altLang="en-US" sz="1800" b="1" smtClean="0">
                <a:latin typeface="Arial" panose="020B0604020202020204" pitchFamily="34" charset="0"/>
                <a:cs typeface="Arial" panose="020B0604020202020204" pitchFamily="34" charset="0"/>
              </a:rPr>
              <a:t>예상 </a:t>
            </a:r>
            <a:r>
              <a:rPr lang="en-US" altLang="ko-K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UI </a:t>
            </a:r>
            <a:r>
              <a:rPr lang="ko-KR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모습</a:t>
            </a:r>
            <a:endParaRPr lang="ko-KR" altLang="ko-K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7" y="2220975"/>
            <a:ext cx="8712968" cy="436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6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122139-9D20-45F9-94CF-372582EADDE7}"/>
              </a:ext>
            </a:extLst>
          </p:cNvPr>
          <p:cNvSpPr/>
          <p:nvPr/>
        </p:nvSpPr>
        <p:spPr>
          <a:xfrm>
            <a:off x="3514461" y="0"/>
            <a:ext cx="8677539" cy="2551403"/>
          </a:xfrm>
          <a:prstGeom prst="rect">
            <a:avLst/>
          </a:prstGeom>
          <a:solidFill>
            <a:srgbClr val="D0E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4D97F5-7F35-40F6-AB95-ACE4739B16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0F46A2-861D-4FBA-9CEA-AC98C0D685D4}"/>
              </a:ext>
            </a:extLst>
          </p:cNvPr>
          <p:cNvSpPr/>
          <p:nvPr/>
        </p:nvSpPr>
        <p:spPr>
          <a:xfrm>
            <a:off x="0" y="3930743"/>
            <a:ext cx="1757231" cy="2927257"/>
          </a:xfrm>
          <a:prstGeom prst="rect">
            <a:avLst/>
          </a:prstGeom>
          <a:solidFill>
            <a:srgbClr val="D0E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D36D60-9D3A-4CA3-BF85-AADAD3DE0D06}"/>
              </a:ext>
            </a:extLst>
          </p:cNvPr>
          <p:cNvSpPr/>
          <p:nvPr/>
        </p:nvSpPr>
        <p:spPr>
          <a:xfrm>
            <a:off x="1757232" y="0"/>
            <a:ext cx="1757232" cy="2550894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7C077C-0780-4CAA-831A-A9ED6199C79D}"/>
              </a:ext>
            </a:extLst>
          </p:cNvPr>
          <p:cNvSpPr/>
          <p:nvPr/>
        </p:nvSpPr>
        <p:spPr>
          <a:xfrm>
            <a:off x="1757232" y="3931327"/>
            <a:ext cx="1757232" cy="2926673"/>
          </a:xfrm>
          <a:prstGeom prst="rect">
            <a:avLst/>
          </a:prstGeom>
          <a:solidFill>
            <a:srgbClr val="BF9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C1C488-0928-4273-9BB6-A2B5987DA0E1}"/>
              </a:ext>
            </a:extLst>
          </p:cNvPr>
          <p:cNvSpPr/>
          <p:nvPr/>
        </p:nvSpPr>
        <p:spPr>
          <a:xfrm>
            <a:off x="3514462" y="2173766"/>
            <a:ext cx="8677537" cy="1757231"/>
          </a:xfrm>
          <a:prstGeom prst="rect">
            <a:avLst/>
          </a:prstGeom>
          <a:solidFill>
            <a:srgbClr val="66DC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76DBA00-77D3-498E-9830-0C47A3E52E05}"/>
              </a:ext>
            </a:extLst>
          </p:cNvPr>
          <p:cNvGrpSpPr/>
          <p:nvPr/>
        </p:nvGrpSpPr>
        <p:grpSpPr>
          <a:xfrm>
            <a:off x="1757232" y="1412776"/>
            <a:ext cx="2505442" cy="3279212"/>
            <a:chOff x="0" y="-39344"/>
            <a:chExt cx="1642692" cy="2150014"/>
          </a:xfrm>
          <a:solidFill>
            <a:srgbClr val="FA897B"/>
          </a:solidFill>
        </p:grpSpPr>
        <p:sp>
          <p:nvSpPr>
            <p:cNvPr id="4" name="그래픽 1">
              <a:extLst>
                <a:ext uri="{FF2B5EF4-FFF2-40B4-BE49-F238E27FC236}">
                  <a16:creationId xmlns:a16="http://schemas.microsoft.com/office/drawing/2014/main" id="{BCE6AAC9-8F55-41E0-B6B7-94ECE4F24FDE}"/>
                </a:ext>
              </a:extLst>
            </p:cNvPr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251360E-E4B4-4D77-89C5-EC5D8FA2F6A0}"/>
                </a:ext>
              </a:extLst>
            </p:cNvPr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그래픽 1">
              <a:extLst>
                <a:ext uri="{FF2B5EF4-FFF2-40B4-BE49-F238E27FC236}">
                  <a16:creationId xmlns:a16="http://schemas.microsoft.com/office/drawing/2014/main" id="{1C9D7668-51FF-429E-BD3C-A26AA542512E}"/>
                </a:ext>
              </a:extLst>
            </p:cNvPr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그래픽 1">
              <a:extLst>
                <a:ext uri="{FF2B5EF4-FFF2-40B4-BE49-F238E27FC236}">
                  <a16:creationId xmlns:a16="http://schemas.microsoft.com/office/drawing/2014/main" id="{6E4B0BA4-5129-4241-AE10-19580C4BAE19}"/>
                </a:ext>
              </a:extLst>
            </p:cNvPr>
            <p:cNvSpPr/>
            <p:nvPr/>
          </p:nvSpPr>
          <p:spPr>
            <a:xfrm rot="16200000">
              <a:off x="326509" y="34475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D12FB5-7797-44FA-8587-B334B8CC28CD}"/>
              </a:ext>
            </a:extLst>
          </p:cNvPr>
          <p:cNvGrpSpPr/>
          <p:nvPr/>
        </p:nvGrpSpPr>
        <p:grpSpPr>
          <a:xfrm>
            <a:off x="0" y="2173766"/>
            <a:ext cx="2518477" cy="1757231"/>
            <a:chOff x="983432" y="2852936"/>
            <a:chExt cx="1651238" cy="1152128"/>
          </a:xfrm>
          <a:solidFill>
            <a:srgbClr val="868686"/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041E9E-351E-4CAB-A636-740BE7BCB5E2}"/>
                </a:ext>
              </a:extLst>
            </p:cNvPr>
            <p:cNvSpPr/>
            <p:nvPr/>
          </p:nvSpPr>
          <p:spPr>
            <a:xfrm>
              <a:off x="983432" y="2852936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그래픽 1">
              <a:extLst>
                <a:ext uri="{FF2B5EF4-FFF2-40B4-BE49-F238E27FC236}">
                  <a16:creationId xmlns:a16="http://schemas.microsoft.com/office/drawing/2014/main" id="{C9399EB5-7796-49C9-BAF5-93E5514DB826}"/>
                </a:ext>
              </a:extLst>
            </p:cNvPr>
            <p:cNvSpPr/>
            <p:nvPr/>
          </p:nvSpPr>
          <p:spPr>
            <a:xfrm>
              <a:off x="2135560" y="3253264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C6ABB28-5788-4B12-B4B6-122F0197A3F9}"/>
              </a:ext>
            </a:extLst>
          </p:cNvPr>
          <p:cNvSpPr txBox="1"/>
          <p:nvPr/>
        </p:nvSpPr>
        <p:spPr>
          <a:xfrm>
            <a:off x="4275706" y="2579176"/>
            <a:ext cx="7916294" cy="9464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100" b="1" dirty="0">
                <a:solidFill>
                  <a:srgbClr val="868686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비즈니스 모델과 위험요소 분석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436B8D-D572-45DC-9953-5241C320D732}"/>
              </a:ext>
            </a:extLst>
          </p:cNvPr>
          <p:cNvSpPr txBox="1"/>
          <p:nvPr/>
        </p:nvSpPr>
        <p:spPr>
          <a:xfrm>
            <a:off x="2518477" y="2713828"/>
            <a:ext cx="995984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44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03</a:t>
            </a:r>
            <a:endParaRPr lang="ko-KR" altLang="en-US" sz="44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4C73CC2-AB66-40AC-B331-4153530065F8}"/>
              </a:ext>
            </a:extLst>
          </p:cNvPr>
          <p:cNvSpPr/>
          <p:nvPr/>
        </p:nvSpPr>
        <p:spPr>
          <a:xfrm>
            <a:off x="3514461" y="3930743"/>
            <a:ext cx="8677539" cy="2927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5" name="Picture 2" descr="https://lh6.googleusercontent.com/7et3lr6gbT0xTODr_3Bi8NwhXtcks9x0a5sKVMndXnj7C7KdnR0a9L0JczGtiKkrtwO_CnSzDbfmfg19LuTCBsF65qtqFbiTpQ2nNFwBbD1hG5Ujre5KIJhfMPgP2xRDZIyiJ02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23" y="2372591"/>
            <a:ext cx="1428384" cy="138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57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A7B507-26A2-40BF-9A3F-E93A5E75EDFC}"/>
              </a:ext>
            </a:extLst>
          </p:cNvPr>
          <p:cNvSpPr/>
          <p:nvPr/>
        </p:nvSpPr>
        <p:spPr>
          <a:xfrm>
            <a:off x="0" y="2763688"/>
            <a:ext cx="1152128" cy="4094312"/>
          </a:xfrm>
          <a:prstGeom prst="rect">
            <a:avLst/>
          </a:prstGeom>
          <a:solidFill>
            <a:srgbClr val="86E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E30CD3-9E78-49DB-92A4-EB69C5B09DBD}"/>
              </a:ext>
            </a:extLst>
          </p:cNvPr>
          <p:cNvGrpSpPr/>
          <p:nvPr/>
        </p:nvGrpSpPr>
        <p:grpSpPr>
          <a:xfrm>
            <a:off x="0" y="1611560"/>
            <a:ext cx="1152128" cy="1651238"/>
            <a:chOff x="0" y="1611560"/>
            <a:chExt cx="1152128" cy="1651238"/>
          </a:xfrm>
          <a:solidFill>
            <a:srgbClr val="868686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BF5213-1B11-4FCD-A9B6-2A844D3A560E}"/>
                </a:ext>
              </a:extLst>
            </p:cNvPr>
            <p:cNvSpPr/>
            <p:nvPr/>
          </p:nvSpPr>
          <p:spPr>
            <a:xfrm>
              <a:off x="0" y="1611560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그래픽 1">
              <a:extLst>
                <a:ext uri="{FF2B5EF4-FFF2-40B4-BE49-F238E27FC236}">
                  <a16:creationId xmlns:a16="http://schemas.microsoft.com/office/drawing/2014/main" id="{7234F945-1345-4B59-B294-44EC39932B01}"/>
                </a:ext>
              </a:extLst>
            </p:cNvPr>
            <p:cNvSpPr/>
            <p:nvPr/>
          </p:nvSpPr>
          <p:spPr>
            <a:xfrm rot="5400000">
              <a:off x="326509" y="2837507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70462-9528-4637-AEDE-248D8823F8F9}"/>
              </a:ext>
            </a:extLst>
          </p:cNvPr>
          <p:cNvSpPr/>
          <p:nvPr/>
        </p:nvSpPr>
        <p:spPr>
          <a:xfrm>
            <a:off x="1142603" y="459432"/>
            <a:ext cx="11049397" cy="1152128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B1D4B9F-6D0A-4F31-BD14-FB297D4CFA50}"/>
              </a:ext>
            </a:extLst>
          </p:cNvPr>
          <p:cNvGrpSpPr/>
          <p:nvPr/>
        </p:nvGrpSpPr>
        <p:grpSpPr>
          <a:xfrm>
            <a:off x="0" y="459432"/>
            <a:ext cx="1642692" cy="1651238"/>
            <a:chOff x="0" y="459432"/>
            <a:chExt cx="1642692" cy="1651238"/>
          </a:xfrm>
          <a:solidFill>
            <a:srgbClr val="FA897B"/>
          </a:solidFill>
        </p:grpSpPr>
        <p:sp>
          <p:nvSpPr>
            <p:cNvPr id="3" name="그래픽 1">
              <a:extLst>
                <a:ext uri="{FF2B5EF4-FFF2-40B4-BE49-F238E27FC236}">
                  <a16:creationId xmlns:a16="http://schemas.microsoft.com/office/drawing/2014/main" id="{D10F6EF1-CD44-4803-9EFE-236B0E2553F4}"/>
                </a:ext>
              </a:extLst>
            </p:cNvPr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0BF9C9D-1EAA-482A-8062-288185B47925}"/>
                </a:ext>
              </a:extLst>
            </p:cNvPr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그래픽 1">
              <a:extLst>
                <a:ext uri="{FF2B5EF4-FFF2-40B4-BE49-F238E27FC236}">
                  <a16:creationId xmlns:a16="http://schemas.microsoft.com/office/drawing/2014/main" id="{798F1352-736C-45A0-9A5D-C0DEDE09A097}"/>
                </a:ext>
              </a:extLst>
            </p:cNvPr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E4C2D0-DEE8-4CF2-8B1F-662FA81773A3}"/>
              </a:ext>
            </a:extLst>
          </p:cNvPr>
          <p:cNvSpPr/>
          <p:nvPr/>
        </p:nvSpPr>
        <p:spPr>
          <a:xfrm>
            <a:off x="0" y="0"/>
            <a:ext cx="1152128" cy="459432"/>
          </a:xfrm>
          <a:prstGeom prst="rect">
            <a:avLst/>
          </a:prstGeom>
          <a:solidFill>
            <a:srgbClr val="D9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65E2F-CC4A-4004-9CFB-54DA15FA0F3B}"/>
              </a:ext>
            </a:extLst>
          </p:cNvPr>
          <p:cNvSpPr txBox="1"/>
          <p:nvPr/>
        </p:nvSpPr>
        <p:spPr>
          <a:xfrm>
            <a:off x="1847528" y="779750"/>
            <a:ext cx="1034447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비즈니스 모델과 위험요소 분석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BFC3E-5D6D-412E-9799-64AB4399D943}"/>
              </a:ext>
            </a:extLst>
          </p:cNvPr>
          <p:cNvSpPr txBox="1"/>
          <p:nvPr/>
        </p:nvSpPr>
        <p:spPr>
          <a:xfrm>
            <a:off x="1847528" y="2049124"/>
            <a:ext cx="103444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비즈니스 모델</a:t>
            </a:r>
          </a:p>
        </p:txBody>
      </p:sp>
      <p:pic>
        <p:nvPicPr>
          <p:cNvPr id="16" name="image8.png">
            <a:extLst>
              <a:ext uri="{FF2B5EF4-FFF2-40B4-BE49-F238E27FC236}">
                <a16:creationId xmlns:a16="http://schemas.microsoft.com/office/drawing/2014/main" id="{454A6BBD-BE39-4D64-812B-B6C6D1649AA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816143" y="2049124"/>
            <a:ext cx="5702315" cy="3527266"/>
          </a:xfrm>
          <a:prstGeom prst="rect">
            <a:avLst/>
          </a:prstGeom>
          <a:ln/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5A5071B-7C7A-497E-9843-5C941BB26902}"/>
              </a:ext>
            </a:extLst>
          </p:cNvPr>
          <p:cNvSpPr/>
          <p:nvPr/>
        </p:nvSpPr>
        <p:spPr>
          <a:xfrm>
            <a:off x="4079776" y="5601304"/>
            <a:ext cx="6096000" cy="95769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2700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ko-KR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나눔고딕"/>
                <a:cs typeface="Arial" panose="020B0604020202020204" pitchFamily="34" charset="0"/>
              </a:rPr>
              <a:t>우리의 플랫폼은 </a:t>
            </a:r>
            <a:r>
              <a:rPr lang="ko-KR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나눔고딕"/>
                <a:cs typeface="Arial" panose="020B0604020202020204" pitchFamily="34" charset="0"/>
              </a:rPr>
              <a:t>사용자에게 보여지는 광고</a:t>
            </a:r>
            <a:r>
              <a:rPr lang="ko-KR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나눔고딕"/>
                <a:cs typeface="Arial" panose="020B0604020202020204" pitchFamily="34" charset="0"/>
              </a:rPr>
              <a:t>와 의류업체가</a:t>
            </a:r>
            <a:r>
              <a:rPr lang="ko-KR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나눔고딕"/>
                <a:cs typeface="Arial" panose="020B0604020202020204" pitchFamily="34" charset="0"/>
              </a:rPr>
              <a:t> 플랫폼에 등록하는 수수료</a:t>
            </a:r>
            <a:r>
              <a:rPr lang="ko-KR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나눔고딕"/>
                <a:cs typeface="Arial" panose="020B0604020202020204" pitchFamily="34" charset="0"/>
              </a:rPr>
              <a:t>가 주된 수익구조라고 볼 수 있다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나눔고딕"/>
                <a:cs typeface="Arial" panose="020B0604020202020204" pitchFamily="34" charset="0"/>
              </a:rPr>
              <a:t>.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60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A7B507-26A2-40BF-9A3F-E93A5E75EDFC}"/>
              </a:ext>
            </a:extLst>
          </p:cNvPr>
          <p:cNvSpPr/>
          <p:nvPr/>
        </p:nvSpPr>
        <p:spPr>
          <a:xfrm>
            <a:off x="0" y="2763688"/>
            <a:ext cx="1152128" cy="4094312"/>
          </a:xfrm>
          <a:prstGeom prst="rect">
            <a:avLst/>
          </a:prstGeom>
          <a:solidFill>
            <a:srgbClr val="86E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E30CD3-9E78-49DB-92A4-EB69C5B09DBD}"/>
              </a:ext>
            </a:extLst>
          </p:cNvPr>
          <p:cNvGrpSpPr/>
          <p:nvPr/>
        </p:nvGrpSpPr>
        <p:grpSpPr>
          <a:xfrm>
            <a:off x="0" y="1611560"/>
            <a:ext cx="1152128" cy="1651238"/>
            <a:chOff x="0" y="1611560"/>
            <a:chExt cx="1152128" cy="1651238"/>
          </a:xfrm>
          <a:solidFill>
            <a:srgbClr val="868686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BF5213-1B11-4FCD-A9B6-2A844D3A560E}"/>
                </a:ext>
              </a:extLst>
            </p:cNvPr>
            <p:cNvSpPr/>
            <p:nvPr/>
          </p:nvSpPr>
          <p:spPr>
            <a:xfrm>
              <a:off x="0" y="1611560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그래픽 1">
              <a:extLst>
                <a:ext uri="{FF2B5EF4-FFF2-40B4-BE49-F238E27FC236}">
                  <a16:creationId xmlns:a16="http://schemas.microsoft.com/office/drawing/2014/main" id="{7234F945-1345-4B59-B294-44EC39932B01}"/>
                </a:ext>
              </a:extLst>
            </p:cNvPr>
            <p:cNvSpPr/>
            <p:nvPr/>
          </p:nvSpPr>
          <p:spPr>
            <a:xfrm rot="5400000">
              <a:off x="326509" y="2837507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70462-9528-4637-AEDE-248D8823F8F9}"/>
              </a:ext>
            </a:extLst>
          </p:cNvPr>
          <p:cNvSpPr/>
          <p:nvPr/>
        </p:nvSpPr>
        <p:spPr>
          <a:xfrm>
            <a:off x="1142603" y="459432"/>
            <a:ext cx="11049397" cy="1152128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B1D4B9F-6D0A-4F31-BD14-FB297D4CFA50}"/>
              </a:ext>
            </a:extLst>
          </p:cNvPr>
          <p:cNvGrpSpPr/>
          <p:nvPr/>
        </p:nvGrpSpPr>
        <p:grpSpPr>
          <a:xfrm>
            <a:off x="0" y="459432"/>
            <a:ext cx="1642692" cy="1651238"/>
            <a:chOff x="0" y="459432"/>
            <a:chExt cx="1642692" cy="1651238"/>
          </a:xfrm>
          <a:solidFill>
            <a:srgbClr val="FA897B"/>
          </a:solidFill>
        </p:grpSpPr>
        <p:sp>
          <p:nvSpPr>
            <p:cNvPr id="3" name="그래픽 1">
              <a:extLst>
                <a:ext uri="{FF2B5EF4-FFF2-40B4-BE49-F238E27FC236}">
                  <a16:creationId xmlns:a16="http://schemas.microsoft.com/office/drawing/2014/main" id="{D10F6EF1-CD44-4803-9EFE-236B0E2553F4}"/>
                </a:ext>
              </a:extLst>
            </p:cNvPr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0BF9C9D-1EAA-482A-8062-288185B47925}"/>
                </a:ext>
              </a:extLst>
            </p:cNvPr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그래픽 1">
              <a:extLst>
                <a:ext uri="{FF2B5EF4-FFF2-40B4-BE49-F238E27FC236}">
                  <a16:creationId xmlns:a16="http://schemas.microsoft.com/office/drawing/2014/main" id="{798F1352-736C-45A0-9A5D-C0DEDE09A097}"/>
                </a:ext>
              </a:extLst>
            </p:cNvPr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E4C2D0-DEE8-4CF2-8B1F-662FA81773A3}"/>
              </a:ext>
            </a:extLst>
          </p:cNvPr>
          <p:cNvSpPr/>
          <p:nvPr/>
        </p:nvSpPr>
        <p:spPr>
          <a:xfrm>
            <a:off x="0" y="0"/>
            <a:ext cx="1152128" cy="459432"/>
          </a:xfrm>
          <a:prstGeom prst="rect">
            <a:avLst/>
          </a:prstGeom>
          <a:solidFill>
            <a:srgbClr val="D9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65E2F-CC4A-4004-9CFB-54DA15FA0F3B}"/>
              </a:ext>
            </a:extLst>
          </p:cNvPr>
          <p:cNvSpPr txBox="1"/>
          <p:nvPr/>
        </p:nvSpPr>
        <p:spPr>
          <a:xfrm>
            <a:off x="1847528" y="779750"/>
            <a:ext cx="1034447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비즈니스 모델과 위험요소 분석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BFC3E-5D6D-412E-9799-64AB4399D943}"/>
              </a:ext>
            </a:extLst>
          </p:cNvPr>
          <p:cNvSpPr txBox="1"/>
          <p:nvPr/>
        </p:nvSpPr>
        <p:spPr>
          <a:xfrm>
            <a:off x="1847528" y="2049124"/>
            <a:ext cx="103444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예상되는 어려운 점 및 개선 방안</a:t>
            </a:r>
          </a:p>
        </p:txBody>
      </p:sp>
      <p:pic>
        <p:nvPicPr>
          <p:cNvPr id="14" name="image1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47528" y="2708920"/>
            <a:ext cx="6480720" cy="3672408"/>
          </a:xfrm>
          <a:prstGeom prst="rect">
            <a:avLst/>
          </a:prstGeom>
          <a:ln/>
        </p:spPr>
      </p:pic>
      <p:sp>
        <p:nvSpPr>
          <p:cNvPr id="2" name="TextBox 1"/>
          <p:cNvSpPr txBox="1"/>
          <p:nvPr/>
        </p:nvSpPr>
        <p:spPr>
          <a:xfrm>
            <a:off x="8400256" y="3429000"/>
            <a:ext cx="3672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플랫폼 아키텍처는</a:t>
            </a:r>
            <a:r>
              <a:rPr lang="en-US" altLang="ko-KR" dirty="0"/>
              <a:t> </a:t>
            </a:r>
            <a:r>
              <a:rPr lang="en-US" altLang="ko-KR" u="sng" dirty="0">
                <a:solidFill>
                  <a:srgbClr val="FF0000"/>
                </a:solidFill>
              </a:rPr>
              <a:t>SPICE</a:t>
            </a:r>
            <a:r>
              <a:rPr lang="en-US" altLang="ko-KR" dirty="0"/>
              <a:t>(Society-Partner-Investor-Customer-Employee) </a:t>
            </a:r>
            <a:r>
              <a:rPr lang="ko-KR" altLang="ko-KR" dirty="0"/>
              <a:t>생태계 요소와</a:t>
            </a:r>
            <a:r>
              <a:rPr lang="en-US" altLang="ko-KR" dirty="0"/>
              <a:t> </a:t>
            </a:r>
            <a:r>
              <a:rPr lang="en-US" altLang="ko-KR" u="sng" dirty="0">
                <a:solidFill>
                  <a:srgbClr val="FF0000"/>
                </a:solidFill>
              </a:rPr>
              <a:t>CPNT/D</a:t>
            </a:r>
            <a:r>
              <a:rPr lang="en-US" altLang="ko-KR" dirty="0"/>
              <a:t>(Contents-Platform-Network-Terminal/Device)</a:t>
            </a:r>
            <a:r>
              <a:rPr lang="ko-KR" altLang="ko-KR" dirty="0"/>
              <a:t>의 합으로 이루어져 있</a:t>
            </a:r>
            <a:r>
              <a:rPr lang="ko-KR" altLang="en-US" dirty="0"/>
              <a:t>으므로 이를 고려하여 어려운 점과 개선방안을 정리 함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98044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122139-9D20-45F9-94CF-372582EADDE7}"/>
              </a:ext>
            </a:extLst>
          </p:cNvPr>
          <p:cNvSpPr/>
          <p:nvPr/>
        </p:nvSpPr>
        <p:spPr>
          <a:xfrm>
            <a:off x="3514461" y="0"/>
            <a:ext cx="8677539" cy="2551403"/>
          </a:xfrm>
          <a:prstGeom prst="rect">
            <a:avLst/>
          </a:prstGeom>
          <a:solidFill>
            <a:srgbClr val="D0E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4D97F5-7F35-40F6-AB95-ACE4739B16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0F46A2-861D-4FBA-9CEA-AC98C0D685D4}"/>
              </a:ext>
            </a:extLst>
          </p:cNvPr>
          <p:cNvSpPr/>
          <p:nvPr/>
        </p:nvSpPr>
        <p:spPr>
          <a:xfrm>
            <a:off x="0" y="3930743"/>
            <a:ext cx="1757231" cy="2927257"/>
          </a:xfrm>
          <a:prstGeom prst="rect">
            <a:avLst/>
          </a:prstGeom>
          <a:solidFill>
            <a:srgbClr val="D0E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D36D60-9D3A-4CA3-BF85-AADAD3DE0D06}"/>
              </a:ext>
            </a:extLst>
          </p:cNvPr>
          <p:cNvSpPr/>
          <p:nvPr/>
        </p:nvSpPr>
        <p:spPr>
          <a:xfrm>
            <a:off x="1757232" y="0"/>
            <a:ext cx="1757232" cy="2550894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7C077C-0780-4CAA-831A-A9ED6199C79D}"/>
              </a:ext>
            </a:extLst>
          </p:cNvPr>
          <p:cNvSpPr/>
          <p:nvPr/>
        </p:nvSpPr>
        <p:spPr>
          <a:xfrm>
            <a:off x="1757232" y="3931327"/>
            <a:ext cx="1757232" cy="2926673"/>
          </a:xfrm>
          <a:prstGeom prst="rect">
            <a:avLst/>
          </a:prstGeom>
          <a:solidFill>
            <a:srgbClr val="BF9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C1C488-0928-4273-9BB6-A2B5987DA0E1}"/>
              </a:ext>
            </a:extLst>
          </p:cNvPr>
          <p:cNvSpPr/>
          <p:nvPr/>
        </p:nvSpPr>
        <p:spPr>
          <a:xfrm>
            <a:off x="3514462" y="2173766"/>
            <a:ext cx="8677537" cy="1757231"/>
          </a:xfrm>
          <a:prstGeom prst="rect">
            <a:avLst/>
          </a:prstGeom>
          <a:solidFill>
            <a:srgbClr val="66DC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76DBA00-77D3-498E-9830-0C47A3E52E05}"/>
              </a:ext>
            </a:extLst>
          </p:cNvPr>
          <p:cNvGrpSpPr/>
          <p:nvPr/>
        </p:nvGrpSpPr>
        <p:grpSpPr>
          <a:xfrm>
            <a:off x="1757232" y="1412776"/>
            <a:ext cx="2505442" cy="3279212"/>
            <a:chOff x="0" y="-39344"/>
            <a:chExt cx="1642692" cy="2150014"/>
          </a:xfrm>
          <a:solidFill>
            <a:srgbClr val="FA897B"/>
          </a:solidFill>
        </p:grpSpPr>
        <p:sp>
          <p:nvSpPr>
            <p:cNvPr id="4" name="그래픽 1">
              <a:extLst>
                <a:ext uri="{FF2B5EF4-FFF2-40B4-BE49-F238E27FC236}">
                  <a16:creationId xmlns:a16="http://schemas.microsoft.com/office/drawing/2014/main" id="{BCE6AAC9-8F55-41E0-B6B7-94ECE4F24FDE}"/>
                </a:ext>
              </a:extLst>
            </p:cNvPr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251360E-E4B4-4D77-89C5-EC5D8FA2F6A0}"/>
                </a:ext>
              </a:extLst>
            </p:cNvPr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그래픽 1">
              <a:extLst>
                <a:ext uri="{FF2B5EF4-FFF2-40B4-BE49-F238E27FC236}">
                  <a16:creationId xmlns:a16="http://schemas.microsoft.com/office/drawing/2014/main" id="{1C9D7668-51FF-429E-BD3C-A26AA542512E}"/>
                </a:ext>
              </a:extLst>
            </p:cNvPr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그래픽 1">
              <a:extLst>
                <a:ext uri="{FF2B5EF4-FFF2-40B4-BE49-F238E27FC236}">
                  <a16:creationId xmlns:a16="http://schemas.microsoft.com/office/drawing/2014/main" id="{6E4B0BA4-5129-4241-AE10-19580C4BAE19}"/>
                </a:ext>
              </a:extLst>
            </p:cNvPr>
            <p:cNvSpPr/>
            <p:nvPr/>
          </p:nvSpPr>
          <p:spPr>
            <a:xfrm rot="16200000">
              <a:off x="326509" y="34475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D12FB5-7797-44FA-8587-B334B8CC28CD}"/>
              </a:ext>
            </a:extLst>
          </p:cNvPr>
          <p:cNvGrpSpPr/>
          <p:nvPr/>
        </p:nvGrpSpPr>
        <p:grpSpPr>
          <a:xfrm>
            <a:off x="0" y="2173766"/>
            <a:ext cx="2518477" cy="1757231"/>
            <a:chOff x="983432" y="2852936"/>
            <a:chExt cx="1651238" cy="1152128"/>
          </a:xfrm>
          <a:solidFill>
            <a:srgbClr val="868686"/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041E9E-351E-4CAB-A636-740BE7BCB5E2}"/>
                </a:ext>
              </a:extLst>
            </p:cNvPr>
            <p:cNvSpPr/>
            <p:nvPr/>
          </p:nvSpPr>
          <p:spPr>
            <a:xfrm>
              <a:off x="983432" y="2852936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그래픽 1">
              <a:extLst>
                <a:ext uri="{FF2B5EF4-FFF2-40B4-BE49-F238E27FC236}">
                  <a16:creationId xmlns:a16="http://schemas.microsoft.com/office/drawing/2014/main" id="{C9399EB5-7796-49C9-BAF5-93E5514DB826}"/>
                </a:ext>
              </a:extLst>
            </p:cNvPr>
            <p:cNvSpPr/>
            <p:nvPr/>
          </p:nvSpPr>
          <p:spPr>
            <a:xfrm>
              <a:off x="2135560" y="3253264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C6ABB28-5788-4B12-B4B6-122F0197A3F9}"/>
              </a:ext>
            </a:extLst>
          </p:cNvPr>
          <p:cNvSpPr txBox="1"/>
          <p:nvPr/>
        </p:nvSpPr>
        <p:spPr>
          <a:xfrm>
            <a:off x="4655840" y="2607805"/>
            <a:ext cx="6887624" cy="8891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400" b="1" dirty="0">
                <a:solidFill>
                  <a:srgbClr val="868686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플랫폼 프로젝트 개요</a:t>
            </a:r>
            <a:endParaRPr lang="en-US" altLang="ko-KR" sz="6600" b="1" spc="600" dirty="0">
              <a:solidFill>
                <a:srgbClr val="868686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436B8D-D572-45DC-9953-5241C320D732}"/>
              </a:ext>
            </a:extLst>
          </p:cNvPr>
          <p:cNvSpPr txBox="1"/>
          <p:nvPr/>
        </p:nvSpPr>
        <p:spPr>
          <a:xfrm>
            <a:off x="2518477" y="2713828"/>
            <a:ext cx="995984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4400" b="1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01</a:t>
            </a:r>
            <a:endParaRPr lang="ko-KR" altLang="en-US" sz="44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4C73CC2-AB66-40AC-B331-4153530065F8}"/>
              </a:ext>
            </a:extLst>
          </p:cNvPr>
          <p:cNvSpPr/>
          <p:nvPr/>
        </p:nvSpPr>
        <p:spPr>
          <a:xfrm>
            <a:off x="3514461" y="3930743"/>
            <a:ext cx="8677539" cy="2927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5" name="Picture 2" descr="https://lh6.googleusercontent.com/7et3lr6gbT0xTODr_3Bi8NwhXtcks9x0a5sKVMndXnj7C7KdnR0a9L0JczGtiKkrtwO_CnSzDbfmfg19LuTCBsF65qtqFbiTpQ2nNFwBbD1hG5Ujre5KIJhfMPgP2xRDZIyiJ02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23" y="2372591"/>
            <a:ext cx="1428384" cy="138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08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A7B507-26A2-40BF-9A3F-E93A5E75EDFC}"/>
              </a:ext>
            </a:extLst>
          </p:cNvPr>
          <p:cNvSpPr/>
          <p:nvPr/>
        </p:nvSpPr>
        <p:spPr>
          <a:xfrm>
            <a:off x="0" y="2763688"/>
            <a:ext cx="1152128" cy="4094312"/>
          </a:xfrm>
          <a:prstGeom prst="rect">
            <a:avLst/>
          </a:prstGeom>
          <a:solidFill>
            <a:srgbClr val="86E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E30CD3-9E78-49DB-92A4-EB69C5B09DBD}"/>
              </a:ext>
            </a:extLst>
          </p:cNvPr>
          <p:cNvGrpSpPr/>
          <p:nvPr/>
        </p:nvGrpSpPr>
        <p:grpSpPr>
          <a:xfrm>
            <a:off x="0" y="1611560"/>
            <a:ext cx="1152128" cy="1651238"/>
            <a:chOff x="0" y="1611560"/>
            <a:chExt cx="1152128" cy="1651238"/>
          </a:xfrm>
          <a:solidFill>
            <a:srgbClr val="868686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BF5213-1B11-4FCD-A9B6-2A844D3A560E}"/>
                </a:ext>
              </a:extLst>
            </p:cNvPr>
            <p:cNvSpPr/>
            <p:nvPr/>
          </p:nvSpPr>
          <p:spPr>
            <a:xfrm>
              <a:off x="0" y="1611560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그래픽 1">
              <a:extLst>
                <a:ext uri="{FF2B5EF4-FFF2-40B4-BE49-F238E27FC236}">
                  <a16:creationId xmlns:a16="http://schemas.microsoft.com/office/drawing/2014/main" id="{7234F945-1345-4B59-B294-44EC39932B01}"/>
                </a:ext>
              </a:extLst>
            </p:cNvPr>
            <p:cNvSpPr/>
            <p:nvPr/>
          </p:nvSpPr>
          <p:spPr>
            <a:xfrm rot="5400000">
              <a:off x="326509" y="2837507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70462-9528-4637-AEDE-248D8823F8F9}"/>
              </a:ext>
            </a:extLst>
          </p:cNvPr>
          <p:cNvSpPr/>
          <p:nvPr/>
        </p:nvSpPr>
        <p:spPr>
          <a:xfrm>
            <a:off x="1142603" y="459432"/>
            <a:ext cx="11049397" cy="1152128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B1D4B9F-6D0A-4F31-BD14-FB297D4CFA50}"/>
              </a:ext>
            </a:extLst>
          </p:cNvPr>
          <p:cNvGrpSpPr/>
          <p:nvPr/>
        </p:nvGrpSpPr>
        <p:grpSpPr>
          <a:xfrm>
            <a:off x="0" y="459432"/>
            <a:ext cx="1642692" cy="1651238"/>
            <a:chOff x="0" y="459432"/>
            <a:chExt cx="1642692" cy="1651238"/>
          </a:xfrm>
          <a:solidFill>
            <a:srgbClr val="FA897B"/>
          </a:solidFill>
        </p:grpSpPr>
        <p:sp>
          <p:nvSpPr>
            <p:cNvPr id="3" name="그래픽 1">
              <a:extLst>
                <a:ext uri="{FF2B5EF4-FFF2-40B4-BE49-F238E27FC236}">
                  <a16:creationId xmlns:a16="http://schemas.microsoft.com/office/drawing/2014/main" id="{D10F6EF1-CD44-4803-9EFE-236B0E2553F4}"/>
                </a:ext>
              </a:extLst>
            </p:cNvPr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0BF9C9D-1EAA-482A-8062-288185B47925}"/>
                </a:ext>
              </a:extLst>
            </p:cNvPr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그래픽 1">
              <a:extLst>
                <a:ext uri="{FF2B5EF4-FFF2-40B4-BE49-F238E27FC236}">
                  <a16:creationId xmlns:a16="http://schemas.microsoft.com/office/drawing/2014/main" id="{798F1352-736C-45A0-9A5D-C0DEDE09A097}"/>
                </a:ext>
              </a:extLst>
            </p:cNvPr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E4C2D0-DEE8-4CF2-8B1F-662FA81773A3}"/>
              </a:ext>
            </a:extLst>
          </p:cNvPr>
          <p:cNvSpPr/>
          <p:nvPr/>
        </p:nvSpPr>
        <p:spPr>
          <a:xfrm>
            <a:off x="0" y="0"/>
            <a:ext cx="1152128" cy="459432"/>
          </a:xfrm>
          <a:prstGeom prst="rect">
            <a:avLst/>
          </a:prstGeom>
          <a:solidFill>
            <a:srgbClr val="D9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65E2F-CC4A-4004-9CFB-54DA15FA0F3B}"/>
              </a:ext>
            </a:extLst>
          </p:cNvPr>
          <p:cNvSpPr txBox="1"/>
          <p:nvPr/>
        </p:nvSpPr>
        <p:spPr>
          <a:xfrm>
            <a:off x="1847528" y="779750"/>
            <a:ext cx="1034447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비즈니스 모델과 위험요소 분석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BFC3E-5D6D-412E-9799-64AB4399D943}"/>
              </a:ext>
            </a:extLst>
          </p:cNvPr>
          <p:cNvSpPr txBox="1"/>
          <p:nvPr/>
        </p:nvSpPr>
        <p:spPr>
          <a:xfrm>
            <a:off x="1843382" y="1889291"/>
            <a:ext cx="103444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예상되는 어려운 점 및 개선 방안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C51F-B002-4226-A088-A5A38B716EDB}"/>
              </a:ext>
            </a:extLst>
          </p:cNvPr>
          <p:cNvSpPr/>
          <p:nvPr/>
        </p:nvSpPr>
        <p:spPr>
          <a:xfrm>
            <a:off x="1847527" y="2397176"/>
            <a:ext cx="3645550" cy="3665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27000" fontAlgn="base">
              <a:lnSpc>
                <a:spcPct val="107000"/>
              </a:lnSpc>
              <a:spcAft>
                <a:spcPts val="120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나눔고딕"/>
                <a:cs typeface="Arial" panose="020B0604020202020204" pitchFamily="34" charset="0"/>
              </a:rPr>
              <a:t>1. Customer – </a:t>
            </a:r>
            <a:r>
              <a:rPr lang="ko-KR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나눔고딕"/>
                <a:cs typeface="Arial" panose="020B0604020202020204" pitchFamily="34" charset="0"/>
              </a:rPr>
              <a:t>고객은 누구인가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나눔고딕"/>
                <a:cs typeface="Arial" panose="020B0604020202020204" pitchFamily="34" charset="0"/>
              </a:rPr>
              <a:t>?</a:t>
            </a:r>
            <a:r>
              <a:rPr lang="en-US" altLang="ko-KR" b="1" kern="100" dirty="0">
                <a:latin typeface="나눔고딕"/>
                <a:cs typeface="Times New Roman" panose="02020603050405020304" pitchFamily="18" charset="0"/>
              </a:rPr>
              <a:t> 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C13EC2-9521-4C63-AB37-466220916F99}"/>
              </a:ext>
            </a:extLst>
          </p:cNvPr>
          <p:cNvSpPr/>
          <p:nvPr/>
        </p:nvSpPr>
        <p:spPr>
          <a:xfrm>
            <a:off x="1991544" y="2856278"/>
            <a:ext cx="3312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kern="0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모든 연령층의 관심사를 포함할 수 있게 만들어야 하는 어려움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837F8B-25A6-4576-8DF8-B77BC774F386}"/>
              </a:ext>
            </a:extLst>
          </p:cNvPr>
          <p:cNvSpPr/>
          <p:nvPr/>
        </p:nvSpPr>
        <p:spPr>
          <a:xfrm>
            <a:off x="8112224" y="2836136"/>
            <a:ext cx="30243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kern="0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연령별로 설문조사 등을 하여 기본적인 취향을 파악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11EB266-2C95-493D-AF19-5926B7FAF039}"/>
              </a:ext>
            </a:extLst>
          </p:cNvPr>
          <p:cNvSpPr/>
          <p:nvPr/>
        </p:nvSpPr>
        <p:spPr>
          <a:xfrm>
            <a:off x="5929298" y="2963420"/>
            <a:ext cx="1368152" cy="43204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3217CB-EDAE-4277-8AE6-A24A0D1E9BF7}"/>
              </a:ext>
            </a:extLst>
          </p:cNvPr>
          <p:cNvSpPr/>
          <p:nvPr/>
        </p:nvSpPr>
        <p:spPr>
          <a:xfrm>
            <a:off x="1854204" y="3650540"/>
            <a:ext cx="4182555" cy="3665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27000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나눔고딕"/>
                <a:cs typeface="Arial" panose="020B0604020202020204" pitchFamily="34" charset="0"/>
              </a:rPr>
              <a:t>2.</a:t>
            </a:r>
            <a:r>
              <a:rPr lang="en-US" altLang="ko-KR" b="1" kern="0" dirty="0">
                <a:solidFill>
                  <a:srgbClr val="000000"/>
                </a:solidFill>
                <a:latin typeface="나눔고딕"/>
                <a:cs typeface="Times New Roman" panose="02020603050405020304" pitchFamily="18" charset="0"/>
              </a:rPr>
              <a:t> </a:t>
            </a:r>
            <a:r>
              <a:rPr lang="en-US" altLang="ko-KR" b="1" kern="0" dirty="0">
                <a:solidFill>
                  <a:srgbClr val="000000"/>
                </a:solidFill>
                <a:latin typeface="나눔고딕"/>
                <a:cs typeface="Arial" panose="020B0604020202020204" pitchFamily="34" charset="0"/>
              </a:rPr>
              <a:t>Contents - </a:t>
            </a:r>
            <a:r>
              <a:rPr lang="ko-KR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나눔고딕"/>
                <a:cs typeface="Arial" panose="020B0604020202020204" pitchFamily="34" charset="0"/>
              </a:rPr>
              <a:t>킬러콘텐츠는 무엇인가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나눔고딕"/>
                <a:cs typeface="Arial" panose="020B0604020202020204" pitchFamily="34" charset="0"/>
              </a:rPr>
              <a:t>?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2C86C7-B83B-4FA1-A8B5-EF4BF3437A82}"/>
              </a:ext>
            </a:extLst>
          </p:cNvPr>
          <p:cNvSpPr/>
          <p:nvPr/>
        </p:nvSpPr>
        <p:spPr>
          <a:xfrm>
            <a:off x="1983652" y="4164982"/>
            <a:ext cx="33202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kern="0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컨텐츠 등을 만들어서 계속 플랫폼에 맴돌 수 있게 해야 </a:t>
            </a:r>
            <a:r>
              <a:rPr lang="ko-KR" altLang="en-US" kern="0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하는 어려움</a:t>
            </a:r>
            <a:endParaRPr lang="ko-KR" altLang="en-US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C97CE490-F4E7-4608-9AC1-70A83A1BD75B}"/>
              </a:ext>
            </a:extLst>
          </p:cNvPr>
          <p:cNvSpPr/>
          <p:nvPr/>
        </p:nvSpPr>
        <p:spPr>
          <a:xfrm>
            <a:off x="5929298" y="4272123"/>
            <a:ext cx="1368152" cy="43204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121391-7428-427B-B01C-6C075B0C7DDD}"/>
              </a:ext>
            </a:extLst>
          </p:cNvPr>
          <p:cNvSpPr/>
          <p:nvPr/>
        </p:nvSpPr>
        <p:spPr>
          <a:xfrm>
            <a:off x="8112224" y="4026482"/>
            <a:ext cx="3240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kern="0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자신이 고른 옷 등을 증강현실을 이용해 착용해볼 수 있는 컨텐츠</a:t>
            </a:r>
            <a:r>
              <a:rPr lang="en-US" altLang="ko-KR" kern="0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등 제작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16B37A3-4732-4F08-936D-5F8794E9E599}"/>
              </a:ext>
            </a:extLst>
          </p:cNvPr>
          <p:cNvSpPr/>
          <p:nvPr/>
        </p:nvSpPr>
        <p:spPr>
          <a:xfrm>
            <a:off x="1879849" y="5236243"/>
            <a:ext cx="4216151" cy="661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나눔고딕"/>
                <a:cs typeface="Arial" panose="020B0604020202020204" pitchFamily="34" charset="0"/>
              </a:rPr>
              <a:t>3.</a:t>
            </a:r>
            <a:r>
              <a:rPr lang="en-US" altLang="ko-KR" b="1" kern="0" dirty="0">
                <a:solidFill>
                  <a:srgbClr val="000000"/>
                </a:solidFill>
                <a:latin typeface="나눔고딕"/>
                <a:cs typeface="Times New Roman" panose="02020603050405020304" pitchFamily="18" charset="0"/>
              </a:rPr>
              <a:t> </a:t>
            </a:r>
            <a:r>
              <a:rPr lang="en-US" altLang="ko-KR" b="1" kern="0" dirty="0">
                <a:solidFill>
                  <a:srgbClr val="000000"/>
                </a:solidFill>
                <a:latin typeface="나눔고딕"/>
                <a:cs typeface="Arial" panose="020B0604020202020204" pitchFamily="34" charset="0"/>
              </a:rPr>
              <a:t>Platform - </a:t>
            </a:r>
            <a:r>
              <a:rPr lang="ko-KR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나눔고딕"/>
                <a:cs typeface="Arial" panose="020B0604020202020204" pitchFamily="34" charset="0"/>
              </a:rPr>
              <a:t>킬러콘텐츠를 기획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나눔고딕"/>
                <a:cs typeface="Arial" panose="020B0604020202020204" pitchFamily="34" charset="0"/>
              </a:rPr>
              <a:t>-</a:t>
            </a:r>
            <a:r>
              <a:rPr lang="ko-KR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나눔고딕"/>
                <a:cs typeface="Arial" panose="020B0604020202020204" pitchFamily="34" charset="0"/>
              </a:rPr>
              <a:t>개발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나눔고딕"/>
                <a:cs typeface="Arial" panose="020B0604020202020204" pitchFamily="34" charset="0"/>
              </a:rPr>
              <a:t>-</a:t>
            </a:r>
            <a:r>
              <a:rPr lang="ko-KR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나눔고딕"/>
                <a:cs typeface="Arial" panose="020B0604020202020204" pitchFamily="34" charset="0"/>
              </a:rPr>
              <a:t>관리하는 무대를 만들고 있는가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나눔고딕"/>
                <a:cs typeface="Arial" panose="020B0604020202020204" pitchFamily="34" charset="0"/>
              </a:rPr>
              <a:t>?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455DA03B-D664-4507-BD2B-DA405D36FA7B}"/>
              </a:ext>
            </a:extLst>
          </p:cNvPr>
          <p:cNvSpPr/>
          <p:nvPr/>
        </p:nvSpPr>
        <p:spPr>
          <a:xfrm>
            <a:off x="5929298" y="5895994"/>
            <a:ext cx="1368152" cy="43204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8EC1A45-A721-4BD4-BADB-D59AC3F01E71}"/>
              </a:ext>
            </a:extLst>
          </p:cNvPr>
          <p:cNvSpPr/>
          <p:nvPr/>
        </p:nvSpPr>
        <p:spPr>
          <a:xfrm>
            <a:off x="1982664" y="6045509"/>
            <a:ext cx="3321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kern="0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사람들의 관심을 </a:t>
            </a:r>
            <a:r>
              <a:rPr lang="ko-KR" altLang="en-US" kern="0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끌어 모을</a:t>
            </a:r>
            <a:r>
              <a:rPr lang="ko-KR" altLang="ko-KR" kern="0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 아이디어가 필요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3D5DB20-C937-4D5F-AB1E-120C65E9A6D8}"/>
              </a:ext>
            </a:extLst>
          </p:cNvPr>
          <p:cNvSpPr/>
          <p:nvPr/>
        </p:nvSpPr>
        <p:spPr>
          <a:xfrm>
            <a:off x="8112223" y="5566910"/>
            <a:ext cx="30243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kern="0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사람들에게 필요한 부분이 무엇인지 생각해보고 킬러콘텐츠를 제작할 수 있는 환경을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03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A7B507-26A2-40BF-9A3F-E93A5E75EDFC}"/>
              </a:ext>
            </a:extLst>
          </p:cNvPr>
          <p:cNvSpPr/>
          <p:nvPr/>
        </p:nvSpPr>
        <p:spPr>
          <a:xfrm>
            <a:off x="0" y="2763688"/>
            <a:ext cx="1152128" cy="4094312"/>
          </a:xfrm>
          <a:prstGeom prst="rect">
            <a:avLst/>
          </a:prstGeom>
          <a:solidFill>
            <a:srgbClr val="86E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E30CD3-9E78-49DB-92A4-EB69C5B09DBD}"/>
              </a:ext>
            </a:extLst>
          </p:cNvPr>
          <p:cNvGrpSpPr/>
          <p:nvPr/>
        </p:nvGrpSpPr>
        <p:grpSpPr>
          <a:xfrm>
            <a:off x="0" y="1611560"/>
            <a:ext cx="1152128" cy="1651238"/>
            <a:chOff x="0" y="1611560"/>
            <a:chExt cx="1152128" cy="1651238"/>
          </a:xfrm>
          <a:solidFill>
            <a:srgbClr val="868686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BF5213-1B11-4FCD-A9B6-2A844D3A560E}"/>
                </a:ext>
              </a:extLst>
            </p:cNvPr>
            <p:cNvSpPr/>
            <p:nvPr/>
          </p:nvSpPr>
          <p:spPr>
            <a:xfrm>
              <a:off x="0" y="1611560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그래픽 1">
              <a:extLst>
                <a:ext uri="{FF2B5EF4-FFF2-40B4-BE49-F238E27FC236}">
                  <a16:creationId xmlns:a16="http://schemas.microsoft.com/office/drawing/2014/main" id="{7234F945-1345-4B59-B294-44EC39932B01}"/>
                </a:ext>
              </a:extLst>
            </p:cNvPr>
            <p:cNvSpPr/>
            <p:nvPr/>
          </p:nvSpPr>
          <p:spPr>
            <a:xfrm rot="5400000">
              <a:off x="326509" y="2837507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70462-9528-4637-AEDE-248D8823F8F9}"/>
              </a:ext>
            </a:extLst>
          </p:cNvPr>
          <p:cNvSpPr/>
          <p:nvPr/>
        </p:nvSpPr>
        <p:spPr>
          <a:xfrm>
            <a:off x="1142603" y="459432"/>
            <a:ext cx="11049397" cy="1152128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B1D4B9F-6D0A-4F31-BD14-FB297D4CFA50}"/>
              </a:ext>
            </a:extLst>
          </p:cNvPr>
          <p:cNvGrpSpPr/>
          <p:nvPr/>
        </p:nvGrpSpPr>
        <p:grpSpPr>
          <a:xfrm>
            <a:off x="0" y="459432"/>
            <a:ext cx="1642692" cy="1651238"/>
            <a:chOff x="0" y="459432"/>
            <a:chExt cx="1642692" cy="1651238"/>
          </a:xfrm>
          <a:solidFill>
            <a:srgbClr val="FA897B"/>
          </a:solidFill>
        </p:grpSpPr>
        <p:sp>
          <p:nvSpPr>
            <p:cNvPr id="3" name="그래픽 1">
              <a:extLst>
                <a:ext uri="{FF2B5EF4-FFF2-40B4-BE49-F238E27FC236}">
                  <a16:creationId xmlns:a16="http://schemas.microsoft.com/office/drawing/2014/main" id="{D10F6EF1-CD44-4803-9EFE-236B0E2553F4}"/>
                </a:ext>
              </a:extLst>
            </p:cNvPr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0BF9C9D-1EAA-482A-8062-288185B47925}"/>
                </a:ext>
              </a:extLst>
            </p:cNvPr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그래픽 1">
              <a:extLst>
                <a:ext uri="{FF2B5EF4-FFF2-40B4-BE49-F238E27FC236}">
                  <a16:creationId xmlns:a16="http://schemas.microsoft.com/office/drawing/2014/main" id="{798F1352-736C-45A0-9A5D-C0DEDE09A097}"/>
                </a:ext>
              </a:extLst>
            </p:cNvPr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E4C2D0-DEE8-4CF2-8B1F-662FA81773A3}"/>
              </a:ext>
            </a:extLst>
          </p:cNvPr>
          <p:cNvSpPr/>
          <p:nvPr/>
        </p:nvSpPr>
        <p:spPr>
          <a:xfrm>
            <a:off x="0" y="0"/>
            <a:ext cx="1152128" cy="459432"/>
          </a:xfrm>
          <a:prstGeom prst="rect">
            <a:avLst/>
          </a:prstGeom>
          <a:solidFill>
            <a:srgbClr val="D9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65E2F-CC4A-4004-9CFB-54DA15FA0F3B}"/>
              </a:ext>
            </a:extLst>
          </p:cNvPr>
          <p:cNvSpPr txBox="1"/>
          <p:nvPr/>
        </p:nvSpPr>
        <p:spPr>
          <a:xfrm>
            <a:off x="1847528" y="779750"/>
            <a:ext cx="1034447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비즈니스 모델과 위험요소 분석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BFC3E-5D6D-412E-9799-64AB4399D943}"/>
              </a:ext>
            </a:extLst>
          </p:cNvPr>
          <p:cNvSpPr txBox="1"/>
          <p:nvPr/>
        </p:nvSpPr>
        <p:spPr>
          <a:xfrm>
            <a:off x="1847528" y="2049124"/>
            <a:ext cx="103444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예상되는 어려운 점 및 개선 방안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E8FC69-895A-4CEA-B0DA-1019BD1CCB39}"/>
              </a:ext>
            </a:extLst>
          </p:cNvPr>
          <p:cNvSpPr/>
          <p:nvPr/>
        </p:nvSpPr>
        <p:spPr>
          <a:xfrm>
            <a:off x="1674456" y="2763687"/>
            <a:ext cx="3733138" cy="373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27000" fontAlgn="base">
              <a:lnSpc>
                <a:spcPct val="107000"/>
              </a:lnSpc>
              <a:spcAft>
                <a:spcPts val="1200"/>
              </a:spcAft>
            </a:pPr>
            <a:r>
              <a:rPr lang="en-US" altLang="ko-KR" b="1" dirty="0"/>
              <a:t>4. Investor - </a:t>
            </a:r>
            <a:r>
              <a:rPr lang="ko-KR" altLang="ko-KR" b="1" dirty="0" err="1"/>
              <a:t>플랫포머는</a:t>
            </a:r>
            <a:r>
              <a:rPr lang="ko-KR" altLang="ko-KR" b="1" dirty="0"/>
              <a:t> 누구인가</a:t>
            </a:r>
            <a:r>
              <a:rPr lang="en-US" altLang="ko-KR" b="1" dirty="0"/>
              <a:t>?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2749FD-8764-4333-93BD-6428D4542244}"/>
              </a:ext>
            </a:extLst>
          </p:cNvPr>
          <p:cNvSpPr/>
          <p:nvPr/>
        </p:nvSpPr>
        <p:spPr>
          <a:xfrm>
            <a:off x="1818473" y="3219447"/>
            <a:ext cx="35374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kern="0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플랫포머에 의해서 플랫폼의 흥망성쇠가 결정될 수 있으므로 의사결정이 중요</a:t>
            </a:r>
            <a:endParaRPr lang="ko-KR" altLang="en-US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9EB3D2DA-673D-4118-A67D-6E4EBCA97D03}"/>
              </a:ext>
            </a:extLst>
          </p:cNvPr>
          <p:cNvSpPr/>
          <p:nvPr/>
        </p:nvSpPr>
        <p:spPr>
          <a:xfrm>
            <a:off x="5929298" y="2963420"/>
            <a:ext cx="1368152" cy="43204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706098-4263-4972-8319-7629B66F6223}"/>
              </a:ext>
            </a:extLst>
          </p:cNvPr>
          <p:cNvSpPr/>
          <p:nvPr/>
        </p:nvSpPr>
        <p:spPr>
          <a:xfrm>
            <a:off x="8112224" y="2780928"/>
            <a:ext cx="4392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kern="0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플랫폼 계획</a:t>
            </a:r>
            <a:r>
              <a:rPr lang="en-US" altLang="ko-KR" kern="0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 - </a:t>
            </a:r>
            <a:r>
              <a:rPr lang="ko-KR" altLang="ko-KR" kern="0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분석</a:t>
            </a:r>
            <a:r>
              <a:rPr lang="en-US" altLang="ko-KR" kern="0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 - </a:t>
            </a:r>
            <a:r>
              <a:rPr lang="ko-KR" altLang="ko-KR" kern="0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설계</a:t>
            </a:r>
            <a:r>
              <a:rPr lang="en-US" altLang="ko-KR" kern="0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 - </a:t>
            </a:r>
            <a:r>
              <a:rPr lang="ko-KR" altLang="ko-KR" kern="0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구현 및 운영 단계를 진행</a:t>
            </a:r>
            <a:r>
              <a:rPr lang="en-US" altLang="ko-KR" kern="0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및 현재상황 피드백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715918-DB48-4104-9C0F-9BA004DE5462}"/>
              </a:ext>
            </a:extLst>
          </p:cNvPr>
          <p:cNvSpPr/>
          <p:nvPr/>
        </p:nvSpPr>
        <p:spPr>
          <a:xfrm>
            <a:off x="1847528" y="4399276"/>
            <a:ext cx="3508371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altLang="ko-KR" b="1" kern="0" dirty="0" smtClean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5</a:t>
            </a:r>
            <a:r>
              <a:rPr lang="en-US" altLang="ko-KR" b="1" kern="0" dirty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.</a:t>
            </a:r>
            <a:r>
              <a:rPr lang="en-US" altLang="ko-KR" b="1" kern="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 </a:t>
            </a:r>
            <a:r>
              <a:rPr lang="en-US" altLang="ko-KR" b="1" kern="0" dirty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Platform - </a:t>
            </a:r>
            <a:r>
              <a:rPr lang="ko-KR" altLang="ko-KR" b="1" kern="0" dirty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플랫폼총무를 </a:t>
            </a:r>
            <a:r>
              <a:rPr lang="ko-KR" altLang="en-US" b="1" kern="0" dirty="0" smtClean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도</a:t>
            </a:r>
            <a:r>
              <a:rPr lang="ko-KR" altLang="ko-KR" b="1" kern="0" dirty="0" smtClean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와주는 </a:t>
            </a:r>
            <a:r>
              <a:rPr lang="ko-KR" altLang="ko-KR" b="1" kern="0" dirty="0" err="1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에반젤리스트도</a:t>
            </a:r>
            <a:r>
              <a:rPr lang="ko-KR" altLang="ko-KR" b="1" kern="0" dirty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 키우고 있는가</a:t>
            </a:r>
            <a:r>
              <a:rPr lang="en-US" altLang="ko-KR" b="1" kern="0" dirty="0">
                <a:solidFill>
                  <a:srgbClr val="000000"/>
                </a:solidFill>
                <a:latin typeface="+mj-ea"/>
                <a:ea typeface="+mj-ea"/>
                <a:cs typeface="Arial" panose="020B0604020202020204" pitchFamily="34" charset="0"/>
              </a:rPr>
              <a:t>?</a:t>
            </a:r>
            <a:endParaRPr lang="ko-KR" altLang="ko-KR" kern="1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8DF2897-E21E-41FF-9AA7-E85636E1A2D6}"/>
              </a:ext>
            </a:extLst>
          </p:cNvPr>
          <p:cNvSpPr/>
          <p:nvPr/>
        </p:nvSpPr>
        <p:spPr>
          <a:xfrm>
            <a:off x="1818473" y="5405059"/>
            <a:ext cx="35891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kern="0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코디에 대한 경쟁사들과 차별점을 두고 고객들이 다가올 수 있도록 홍보하는데 어려움</a:t>
            </a:r>
            <a:endParaRPr lang="ko-KR" altLang="en-US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293FF50A-1AF1-4179-BB70-64CAD0AE4061}"/>
              </a:ext>
            </a:extLst>
          </p:cNvPr>
          <p:cNvSpPr/>
          <p:nvPr/>
        </p:nvSpPr>
        <p:spPr>
          <a:xfrm>
            <a:off x="5929298" y="5284189"/>
            <a:ext cx="1368152" cy="43204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BC42311-1679-46D8-A8E3-137524F661EA}"/>
              </a:ext>
            </a:extLst>
          </p:cNvPr>
          <p:cNvSpPr/>
          <p:nvPr/>
        </p:nvSpPr>
        <p:spPr>
          <a:xfrm>
            <a:off x="8112224" y="5177047"/>
            <a:ext cx="40797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kern="0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우리만의 특장점을 설명하여 투자자들과 이용자들에 관심을 사고 투자 등을 유치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0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A7B507-26A2-40BF-9A3F-E93A5E75EDFC}"/>
              </a:ext>
            </a:extLst>
          </p:cNvPr>
          <p:cNvSpPr/>
          <p:nvPr/>
        </p:nvSpPr>
        <p:spPr>
          <a:xfrm>
            <a:off x="0" y="2763688"/>
            <a:ext cx="1152128" cy="4094312"/>
          </a:xfrm>
          <a:prstGeom prst="rect">
            <a:avLst/>
          </a:prstGeom>
          <a:solidFill>
            <a:srgbClr val="86E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E30CD3-9E78-49DB-92A4-EB69C5B09DBD}"/>
              </a:ext>
            </a:extLst>
          </p:cNvPr>
          <p:cNvGrpSpPr/>
          <p:nvPr/>
        </p:nvGrpSpPr>
        <p:grpSpPr>
          <a:xfrm>
            <a:off x="0" y="1611560"/>
            <a:ext cx="1152128" cy="1651238"/>
            <a:chOff x="0" y="1611560"/>
            <a:chExt cx="1152128" cy="1651238"/>
          </a:xfrm>
          <a:solidFill>
            <a:srgbClr val="868686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BF5213-1B11-4FCD-A9B6-2A844D3A560E}"/>
                </a:ext>
              </a:extLst>
            </p:cNvPr>
            <p:cNvSpPr/>
            <p:nvPr/>
          </p:nvSpPr>
          <p:spPr>
            <a:xfrm>
              <a:off x="0" y="1611560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그래픽 1">
              <a:extLst>
                <a:ext uri="{FF2B5EF4-FFF2-40B4-BE49-F238E27FC236}">
                  <a16:creationId xmlns:a16="http://schemas.microsoft.com/office/drawing/2014/main" id="{7234F945-1345-4B59-B294-44EC39932B01}"/>
                </a:ext>
              </a:extLst>
            </p:cNvPr>
            <p:cNvSpPr/>
            <p:nvPr/>
          </p:nvSpPr>
          <p:spPr>
            <a:xfrm rot="5400000">
              <a:off x="326509" y="2837507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70462-9528-4637-AEDE-248D8823F8F9}"/>
              </a:ext>
            </a:extLst>
          </p:cNvPr>
          <p:cNvSpPr/>
          <p:nvPr/>
        </p:nvSpPr>
        <p:spPr>
          <a:xfrm>
            <a:off x="1142603" y="459432"/>
            <a:ext cx="11049397" cy="1152128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B1D4B9F-6D0A-4F31-BD14-FB297D4CFA50}"/>
              </a:ext>
            </a:extLst>
          </p:cNvPr>
          <p:cNvGrpSpPr/>
          <p:nvPr/>
        </p:nvGrpSpPr>
        <p:grpSpPr>
          <a:xfrm>
            <a:off x="0" y="459432"/>
            <a:ext cx="1642692" cy="1651238"/>
            <a:chOff x="0" y="459432"/>
            <a:chExt cx="1642692" cy="1651238"/>
          </a:xfrm>
          <a:solidFill>
            <a:srgbClr val="FA897B"/>
          </a:solidFill>
        </p:grpSpPr>
        <p:sp>
          <p:nvSpPr>
            <p:cNvPr id="3" name="그래픽 1">
              <a:extLst>
                <a:ext uri="{FF2B5EF4-FFF2-40B4-BE49-F238E27FC236}">
                  <a16:creationId xmlns:a16="http://schemas.microsoft.com/office/drawing/2014/main" id="{D10F6EF1-CD44-4803-9EFE-236B0E2553F4}"/>
                </a:ext>
              </a:extLst>
            </p:cNvPr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0BF9C9D-1EAA-482A-8062-288185B47925}"/>
                </a:ext>
              </a:extLst>
            </p:cNvPr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그래픽 1">
              <a:extLst>
                <a:ext uri="{FF2B5EF4-FFF2-40B4-BE49-F238E27FC236}">
                  <a16:creationId xmlns:a16="http://schemas.microsoft.com/office/drawing/2014/main" id="{798F1352-736C-45A0-9A5D-C0DEDE09A097}"/>
                </a:ext>
              </a:extLst>
            </p:cNvPr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E4C2D0-DEE8-4CF2-8B1F-662FA81773A3}"/>
              </a:ext>
            </a:extLst>
          </p:cNvPr>
          <p:cNvSpPr/>
          <p:nvPr/>
        </p:nvSpPr>
        <p:spPr>
          <a:xfrm>
            <a:off x="0" y="0"/>
            <a:ext cx="1152128" cy="459432"/>
          </a:xfrm>
          <a:prstGeom prst="rect">
            <a:avLst/>
          </a:prstGeom>
          <a:solidFill>
            <a:srgbClr val="D9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65E2F-CC4A-4004-9CFB-54DA15FA0F3B}"/>
              </a:ext>
            </a:extLst>
          </p:cNvPr>
          <p:cNvSpPr txBox="1"/>
          <p:nvPr/>
        </p:nvSpPr>
        <p:spPr>
          <a:xfrm>
            <a:off x="1847528" y="779750"/>
            <a:ext cx="1034447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비즈니스 모델과 위험요소 분석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BFC3E-5D6D-412E-9799-64AB4399D943}"/>
              </a:ext>
            </a:extLst>
          </p:cNvPr>
          <p:cNvSpPr txBox="1"/>
          <p:nvPr/>
        </p:nvSpPr>
        <p:spPr>
          <a:xfrm>
            <a:off x="1847528" y="2049124"/>
            <a:ext cx="103444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예상되는 어려운 점 및 개선 방안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7471E9-A025-4887-97B7-C99DB4E09402}"/>
              </a:ext>
            </a:extLst>
          </p:cNvPr>
          <p:cNvSpPr/>
          <p:nvPr/>
        </p:nvSpPr>
        <p:spPr>
          <a:xfrm>
            <a:off x="1855742" y="2762651"/>
            <a:ext cx="3681443" cy="957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나눔고딕"/>
                <a:cs typeface="Arial" panose="020B0604020202020204" pitchFamily="34" charset="0"/>
              </a:rPr>
              <a:t>6.</a:t>
            </a:r>
            <a:r>
              <a:rPr lang="en-US" altLang="ko-KR" b="1" kern="0" dirty="0">
                <a:solidFill>
                  <a:srgbClr val="000000"/>
                </a:solidFill>
                <a:latin typeface="나눔고딕"/>
                <a:cs typeface="Times New Roman" panose="02020603050405020304" pitchFamily="18" charset="0"/>
              </a:rPr>
              <a:t> </a:t>
            </a:r>
            <a:r>
              <a:rPr lang="en-US" altLang="ko-KR" b="1" kern="0" dirty="0">
                <a:solidFill>
                  <a:srgbClr val="000000"/>
                </a:solidFill>
                <a:latin typeface="나눔고딕"/>
                <a:cs typeface="Arial" panose="020B0604020202020204" pitchFamily="34" charset="0"/>
              </a:rPr>
              <a:t>Partner – </a:t>
            </a:r>
            <a:r>
              <a:rPr lang="ko-KR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나눔고딕"/>
                <a:cs typeface="Arial" panose="020B0604020202020204" pitchFamily="34" charset="0"/>
              </a:rPr>
              <a:t>에반젤리스트</a:t>
            </a:r>
            <a:r>
              <a:rPr lang="ko-KR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나눔고딕"/>
                <a:cs typeface="Arial" panose="020B0604020202020204" pitchFamily="34" charset="0"/>
              </a:rPr>
              <a:t> 활동을 도와주는 부가서비스인 </a:t>
            </a:r>
            <a:r>
              <a:rPr lang="ko-KR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나눔고딕"/>
                <a:cs typeface="Arial" panose="020B0604020202020204" pitchFamily="34" charset="0"/>
              </a:rPr>
              <a:t>보완자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나눔고딕"/>
                <a:cs typeface="Arial" panose="020B0604020202020204" pitchFamily="34" charset="0"/>
              </a:rPr>
              <a:t>, </a:t>
            </a:r>
            <a:r>
              <a:rPr lang="ko-KR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나눔고딕"/>
                <a:cs typeface="Arial" panose="020B0604020202020204" pitchFamily="34" charset="0"/>
              </a:rPr>
              <a:t>협력자 생태계를 키우고 있는가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나눔고딕"/>
                <a:cs typeface="Arial" panose="020B0604020202020204" pitchFamily="34" charset="0"/>
              </a:rPr>
              <a:t>?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B736AC91-E30E-4E0E-ADED-F75BC6B2C406}"/>
              </a:ext>
            </a:extLst>
          </p:cNvPr>
          <p:cNvSpPr/>
          <p:nvPr/>
        </p:nvSpPr>
        <p:spPr>
          <a:xfrm>
            <a:off x="5978956" y="3725156"/>
            <a:ext cx="1368152" cy="43204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1C735F-0AB3-4181-9330-8B3FADA43ED7}"/>
              </a:ext>
            </a:extLst>
          </p:cNvPr>
          <p:cNvSpPr/>
          <p:nvPr/>
        </p:nvSpPr>
        <p:spPr>
          <a:xfrm>
            <a:off x="1855742" y="3821278"/>
            <a:ext cx="3681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kern="0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설계하는데 지속적으로 설계 방향이 바뀔 수 있고 의견을 취합하여 설계 및 구현에 어려움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740AF4-AEE3-4ADE-8720-23B34583F49F}"/>
              </a:ext>
            </a:extLst>
          </p:cNvPr>
          <p:cNvSpPr/>
          <p:nvPr/>
        </p:nvSpPr>
        <p:spPr>
          <a:xfrm>
            <a:off x="7791181" y="3341015"/>
            <a:ext cx="44008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kern="0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회의를 통해 의견을 도출 및 취합하고 설계과정에서도 결과물들에 대한 자료 등을 남겨 계획</a:t>
            </a:r>
            <a:r>
              <a:rPr lang="en-US" altLang="ko-KR" kern="0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-</a:t>
            </a:r>
            <a:r>
              <a:rPr lang="ko-KR" altLang="ko-KR" kern="0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분석</a:t>
            </a:r>
            <a:r>
              <a:rPr lang="en-US" altLang="ko-KR" kern="0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-</a:t>
            </a:r>
            <a:r>
              <a:rPr lang="ko-KR" altLang="ko-KR" kern="0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설계</a:t>
            </a:r>
            <a:r>
              <a:rPr lang="en-US" altLang="ko-KR" kern="0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-</a:t>
            </a:r>
            <a:r>
              <a:rPr lang="ko-KR" altLang="ko-KR" kern="0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구현 과정을 반복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F049D8-DB10-45D3-9C44-1DEE5FE44198}"/>
              </a:ext>
            </a:extLst>
          </p:cNvPr>
          <p:cNvSpPr/>
          <p:nvPr/>
        </p:nvSpPr>
        <p:spPr>
          <a:xfrm>
            <a:off x="1855742" y="4984036"/>
            <a:ext cx="3681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kern="0" dirty="0">
                <a:solidFill>
                  <a:srgbClr val="000000"/>
                </a:solidFill>
                <a:latin typeface="나눔고딕"/>
                <a:cs typeface="Arial" panose="020B0604020202020204" pitchFamily="34" charset="0"/>
              </a:rPr>
              <a:t>7.</a:t>
            </a:r>
            <a:r>
              <a:rPr lang="en-US" altLang="ko-KR" b="1" kern="0" dirty="0">
                <a:solidFill>
                  <a:srgbClr val="000000"/>
                </a:solidFill>
                <a:latin typeface="나눔고딕"/>
                <a:cs typeface="Times New Roman" panose="02020603050405020304" pitchFamily="18" charset="0"/>
              </a:rPr>
              <a:t> </a:t>
            </a:r>
            <a:r>
              <a:rPr lang="en-US" altLang="ko-KR" b="1" kern="0" dirty="0">
                <a:solidFill>
                  <a:srgbClr val="000000"/>
                </a:solidFill>
                <a:latin typeface="나눔고딕"/>
                <a:cs typeface="Arial" panose="020B0604020202020204" pitchFamily="34" charset="0"/>
              </a:rPr>
              <a:t>Network - </a:t>
            </a:r>
            <a:r>
              <a:rPr lang="ko-KR" altLang="ko-KR" b="1" kern="0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생태계의 </a:t>
            </a:r>
            <a:r>
              <a:rPr lang="ko-KR" altLang="ko-KR" b="1" kern="0" dirty="0" err="1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매칭과</a:t>
            </a:r>
            <a:r>
              <a:rPr lang="ko-KR" altLang="ko-KR" b="1" kern="0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 활동을 도와주는 촉매를 키우고 있는가</a:t>
            </a:r>
            <a:r>
              <a:rPr lang="en-US" altLang="ko-KR" b="1" kern="0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?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1155F6-1A65-4AD7-8D2A-82CD20AD4046}"/>
              </a:ext>
            </a:extLst>
          </p:cNvPr>
          <p:cNvSpPr/>
          <p:nvPr/>
        </p:nvSpPr>
        <p:spPr>
          <a:xfrm>
            <a:off x="1830094" y="6146531"/>
            <a:ext cx="37700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kern="0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없으므로 </a:t>
            </a:r>
            <a:r>
              <a:rPr lang="ko-KR" altLang="en-US" kern="0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사람들 과의</a:t>
            </a:r>
            <a:r>
              <a:rPr lang="ko-KR" altLang="ko-KR" kern="0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 연결에 대한 문제</a:t>
            </a:r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E6C8955A-64B2-4319-BFBA-9A3CA3F8A5A8}"/>
              </a:ext>
            </a:extLst>
          </p:cNvPr>
          <p:cNvSpPr/>
          <p:nvPr/>
        </p:nvSpPr>
        <p:spPr>
          <a:xfrm>
            <a:off x="5978956" y="5804768"/>
            <a:ext cx="1368152" cy="43204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32AAA3-90C5-4BC5-A282-858C44F95E81}"/>
              </a:ext>
            </a:extLst>
          </p:cNvPr>
          <p:cNvSpPr/>
          <p:nvPr/>
        </p:nvSpPr>
        <p:spPr>
          <a:xfrm>
            <a:off x="7755669" y="5697626"/>
            <a:ext cx="44008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kern="0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플랫폼 구조도 등을 그려 플랫폼과 이해관계에 있는 사람들과 연결도를 파악하고 구축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37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A7B507-26A2-40BF-9A3F-E93A5E75EDFC}"/>
              </a:ext>
            </a:extLst>
          </p:cNvPr>
          <p:cNvSpPr/>
          <p:nvPr/>
        </p:nvSpPr>
        <p:spPr>
          <a:xfrm>
            <a:off x="0" y="2763688"/>
            <a:ext cx="1152128" cy="4094312"/>
          </a:xfrm>
          <a:prstGeom prst="rect">
            <a:avLst/>
          </a:prstGeom>
          <a:solidFill>
            <a:srgbClr val="86E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E30CD3-9E78-49DB-92A4-EB69C5B09DBD}"/>
              </a:ext>
            </a:extLst>
          </p:cNvPr>
          <p:cNvGrpSpPr/>
          <p:nvPr/>
        </p:nvGrpSpPr>
        <p:grpSpPr>
          <a:xfrm>
            <a:off x="0" y="1611560"/>
            <a:ext cx="1152128" cy="1651238"/>
            <a:chOff x="0" y="1611560"/>
            <a:chExt cx="1152128" cy="1651238"/>
          </a:xfrm>
          <a:solidFill>
            <a:srgbClr val="868686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BF5213-1B11-4FCD-A9B6-2A844D3A560E}"/>
                </a:ext>
              </a:extLst>
            </p:cNvPr>
            <p:cNvSpPr/>
            <p:nvPr/>
          </p:nvSpPr>
          <p:spPr>
            <a:xfrm>
              <a:off x="0" y="1611560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그래픽 1">
              <a:extLst>
                <a:ext uri="{FF2B5EF4-FFF2-40B4-BE49-F238E27FC236}">
                  <a16:creationId xmlns:a16="http://schemas.microsoft.com/office/drawing/2014/main" id="{7234F945-1345-4B59-B294-44EC39932B01}"/>
                </a:ext>
              </a:extLst>
            </p:cNvPr>
            <p:cNvSpPr/>
            <p:nvPr/>
          </p:nvSpPr>
          <p:spPr>
            <a:xfrm rot="5400000">
              <a:off x="326509" y="2837507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70462-9528-4637-AEDE-248D8823F8F9}"/>
              </a:ext>
            </a:extLst>
          </p:cNvPr>
          <p:cNvSpPr/>
          <p:nvPr/>
        </p:nvSpPr>
        <p:spPr>
          <a:xfrm>
            <a:off x="1142603" y="459432"/>
            <a:ext cx="11049397" cy="1152128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B1D4B9F-6D0A-4F31-BD14-FB297D4CFA50}"/>
              </a:ext>
            </a:extLst>
          </p:cNvPr>
          <p:cNvGrpSpPr/>
          <p:nvPr/>
        </p:nvGrpSpPr>
        <p:grpSpPr>
          <a:xfrm>
            <a:off x="0" y="459432"/>
            <a:ext cx="1642692" cy="1651238"/>
            <a:chOff x="0" y="459432"/>
            <a:chExt cx="1642692" cy="1651238"/>
          </a:xfrm>
          <a:solidFill>
            <a:srgbClr val="FA897B"/>
          </a:solidFill>
        </p:grpSpPr>
        <p:sp>
          <p:nvSpPr>
            <p:cNvPr id="3" name="그래픽 1">
              <a:extLst>
                <a:ext uri="{FF2B5EF4-FFF2-40B4-BE49-F238E27FC236}">
                  <a16:creationId xmlns:a16="http://schemas.microsoft.com/office/drawing/2014/main" id="{D10F6EF1-CD44-4803-9EFE-236B0E2553F4}"/>
                </a:ext>
              </a:extLst>
            </p:cNvPr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0BF9C9D-1EAA-482A-8062-288185B47925}"/>
                </a:ext>
              </a:extLst>
            </p:cNvPr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그래픽 1">
              <a:extLst>
                <a:ext uri="{FF2B5EF4-FFF2-40B4-BE49-F238E27FC236}">
                  <a16:creationId xmlns:a16="http://schemas.microsoft.com/office/drawing/2014/main" id="{798F1352-736C-45A0-9A5D-C0DEDE09A097}"/>
                </a:ext>
              </a:extLst>
            </p:cNvPr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E4C2D0-DEE8-4CF2-8B1F-662FA81773A3}"/>
              </a:ext>
            </a:extLst>
          </p:cNvPr>
          <p:cNvSpPr/>
          <p:nvPr/>
        </p:nvSpPr>
        <p:spPr>
          <a:xfrm>
            <a:off x="0" y="0"/>
            <a:ext cx="1152128" cy="459432"/>
          </a:xfrm>
          <a:prstGeom prst="rect">
            <a:avLst/>
          </a:prstGeom>
          <a:solidFill>
            <a:srgbClr val="D9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65E2F-CC4A-4004-9CFB-54DA15FA0F3B}"/>
              </a:ext>
            </a:extLst>
          </p:cNvPr>
          <p:cNvSpPr txBox="1"/>
          <p:nvPr/>
        </p:nvSpPr>
        <p:spPr>
          <a:xfrm>
            <a:off x="1847528" y="779750"/>
            <a:ext cx="1034447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비즈니스 모델과 위험요소 분석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BFC3E-5D6D-412E-9799-64AB4399D943}"/>
              </a:ext>
            </a:extLst>
          </p:cNvPr>
          <p:cNvSpPr txBox="1"/>
          <p:nvPr/>
        </p:nvSpPr>
        <p:spPr>
          <a:xfrm>
            <a:off x="1847528" y="2049124"/>
            <a:ext cx="103444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예상되는 어려운 점 및 개선 방안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B736AC91-E30E-4E0E-ADED-F75BC6B2C406}"/>
              </a:ext>
            </a:extLst>
          </p:cNvPr>
          <p:cNvSpPr/>
          <p:nvPr/>
        </p:nvSpPr>
        <p:spPr>
          <a:xfrm>
            <a:off x="5978956" y="4315853"/>
            <a:ext cx="1368152" cy="43204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8305DF-1256-42CE-B38A-9C18F159129D}"/>
              </a:ext>
            </a:extLst>
          </p:cNvPr>
          <p:cNvSpPr/>
          <p:nvPr/>
        </p:nvSpPr>
        <p:spPr>
          <a:xfrm>
            <a:off x="1870900" y="3262798"/>
            <a:ext cx="3888433" cy="1254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나눔고딕"/>
                <a:cs typeface="Arial" panose="020B0604020202020204" pitchFamily="34" charset="0"/>
              </a:rPr>
              <a:t>8.</a:t>
            </a:r>
            <a:r>
              <a:rPr lang="en-US" altLang="ko-KR" b="1" kern="0" dirty="0">
                <a:solidFill>
                  <a:srgbClr val="000000"/>
                </a:solidFill>
                <a:latin typeface="나눔고딕"/>
                <a:cs typeface="Times New Roman" panose="02020603050405020304" pitchFamily="18" charset="0"/>
              </a:rPr>
              <a:t> </a:t>
            </a:r>
            <a:r>
              <a:rPr lang="en-US" altLang="ko-KR" b="1" kern="0" dirty="0">
                <a:solidFill>
                  <a:srgbClr val="000000"/>
                </a:solidFill>
                <a:latin typeface="나눔고딕"/>
                <a:cs typeface="Arial" panose="020B0604020202020204" pitchFamily="34" charset="0"/>
              </a:rPr>
              <a:t>Terminal/Device - </a:t>
            </a:r>
            <a:r>
              <a:rPr lang="ko-KR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나눔고딕"/>
                <a:cs typeface="Arial" panose="020B0604020202020204" pitchFamily="34" charset="0"/>
              </a:rPr>
              <a:t>킬러콘텐츠를 전달하는 하드웨어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나눔고딕"/>
                <a:cs typeface="Arial" panose="020B0604020202020204" pitchFamily="34" charset="0"/>
              </a:rPr>
              <a:t>/</a:t>
            </a:r>
            <a:r>
              <a:rPr lang="ko-KR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나눔고딕"/>
                <a:cs typeface="Arial" panose="020B0604020202020204" pitchFamily="34" charset="0"/>
              </a:rPr>
              <a:t>디바이스가 체계적으로 기획되고 관리되고 있는가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나눔고딕"/>
                <a:cs typeface="Arial" panose="020B0604020202020204" pitchFamily="34" charset="0"/>
              </a:rPr>
              <a:t>? (</a:t>
            </a:r>
            <a:r>
              <a:rPr lang="ko-KR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나눔고딕"/>
                <a:cs typeface="Arial" panose="020B0604020202020204" pitchFamily="34" charset="0"/>
              </a:rPr>
              <a:t>품질관리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나눔고딕"/>
                <a:cs typeface="Arial" panose="020B0604020202020204" pitchFamily="34" charset="0"/>
              </a:rPr>
              <a:t>, </a:t>
            </a:r>
            <a:r>
              <a:rPr lang="ko-KR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나눔고딕"/>
                <a:cs typeface="Arial" panose="020B0604020202020204" pitchFamily="34" charset="0"/>
              </a:rPr>
              <a:t>고객만족관리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나눔고딕"/>
                <a:cs typeface="Arial" panose="020B0604020202020204" pitchFamily="34" charset="0"/>
              </a:rPr>
              <a:t>)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B47E24-1406-4B94-801F-7493D8517B0C}"/>
              </a:ext>
            </a:extLst>
          </p:cNvPr>
          <p:cNvSpPr/>
          <p:nvPr/>
        </p:nvSpPr>
        <p:spPr>
          <a:xfrm>
            <a:off x="1870900" y="5050622"/>
            <a:ext cx="3744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kern="0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플랫폼을 설계하고 구현 및 운영 단계에서 사후관리</a:t>
            </a:r>
            <a:r>
              <a:rPr lang="ko-KR" altLang="en-US" kern="0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의 어려움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E2C509-E460-4B97-9407-FF651F7DA665}"/>
              </a:ext>
            </a:extLst>
          </p:cNvPr>
          <p:cNvSpPr/>
          <p:nvPr/>
        </p:nvSpPr>
        <p:spPr>
          <a:xfrm>
            <a:off x="7734120" y="4070212"/>
            <a:ext cx="44578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kern="0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개발자는 지속적으로 플랫폼에 대해 재설계를 해야 하고 품질관리를 지속적으로 테스트해야 하며 고객들의 만족을 위해 끊임없이 의견들을 종합하고 반영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26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A7B507-26A2-40BF-9A3F-E93A5E75EDFC}"/>
              </a:ext>
            </a:extLst>
          </p:cNvPr>
          <p:cNvSpPr/>
          <p:nvPr/>
        </p:nvSpPr>
        <p:spPr>
          <a:xfrm>
            <a:off x="0" y="2763688"/>
            <a:ext cx="1152128" cy="4094312"/>
          </a:xfrm>
          <a:prstGeom prst="rect">
            <a:avLst/>
          </a:prstGeom>
          <a:solidFill>
            <a:srgbClr val="86E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E30CD3-9E78-49DB-92A4-EB69C5B09DBD}"/>
              </a:ext>
            </a:extLst>
          </p:cNvPr>
          <p:cNvGrpSpPr/>
          <p:nvPr/>
        </p:nvGrpSpPr>
        <p:grpSpPr>
          <a:xfrm>
            <a:off x="0" y="1611560"/>
            <a:ext cx="1152128" cy="1651238"/>
            <a:chOff x="0" y="1611560"/>
            <a:chExt cx="1152128" cy="1651238"/>
          </a:xfrm>
          <a:solidFill>
            <a:srgbClr val="868686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BF5213-1B11-4FCD-A9B6-2A844D3A560E}"/>
                </a:ext>
              </a:extLst>
            </p:cNvPr>
            <p:cNvSpPr/>
            <p:nvPr/>
          </p:nvSpPr>
          <p:spPr>
            <a:xfrm>
              <a:off x="0" y="1611560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그래픽 1">
              <a:extLst>
                <a:ext uri="{FF2B5EF4-FFF2-40B4-BE49-F238E27FC236}">
                  <a16:creationId xmlns:a16="http://schemas.microsoft.com/office/drawing/2014/main" id="{7234F945-1345-4B59-B294-44EC39932B01}"/>
                </a:ext>
              </a:extLst>
            </p:cNvPr>
            <p:cNvSpPr/>
            <p:nvPr/>
          </p:nvSpPr>
          <p:spPr>
            <a:xfrm rot="5400000">
              <a:off x="326509" y="2837507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70462-9528-4637-AEDE-248D8823F8F9}"/>
              </a:ext>
            </a:extLst>
          </p:cNvPr>
          <p:cNvSpPr/>
          <p:nvPr/>
        </p:nvSpPr>
        <p:spPr>
          <a:xfrm>
            <a:off x="1142603" y="459432"/>
            <a:ext cx="11049397" cy="1152128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B1D4B9F-6D0A-4F31-BD14-FB297D4CFA50}"/>
              </a:ext>
            </a:extLst>
          </p:cNvPr>
          <p:cNvGrpSpPr/>
          <p:nvPr/>
        </p:nvGrpSpPr>
        <p:grpSpPr>
          <a:xfrm>
            <a:off x="0" y="459432"/>
            <a:ext cx="1642692" cy="1651238"/>
            <a:chOff x="0" y="459432"/>
            <a:chExt cx="1642692" cy="1651238"/>
          </a:xfrm>
          <a:solidFill>
            <a:srgbClr val="FA897B"/>
          </a:solidFill>
        </p:grpSpPr>
        <p:sp>
          <p:nvSpPr>
            <p:cNvPr id="3" name="그래픽 1">
              <a:extLst>
                <a:ext uri="{FF2B5EF4-FFF2-40B4-BE49-F238E27FC236}">
                  <a16:creationId xmlns:a16="http://schemas.microsoft.com/office/drawing/2014/main" id="{D10F6EF1-CD44-4803-9EFE-236B0E2553F4}"/>
                </a:ext>
              </a:extLst>
            </p:cNvPr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0BF9C9D-1EAA-482A-8062-288185B47925}"/>
                </a:ext>
              </a:extLst>
            </p:cNvPr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그래픽 1">
              <a:extLst>
                <a:ext uri="{FF2B5EF4-FFF2-40B4-BE49-F238E27FC236}">
                  <a16:creationId xmlns:a16="http://schemas.microsoft.com/office/drawing/2014/main" id="{798F1352-736C-45A0-9A5D-C0DEDE09A097}"/>
                </a:ext>
              </a:extLst>
            </p:cNvPr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E4C2D0-DEE8-4CF2-8B1F-662FA81773A3}"/>
              </a:ext>
            </a:extLst>
          </p:cNvPr>
          <p:cNvSpPr/>
          <p:nvPr/>
        </p:nvSpPr>
        <p:spPr>
          <a:xfrm>
            <a:off x="0" y="0"/>
            <a:ext cx="1152128" cy="459432"/>
          </a:xfrm>
          <a:prstGeom prst="rect">
            <a:avLst/>
          </a:prstGeom>
          <a:solidFill>
            <a:srgbClr val="D9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65E2F-CC4A-4004-9CFB-54DA15FA0F3B}"/>
              </a:ext>
            </a:extLst>
          </p:cNvPr>
          <p:cNvSpPr txBox="1"/>
          <p:nvPr/>
        </p:nvSpPr>
        <p:spPr>
          <a:xfrm>
            <a:off x="1847528" y="779750"/>
            <a:ext cx="1034447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비즈니스 모델과 위험요소 분석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BFC3E-5D6D-412E-9799-64AB4399D943}"/>
              </a:ext>
            </a:extLst>
          </p:cNvPr>
          <p:cNvSpPr txBox="1"/>
          <p:nvPr/>
        </p:nvSpPr>
        <p:spPr>
          <a:xfrm>
            <a:off x="1847528" y="2049124"/>
            <a:ext cx="103444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기술적 위험 요소 분석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1EBF99-B2F3-43E4-B0D4-F754991498CD}"/>
              </a:ext>
            </a:extLst>
          </p:cNvPr>
          <p:cNvSpPr/>
          <p:nvPr/>
        </p:nvSpPr>
        <p:spPr>
          <a:xfrm>
            <a:off x="1847528" y="3056518"/>
            <a:ext cx="58326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ko-KR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인공지능을 통한 개인형 맞춤 코디 서비스를 제공하므로 초기에 추천에 쓰일 데이터가 필요</a:t>
            </a:r>
            <a:endParaRPr lang="en-US" altLang="ko-KR" dirty="0">
              <a:solidFill>
                <a:srgbClr val="000000"/>
              </a:solidFill>
              <a:ea typeface="나눔고딕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000000"/>
              </a:solidFill>
              <a:ea typeface="나눔고딕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000000"/>
              </a:solidFill>
              <a:ea typeface="나눔고딕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000000"/>
              </a:solidFill>
              <a:ea typeface="나눔고딕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000000"/>
              </a:solidFill>
              <a:ea typeface="나눔고딕"/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ko-KR" altLang="ko-KR" dirty="0"/>
              <a:t>증강현실을 사용하는 과정에서 고른 옷을 몸에 대보는 과정에서 위치가 지속적으로 바뀌는 과정에서 증강현실에 대한 추적과정이 어려울 수 있</a:t>
            </a:r>
            <a:r>
              <a:rPr lang="ko-KR" altLang="en-US" dirty="0"/>
              <a:t>음</a:t>
            </a:r>
            <a:endParaRPr lang="ko-KR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6146" name="Picture 2" descr="데이터에 대한 이미지 검색결과">
            <a:extLst>
              <a:ext uri="{FF2B5EF4-FFF2-40B4-BE49-F238E27FC236}">
                <a16:creationId xmlns:a16="http://schemas.microsoft.com/office/drawing/2014/main" id="{BFB3970F-6B14-4689-8874-CBCE970E3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6" y="2613601"/>
            <a:ext cx="3409332" cy="163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img.lb.inews24.com/image_gisa/201809/1537517360216_1_170946.jpg">
            <a:extLst>
              <a:ext uri="{FF2B5EF4-FFF2-40B4-BE49-F238E27FC236}">
                <a16:creationId xmlns:a16="http://schemas.microsoft.com/office/drawing/2014/main" id="{F4318DE2-9BBB-408E-9E2F-C31F86A3E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132" y="4473637"/>
            <a:ext cx="28575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37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122139-9D20-45F9-94CF-372582EADDE7}"/>
              </a:ext>
            </a:extLst>
          </p:cNvPr>
          <p:cNvSpPr/>
          <p:nvPr/>
        </p:nvSpPr>
        <p:spPr>
          <a:xfrm>
            <a:off x="3514461" y="0"/>
            <a:ext cx="8677539" cy="2551403"/>
          </a:xfrm>
          <a:prstGeom prst="rect">
            <a:avLst/>
          </a:prstGeom>
          <a:solidFill>
            <a:srgbClr val="D0E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4D97F5-7F35-40F6-AB95-ACE4739B16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0F46A2-861D-4FBA-9CEA-AC98C0D685D4}"/>
              </a:ext>
            </a:extLst>
          </p:cNvPr>
          <p:cNvSpPr/>
          <p:nvPr/>
        </p:nvSpPr>
        <p:spPr>
          <a:xfrm>
            <a:off x="0" y="3930743"/>
            <a:ext cx="1757231" cy="2927257"/>
          </a:xfrm>
          <a:prstGeom prst="rect">
            <a:avLst/>
          </a:prstGeom>
          <a:solidFill>
            <a:srgbClr val="D0E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D36D60-9D3A-4CA3-BF85-AADAD3DE0D06}"/>
              </a:ext>
            </a:extLst>
          </p:cNvPr>
          <p:cNvSpPr/>
          <p:nvPr/>
        </p:nvSpPr>
        <p:spPr>
          <a:xfrm>
            <a:off x="1757232" y="0"/>
            <a:ext cx="1757232" cy="2550894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7C077C-0780-4CAA-831A-A9ED6199C79D}"/>
              </a:ext>
            </a:extLst>
          </p:cNvPr>
          <p:cNvSpPr/>
          <p:nvPr/>
        </p:nvSpPr>
        <p:spPr>
          <a:xfrm>
            <a:off x="1757232" y="3931327"/>
            <a:ext cx="1757232" cy="2926673"/>
          </a:xfrm>
          <a:prstGeom prst="rect">
            <a:avLst/>
          </a:prstGeom>
          <a:solidFill>
            <a:srgbClr val="BF9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C1C488-0928-4273-9BB6-A2B5987DA0E1}"/>
              </a:ext>
            </a:extLst>
          </p:cNvPr>
          <p:cNvSpPr/>
          <p:nvPr/>
        </p:nvSpPr>
        <p:spPr>
          <a:xfrm>
            <a:off x="3514462" y="2173766"/>
            <a:ext cx="8677537" cy="1757231"/>
          </a:xfrm>
          <a:prstGeom prst="rect">
            <a:avLst/>
          </a:prstGeom>
          <a:solidFill>
            <a:srgbClr val="66DC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76DBA00-77D3-498E-9830-0C47A3E52E05}"/>
              </a:ext>
            </a:extLst>
          </p:cNvPr>
          <p:cNvGrpSpPr/>
          <p:nvPr/>
        </p:nvGrpSpPr>
        <p:grpSpPr>
          <a:xfrm>
            <a:off x="1757232" y="1412776"/>
            <a:ext cx="2505442" cy="3279212"/>
            <a:chOff x="0" y="-39344"/>
            <a:chExt cx="1642692" cy="2150014"/>
          </a:xfrm>
          <a:solidFill>
            <a:srgbClr val="FA897B"/>
          </a:solidFill>
        </p:grpSpPr>
        <p:sp>
          <p:nvSpPr>
            <p:cNvPr id="4" name="그래픽 1">
              <a:extLst>
                <a:ext uri="{FF2B5EF4-FFF2-40B4-BE49-F238E27FC236}">
                  <a16:creationId xmlns:a16="http://schemas.microsoft.com/office/drawing/2014/main" id="{BCE6AAC9-8F55-41E0-B6B7-94ECE4F24FDE}"/>
                </a:ext>
              </a:extLst>
            </p:cNvPr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251360E-E4B4-4D77-89C5-EC5D8FA2F6A0}"/>
                </a:ext>
              </a:extLst>
            </p:cNvPr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그래픽 1">
              <a:extLst>
                <a:ext uri="{FF2B5EF4-FFF2-40B4-BE49-F238E27FC236}">
                  <a16:creationId xmlns:a16="http://schemas.microsoft.com/office/drawing/2014/main" id="{1C9D7668-51FF-429E-BD3C-A26AA542512E}"/>
                </a:ext>
              </a:extLst>
            </p:cNvPr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그래픽 1">
              <a:extLst>
                <a:ext uri="{FF2B5EF4-FFF2-40B4-BE49-F238E27FC236}">
                  <a16:creationId xmlns:a16="http://schemas.microsoft.com/office/drawing/2014/main" id="{6E4B0BA4-5129-4241-AE10-19580C4BAE19}"/>
                </a:ext>
              </a:extLst>
            </p:cNvPr>
            <p:cNvSpPr/>
            <p:nvPr/>
          </p:nvSpPr>
          <p:spPr>
            <a:xfrm rot="16200000">
              <a:off x="326509" y="34475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D12FB5-7797-44FA-8587-B334B8CC28CD}"/>
              </a:ext>
            </a:extLst>
          </p:cNvPr>
          <p:cNvGrpSpPr/>
          <p:nvPr/>
        </p:nvGrpSpPr>
        <p:grpSpPr>
          <a:xfrm>
            <a:off x="0" y="2173766"/>
            <a:ext cx="2518477" cy="1757231"/>
            <a:chOff x="983432" y="2852936"/>
            <a:chExt cx="1651238" cy="1152128"/>
          </a:xfrm>
          <a:solidFill>
            <a:srgbClr val="868686"/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041E9E-351E-4CAB-A636-740BE7BCB5E2}"/>
                </a:ext>
              </a:extLst>
            </p:cNvPr>
            <p:cNvSpPr/>
            <p:nvPr/>
          </p:nvSpPr>
          <p:spPr>
            <a:xfrm>
              <a:off x="983432" y="2852936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그래픽 1">
              <a:extLst>
                <a:ext uri="{FF2B5EF4-FFF2-40B4-BE49-F238E27FC236}">
                  <a16:creationId xmlns:a16="http://schemas.microsoft.com/office/drawing/2014/main" id="{C9399EB5-7796-49C9-BAF5-93E5514DB826}"/>
                </a:ext>
              </a:extLst>
            </p:cNvPr>
            <p:cNvSpPr/>
            <p:nvPr/>
          </p:nvSpPr>
          <p:spPr>
            <a:xfrm>
              <a:off x="2135560" y="3253264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C6ABB28-5788-4B12-B4B6-122F0197A3F9}"/>
              </a:ext>
            </a:extLst>
          </p:cNvPr>
          <p:cNvSpPr txBox="1"/>
          <p:nvPr/>
        </p:nvSpPr>
        <p:spPr>
          <a:xfrm>
            <a:off x="4655840" y="2544551"/>
            <a:ext cx="6887624" cy="10156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400" b="1" dirty="0">
                <a:solidFill>
                  <a:srgbClr val="868686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향후 계획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436B8D-D572-45DC-9953-5241C320D732}"/>
              </a:ext>
            </a:extLst>
          </p:cNvPr>
          <p:cNvSpPr txBox="1"/>
          <p:nvPr/>
        </p:nvSpPr>
        <p:spPr>
          <a:xfrm>
            <a:off x="2518477" y="2713828"/>
            <a:ext cx="995984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44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04</a:t>
            </a:r>
            <a:endParaRPr lang="ko-KR" altLang="en-US" sz="44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4C73CC2-AB66-40AC-B331-4153530065F8}"/>
              </a:ext>
            </a:extLst>
          </p:cNvPr>
          <p:cNvSpPr/>
          <p:nvPr/>
        </p:nvSpPr>
        <p:spPr>
          <a:xfrm>
            <a:off x="3514461" y="3930743"/>
            <a:ext cx="8677539" cy="2927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5" name="Picture 2" descr="https://lh6.googleusercontent.com/7et3lr6gbT0xTODr_3Bi8NwhXtcks9x0a5sKVMndXnj7C7KdnR0a9L0JczGtiKkrtwO_CnSzDbfmfg19LuTCBsF65qtqFbiTpQ2nNFwBbD1hG5Ujre5KIJhfMPgP2xRDZIyiJ02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23" y="2372591"/>
            <a:ext cx="1428384" cy="138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21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A7B507-26A2-40BF-9A3F-E93A5E75EDFC}"/>
              </a:ext>
            </a:extLst>
          </p:cNvPr>
          <p:cNvSpPr/>
          <p:nvPr/>
        </p:nvSpPr>
        <p:spPr>
          <a:xfrm>
            <a:off x="0" y="2763688"/>
            <a:ext cx="1152128" cy="4094312"/>
          </a:xfrm>
          <a:prstGeom prst="rect">
            <a:avLst/>
          </a:prstGeom>
          <a:solidFill>
            <a:srgbClr val="86E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E30CD3-9E78-49DB-92A4-EB69C5B09DBD}"/>
              </a:ext>
            </a:extLst>
          </p:cNvPr>
          <p:cNvGrpSpPr/>
          <p:nvPr/>
        </p:nvGrpSpPr>
        <p:grpSpPr>
          <a:xfrm>
            <a:off x="0" y="1611560"/>
            <a:ext cx="1152128" cy="1651238"/>
            <a:chOff x="0" y="1611560"/>
            <a:chExt cx="1152128" cy="1651238"/>
          </a:xfrm>
          <a:solidFill>
            <a:srgbClr val="868686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BF5213-1B11-4FCD-A9B6-2A844D3A560E}"/>
                </a:ext>
              </a:extLst>
            </p:cNvPr>
            <p:cNvSpPr/>
            <p:nvPr/>
          </p:nvSpPr>
          <p:spPr>
            <a:xfrm>
              <a:off x="0" y="1611560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그래픽 1">
              <a:extLst>
                <a:ext uri="{FF2B5EF4-FFF2-40B4-BE49-F238E27FC236}">
                  <a16:creationId xmlns:a16="http://schemas.microsoft.com/office/drawing/2014/main" id="{7234F945-1345-4B59-B294-44EC39932B01}"/>
                </a:ext>
              </a:extLst>
            </p:cNvPr>
            <p:cNvSpPr/>
            <p:nvPr/>
          </p:nvSpPr>
          <p:spPr>
            <a:xfrm rot="5400000">
              <a:off x="326509" y="2837507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70462-9528-4637-AEDE-248D8823F8F9}"/>
              </a:ext>
            </a:extLst>
          </p:cNvPr>
          <p:cNvSpPr/>
          <p:nvPr/>
        </p:nvSpPr>
        <p:spPr>
          <a:xfrm>
            <a:off x="1142603" y="459432"/>
            <a:ext cx="11049397" cy="1152128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B1D4B9F-6D0A-4F31-BD14-FB297D4CFA50}"/>
              </a:ext>
            </a:extLst>
          </p:cNvPr>
          <p:cNvGrpSpPr/>
          <p:nvPr/>
        </p:nvGrpSpPr>
        <p:grpSpPr>
          <a:xfrm>
            <a:off x="0" y="459432"/>
            <a:ext cx="1642692" cy="1651238"/>
            <a:chOff x="0" y="459432"/>
            <a:chExt cx="1642692" cy="1651238"/>
          </a:xfrm>
          <a:solidFill>
            <a:srgbClr val="FA897B"/>
          </a:solidFill>
        </p:grpSpPr>
        <p:sp>
          <p:nvSpPr>
            <p:cNvPr id="3" name="그래픽 1">
              <a:extLst>
                <a:ext uri="{FF2B5EF4-FFF2-40B4-BE49-F238E27FC236}">
                  <a16:creationId xmlns:a16="http://schemas.microsoft.com/office/drawing/2014/main" id="{D10F6EF1-CD44-4803-9EFE-236B0E2553F4}"/>
                </a:ext>
              </a:extLst>
            </p:cNvPr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0BF9C9D-1EAA-482A-8062-288185B47925}"/>
                </a:ext>
              </a:extLst>
            </p:cNvPr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그래픽 1">
              <a:extLst>
                <a:ext uri="{FF2B5EF4-FFF2-40B4-BE49-F238E27FC236}">
                  <a16:creationId xmlns:a16="http://schemas.microsoft.com/office/drawing/2014/main" id="{798F1352-736C-45A0-9A5D-C0DEDE09A097}"/>
                </a:ext>
              </a:extLst>
            </p:cNvPr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E4C2D0-DEE8-4CF2-8B1F-662FA81773A3}"/>
              </a:ext>
            </a:extLst>
          </p:cNvPr>
          <p:cNvSpPr/>
          <p:nvPr/>
        </p:nvSpPr>
        <p:spPr>
          <a:xfrm>
            <a:off x="0" y="0"/>
            <a:ext cx="1152128" cy="459432"/>
          </a:xfrm>
          <a:prstGeom prst="rect">
            <a:avLst/>
          </a:prstGeom>
          <a:solidFill>
            <a:srgbClr val="D9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65E2F-CC4A-4004-9CFB-54DA15FA0F3B}"/>
              </a:ext>
            </a:extLst>
          </p:cNvPr>
          <p:cNvSpPr txBox="1"/>
          <p:nvPr/>
        </p:nvSpPr>
        <p:spPr>
          <a:xfrm>
            <a:off x="1847528" y="779750"/>
            <a:ext cx="1034447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향후 계획</a:t>
            </a:r>
            <a:r>
              <a:rPr lang="en-US" altLang="ko-KR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미래 기술을 적용</a:t>
            </a:r>
            <a:r>
              <a:rPr lang="en-US" altLang="ko-KR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lang="ko-KR" altLang="en-US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9B8738-84FC-441A-B499-B1FFE52DE028}"/>
              </a:ext>
            </a:extLst>
          </p:cNvPr>
          <p:cNvSpPr txBox="1"/>
          <p:nvPr/>
        </p:nvSpPr>
        <p:spPr>
          <a:xfrm>
            <a:off x="1847528" y="1690512"/>
            <a:ext cx="2788757" cy="380480"/>
          </a:xfrm>
          <a:prstGeom prst="rect">
            <a:avLst/>
          </a:prstGeom>
          <a:solidFill>
            <a:srgbClr val="868686"/>
          </a:solidFill>
        </p:spPr>
        <p:txBody>
          <a:bodyPr wrap="square" lIns="108000" tIns="36000" rIns="0" bIns="3600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전문성의 민주화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F7D086-D165-43BC-8E4E-E7774E489FDD}"/>
              </a:ext>
            </a:extLst>
          </p:cNvPr>
          <p:cNvSpPr txBox="1"/>
          <p:nvPr/>
        </p:nvSpPr>
        <p:spPr>
          <a:xfrm>
            <a:off x="1847528" y="2223598"/>
            <a:ext cx="278875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dirty="0"/>
              <a:t>AI</a:t>
            </a:r>
            <a:r>
              <a:rPr lang="ko-KR" altLang="ko-KR" sz="2000" dirty="0"/>
              <a:t>가 분석을 한 후에 스스로 서비스에 적용</a:t>
            </a:r>
            <a:endParaRPr lang="en-US" altLang="ko-KR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E4EF4D-4B47-4300-B452-D3C34A21AF98}"/>
              </a:ext>
            </a:extLst>
          </p:cNvPr>
          <p:cNvSpPr txBox="1"/>
          <p:nvPr/>
        </p:nvSpPr>
        <p:spPr>
          <a:xfrm>
            <a:off x="5241681" y="1690512"/>
            <a:ext cx="2788757" cy="380480"/>
          </a:xfrm>
          <a:prstGeom prst="rect">
            <a:avLst/>
          </a:prstGeom>
          <a:solidFill>
            <a:srgbClr val="86E3CE"/>
          </a:solidFill>
        </p:spPr>
        <p:txBody>
          <a:bodyPr wrap="square" lIns="108000" tIns="36000" rIns="0" bIns="3600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투명성 및 추적성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D23102-4F48-4E72-A16A-6C0CBBDBA4F4}"/>
              </a:ext>
            </a:extLst>
          </p:cNvPr>
          <p:cNvSpPr txBox="1"/>
          <p:nvPr/>
        </p:nvSpPr>
        <p:spPr>
          <a:xfrm>
            <a:off x="5241681" y="2223598"/>
            <a:ext cx="2788757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000" dirty="0"/>
              <a:t>의류가</a:t>
            </a:r>
            <a:r>
              <a:rPr lang="en-US" altLang="ko-KR" sz="2000" dirty="0"/>
              <a:t> </a:t>
            </a:r>
            <a:r>
              <a:rPr lang="ko-KR" altLang="en-US" sz="2000" dirty="0"/>
              <a:t>판매자</a:t>
            </a:r>
            <a:r>
              <a:rPr lang="ko-KR" altLang="ko-KR" sz="2000" dirty="0"/>
              <a:t>로부터 판매되고</a:t>
            </a:r>
            <a:r>
              <a:rPr lang="en-US" altLang="ko-KR" sz="2000" dirty="0"/>
              <a:t>, </a:t>
            </a:r>
            <a:r>
              <a:rPr lang="ko-KR" altLang="ko-KR" sz="2000" dirty="0"/>
              <a:t>시중에는 얼마정도에 판매되는가 등 다양한 정보를 투명하게 제공해주고</a:t>
            </a:r>
            <a:r>
              <a:rPr lang="en-US" altLang="ko-KR" sz="2000" dirty="0"/>
              <a:t>, </a:t>
            </a:r>
            <a:r>
              <a:rPr lang="ko-KR" altLang="ko-KR" sz="2000" dirty="0"/>
              <a:t>중고 옷 판매자가 이전에 문제는 없었는가 등의 내용을 추적</a:t>
            </a:r>
            <a:endParaRPr lang="en-US" altLang="ko-KR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75A171-AFB0-4FD4-A7AA-4BD0E04A6A26}"/>
              </a:ext>
            </a:extLst>
          </p:cNvPr>
          <p:cNvSpPr txBox="1"/>
          <p:nvPr/>
        </p:nvSpPr>
        <p:spPr>
          <a:xfrm>
            <a:off x="8635835" y="1690512"/>
            <a:ext cx="2788757" cy="380480"/>
          </a:xfrm>
          <a:prstGeom prst="rect">
            <a:avLst/>
          </a:prstGeom>
          <a:solidFill>
            <a:srgbClr val="D9C2E4"/>
          </a:solidFill>
        </p:spPr>
        <p:txBody>
          <a:bodyPr wrap="square" lIns="108000" tIns="36000" rIns="0" bIns="3600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다중 경험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F0F289-6713-4C0A-AE0B-F5FA3C132B22}"/>
              </a:ext>
            </a:extLst>
          </p:cNvPr>
          <p:cNvSpPr txBox="1"/>
          <p:nvPr/>
        </p:nvSpPr>
        <p:spPr>
          <a:xfrm>
            <a:off x="8635835" y="2223598"/>
            <a:ext cx="278875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dirty="0"/>
              <a:t>AR</a:t>
            </a:r>
            <a:r>
              <a:rPr lang="ko-KR" altLang="en-US" sz="2000" dirty="0"/>
              <a:t>을 통한 사용자들의 몰입감 제공 </a:t>
            </a:r>
            <a:endParaRPr lang="en-US" altLang="ko-KR" sz="20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D397C92-D549-4DBA-B86B-038F9970B8ED}"/>
              </a:ext>
            </a:extLst>
          </p:cNvPr>
          <p:cNvCxnSpPr/>
          <p:nvPr/>
        </p:nvCxnSpPr>
        <p:spPr>
          <a:xfrm>
            <a:off x="4877930" y="1690512"/>
            <a:ext cx="0" cy="30963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2DEEBCA-0A88-4ACC-AF8A-083FAB09DF00}"/>
              </a:ext>
            </a:extLst>
          </p:cNvPr>
          <p:cNvCxnSpPr/>
          <p:nvPr/>
        </p:nvCxnSpPr>
        <p:spPr>
          <a:xfrm>
            <a:off x="8272939" y="1690512"/>
            <a:ext cx="0" cy="30963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359F27-40A4-458F-B089-061AD85F6C74}"/>
              </a:ext>
            </a:extLst>
          </p:cNvPr>
          <p:cNvSpPr txBox="1"/>
          <p:nvPr/>
        </p:nvSpPr>
        <p:spPr>
          <a:xfrm>
            <a:off x="1847528" y="4977248"/>
            <a:ext cx="2788757" cy="380480"/>
          </a:xfrm>
          <a:prstGeom prst="rect">
            <a:avLst/>
          </a:prstGeom>
          <a:solidFill>
            <a:srgbClr val="868686"/>
          </a:solidFill>
        </p:spPr>
        <p:txBody>
          <a:bodyPr wrap="square" lIns="108000" tIns="36000" rIns="0" bIns="3600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자율권을 가진 엣지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FD11DD-C0CD-484F-90EF-C6E2D35BEF09}"/>
              </a:ext>
            </a:extLst>
          </p:cNvPr>
          <p:cNvSpPr txBox="1"/>
          <p:nvPr/>
        </p:nvSpPr>
        <p:spPr>
          <a:xfrm>
            <a:off x="1847528" y="5510334"/>
            <a:ext cx="278875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ko-KR" sz="2000" dirty="0"/>
              <a:t>엣지</a:t>
            </a:r>
            <a:r>
              <a:rPr lang="en-US" altLang="ko-KR" sz="2000" dirty="0"/>
              <a:t>(</a:t>
            </a:r>
            <a:r>
              <a:rPr lang="ko-KR" altLang="en-US" sz="2000" dirty="0"/>
              <a:t>어플</a:t>
            </a:r>
            <a:r>
              <a:rPr lang="en-US" altLang="ko-KR" sz="2000" dirty="0"/>
              <a:t>, </a:t>
            </a:r>
            <a:r>
              <a:rPr lang="ko-KR" altLang="en-US" sz="2000" dirty="0"/>
              <a:t>웹</a:t>
            </a:r>
            <a:r>
              <a:rPr lang="en-US" altLang="ko-KR" sz="2000" dirty="0"/>
              <a:t>)</a:t>
            </a:r>
            <a:r>
              <a:rPr lang="ko-KR" altLang="ko-KR" sz="2000" dirty="0"/>
              <a:t>들이 스스로 판단하여 새로운 코디를 추천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5214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A7B507-26A2-40BF-9A3F-E93A5E75EDFC}"/>
              </a:ext>
            </a:extLst>
          </p:cNvPr>
          <p:cNvSpPr/>
          <p:nvPr/>
        </p:nvSpPr>
        <p:spPr>
          <a:xfrm>
            <a:off x="0" y="2763688"/>
            <a:ext cx="1152128" cy="4094312"/>
          </a:xfrm>
          <a:prstGeom prst="rect">
            <a:avLst/>
          </a:prstGeom>
          <a:solidFill>
            <a:srgbClr val="86E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E30CD3-9E78-49DB-92A4-EB69C5B09DBD}"/>
              </a:ext>
            </a:extLst>
          </p:cNvPr>
          <p:cNvGrpSpPr/>
          <p:nvPr/>
        </p:nvGrpSpPr>
        <p:grpSpPr>
          <a:xfrm>
            <a:off x="0" y="1611560"/>
            <a:ext cx="1152128" cy="1651238"/>
            <a:chOff x="0" y="1611560"/>
            <a:chExt cx="1152128" cy="1651238"/>
          </a:xfrm>
          <a:solidFill>
            <a:srgbClr val="868686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BF5213-1B11-4FCD-A9B6-2A844D3A560E}"/>
                </a:ext>
              </a:extLst>
            </p:cNvPr>
            <p:cNvSpPr/>
            <p:nvPr/>
          </p:nvSpPr>
          <p:spPr>
            <a:xfrm>
              <a:off x="0" y="1611560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그래픽 1">
              <a:extLst>
                <a:ext uri="{FF2B5EF4-FFF2-40B4-BE49-F238E27FC236}">
                  <a16:creationId xmlns:a16="http://schemas.microsoft.com/office/drawing/2014/main" id="{7234F945-1345-4B59-B294-44EC39932B01}"/>
                </a:ext>
              </a:extLst>
            </p:cNvPr>
            <p:cNvSpPr/>
            <p:nvPr/>
          </p:nvSpPr>
          <p:spPr>
            <a:xfrm rot="5400000">
              <a:off x="326509" y="2837507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70462-9528-4637-AEDE-248D8823F8F9}"/>
              </a:ext>
            </a:extLst>
          </p:cNvPr>
          <p:cNvSpPr/>
          <p:nvPr/>
        </p:nvSpPr>
        <p:spPr>
          <a:xfrm>
            <a:off x="1142603" y="459432"/>
            <a:ext cx="11049397" cy="1152128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B1D4B9F-6D0A-4F31-BD14-FB297D4CFA50}"/>
              </a:ext>
            </a:extLst>
          </p:cNvPr>
          <p:cNvGrpSpPr/>
          <p:nvPr/>
        </p:nvGrpSpPr>
        <p:grpSpPr>
          <a:xfrm>
            <a:off x="0" y="459432"/>
            <a:ext cx="1642692" cy="1651238"/>
            <a:chOff x="0" y="459432"/>
            <a:chExt cx="1642692" cy="1651238"/>
          </a:xfrm>
          <a:solidFill>
            <a:srgbClr val="FA897B"/>
          </a:solidFill>
        </p:grpSpPr>
        <p:sp>
          <p:nvSpPr>
            <p:cNvPr id="3" name="그래픽 1">
              <a:extLst>
                <a:ext uri="{FF2B5EF4-FFF2-40B4-BE49-F238E27FC236}">
                  <a16:creationId xmlns:a16="http://schemas.microsoft.com/office/drawing/2014/main" id="{D10F6EF1-CD44-4803-9EFE-236B0E2553F4}"/>
                </a:ext>
              </a:extLst>
            </p:cNvPr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0BF9C9D-1EAA-482A-8062-288185B47925}"/>
                </a:ext>
              </a:extLst>
            </p:cNvPr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그래픽 1">
              <a:extLst>
                <a:ext uri="{FF2B5EF4-FFF2-40B4-BE49-F238E27FC236}">
                  <a16:creationId xmlns:a16="http://schemas.microsoft.com/office/drawing/2014/main" id="{798F1352-736C-45A0-9A5D-C0DEDE09A097}"/>
                </a:ext>
              </a:extLst>
            </p:cNvPr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E4C2D0-DEE8-4CF2-8B1F-662FA81773A3}"/>
              </a:ext>
            </a:extLst>
          </p:cNvPr>
          <p:cNvSpPr/>
          <p:nvPr/>
        </p:nvSpPr>
        <p:spPr>
          <a:xfrm>
            <a:off x="0" y="0"/>
            <a:ext cx="1152128" cy="459432"/>
          </a:xfrm>
          <a:prstGeom prst="rect">
            <a:avLst/>
          </a:prstGeom>
          <a:solidFill>
            <a:srgbClr val="D9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65E2F-CC4A-4004-9CFB-54DA15FA0F3B}"/>
              </a:ext>
            </a:extLst>
          </p:cNvPr>
          <p:cNvSpPr txBox="1"/>
          <p:nvPr/>
        </p:nvSpPr>
        <p:spPr>
          <a:xfrm>
            <a:off x="5375920" y="3212976"/>
            <a:ext cx="2160240" cy="9233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6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Q &amp; A</a:t>
            </a:r>
            <a:endParaRPr lang="ko-KR" altLang="en-US" sz="60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641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122139-9D20-45F9-94CF-372582EADDE7}"/>
              </a:ext>
            </a:extLst>
          </p:cNvPr>
          <p:cNvSpPr/>
          <p:nvPr/>
        </p:nvSpPr>
        <p:spPr>
          <a:xfrm>
            <a:off x="3514461" y="0"/>
            <a:ext cx="8677539" cy="2551403"/>
          </a:xfrm>
          <a:prstGeom prst="rect">
            <a:avLst/>
          </a:prstGeom>
          <a:solidFill>
            <a:srgbClr val="D0E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4D97F5-7F35-40F6-AB95-ACE4739B16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0F46A2-861D-4FBA-9CEA-AC98C0D685D4}"/>
              </a:ext>
            </a:extLst>
          </p:cNvPr>
          <p:cNvSpPr/>
          <p:nvPr/>
        </p:nvSpPr>
        <p:spPr>
          <a:xfrm>
            <a:off x="0" y="3930743"/>
            <a:ext cx="1757231" cy="2927257"/>
          </a:xfrm>
          <a:prstGeom prst="rect">
            <a:avLst/>
          </a:prstGeom>
          <a:solidFill>
            <a:srgbClr val="D0E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D36D60-9D3A-4CA3-BF85-AADAD3DE0D06}"/>
              </a:ext>
            </a:extLst>
          </p:cNvPr>
          <p:cNvSpPr/>
          <p:nvPr/>
        </p:nvSpPr>
        <p:spPr>
          <a:xfrm>
            <a:off x="1757232" y="0"/>
            <a:ext cx="1757232" cy="2550894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7C077C-0780-4CAA-831A-A9ED6199C79D}"/>
              </a:ext>
            </a:extLst>
          </p:cNvPr>
          <p:cNvSpPr/>
          <p:nvPr/>
        </p:nvSpPr>
        <p:spPr>
          <a:xfrm>
            <a:off x="1757232" y="3931327"/>
            <a:ext cx="1757232" cy="2926673"/>
          </a:xfrm>
          <a:prstGeom prst="rect">
            <a:avLst/>
          </a:prstGeom>
          <a:solidFill>
            <a:srgbClr val="BF9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C1C488-0928-4273-9BB6-A2B5987DA0E1}"/>
              </a:ext>
            </a:extLst>
          </p:cNvPr>
          <p:cNvSpPr/>
          <p:nvPr/>
        </p:nvSpPr>
        <p:spPr>
          <a:xfrm>
            <a:off x="3514462" y="2173766"/>
            <a:ext cx="8677537" cy="1757231"/>
          </a:xfrm>
          <a:prstGeom prst="rect">
            <a:avLst/>
          </a:prstGeom>
          <a:solidFill>
            <a:srgbClr val="66DC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76DBA00-77D3-498E-9830-0C47A3E52E05}"/>
              </a:ext>
            </a:extLst>
          </p:cNvPr>
          <p:cNvGrpSpPr/>
          <p:nvPr/>
        </p:nvGrpSpPr>
        <p:grpSpPr>
          <a:xfrm>
            <a:off x="1757232" y="1412776"/>
            <a:ext cx="2505442" cy="3279212"/>
            <a:chOff x="0" y="-39344"/>
            <a:chExt cx="1642692" cy="2150014"/>
          </a:xfrm>
          <a:solidFill>
            <a:srgbClr val="FA897B"/>
          </a:solidFill>
        </p:grpSpPr>
        <p:sp>
          <p:nvSpPr>
            <p:cNvPr id="4" name="그래픽 1">
              <a:extLst>
                <a:ext uri="{FF2B5EF4-FFF2-40B4-BE49-F238E27FC236}">
                  <a16:creationId xmlns:a16="http://schemas.microsoft.com/office/drawing/2014/main" id="{BCE6AAC9-8F55-41E0-B6B7-94ECE4F24FDE}"/>
                </a:ext>
              </a:extLst>
            </p:cNvPr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251360E-E4B4-4D77-89C5-EC5D8FA2F6A0}"/>
                </a:ext>
              </a:extLst>
            </p:cNvPr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그래픽 1">
              <a:extLst>
                <a:ext uri="{FF2B5EF4-FFF2-40B4-BE49-F238E27FC236}">
                  <a16:creationId xmlns:a16="http://schemas.microsoft.com/office/drawing/2014/main" id="{1C9D7668-51FF-429E-BD3C-A26AA542512E}"/>
                </a:ext>
              </a:extLst>
            </p:cNvPr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그래픽 1">
              <a:extLst>
                <a:ext uri="{FF2B5EF4-FFF2-40B4-BE49-F238E27FC236}">
                  <a16:creationId xmlns:a16="http://schemas.microsoft.com/office/drawing/2014/main" id="{6E4B0BA4-5129-4241-AE10-19580C4BAE19}"/>
                </a:ext>
              </a:extLst>
            </p:cNvPr>
            <p:cNvSpPr/>
            <p:nvPr/>
          </p:nvSpPr>
          <p:spPr>
            <a:xfrm rot="16200000">
              <a:off x="326509" y="34475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D12FB5-7797-44FA-8587-B334B8CC28CD}"/>
              </a:ext>
            </a:extLst>
          </p:cNvPr>
          <p:cNvGrpSpPr/>
          <p:nvPr/>
        </p:nvGrpSpPr>
        <p:grpSpPr>
          <a:xfrm>
            <a:off x="0" y="2173766"/>
            <a:ext cx="2518477" cy="1757231"/>
            <a:chOff x="983432" y="2852936"/>
            <a:chExt cx="1651238" cy="1152128"/>
          </a:xfrm>
          <a:solidFill>
            <a:srgbClr val="868686"/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041E9E-351E-4CAB-A636-740BE7BCB5E2}"/>
                </a:ext>
              </a:extLst>
            </p:cNvPr>
            <p:cNvSpPr/>
            <p:nvPr/>
          </p:nvSpPr>
          <p:spPr>
            <a:xfrm>
              <a:off x="983432" y="2852936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그래픽 1">
              <a:extLst>
                <a:ext uri="{FF2B5EF4-FFF2-40B4-BE49-F238E27FC236}">
                  <a16:creationId xmlns:a16="http://schemas.microsoft.com/office/drawing/2014/main" id="{C9399EB5-7796-49C9-BAF5-93E5514DB826}"/>
                </a:ext>
              </a:extLst>
            </p:cNvPr>
            <p:cNvSpPr/>
            <p:nvPr/>
          </p:nvSpPr>
          <p:spPr>
            <a:xfrm>
              <a:off x="2135560" y="3253264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C6ABB28-5788-4B12-B4B6-122F0197A3F9}"/>
              </a:ext>
            </a:extLst>
          </p:cNvPr>
          <p:cNvSpPr txBox="1"/>
          <p:nvPr/>
        </p:nvSpPr>
        <p:spPr>
          <a:xfrm>
            <a:off x="4655840" y="2713828"/>
            <a:ext cx="6887624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44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Thank you!!</a:t>
            </a:r>
            <a:endParaRPr lang="ko-KR" altLang="en-US" sz="44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4C73CC2-AB66-40AC-B331-4153530065F8}"/>
              </a:ext>
            </a:extLst>
          </p:cNvPr>
          <p:cNvSpPr/>
          <p:nvPr/>
        </p:nvSpPr>
        <p:spPr>
          <a:xfrm>
            <a:off x="3514461" y="3930743"/>
            <a:ext cx="8677539" cy="2927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8793" y="4341797"/>
            <a:ext cx="65527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서비스 플랫폼</a:t>
            </a:r>
            <a:endParaRPr lang="en-US" altLang="ko-KR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4800" b="1" dirty="0">
                <a:latin typeface="Arial" panose="020B0604020202020204" pitchFamily="34" charset="0"/>
                <a:cs typeface="Arial" panose="020B0604020202020204" pitchFamily="34" charset="0"/>
              </a:rPr>
              <a:t>CRACK</a:t>
            </a:r>
            <a:r>
              <a:rPr lang="ko-KR" alt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팀</a:t>
            </a:r>
            <a:endParaRPr lang="en-US" altLang="ko-KR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배 수민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이 동민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차 성민</a:t>
            </a:r>
          </a:p>
          <a:p>
            <a:endParaRPr lang="ko-KR" altLang="en-US" dirty="0"/>
          </a:p>
        </p:txBody>
      </p:sp>
      <p:pic>
        <p:nvPicPr>
          <p:cNvPr id="20" name="Picture 2" descr="https://lh6.googleusercontent.com/7et3lr6gbT0xTODr_3Bi8NwhXtcks9x0a5sKVMndXnj7C7KdnR0a9L0JczGtiKkrtwO_CnSzDbfmfg19LuTCBsF65qtqFbiTpQ2nNFwBbD1hG5Ujre5KIJhfMPgP2xRDZIyiJ02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23" y="2372591"/>
            <a:ext cx="1428384" cy="138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83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A7B507-26A2-40BF-9A3F-E93A5E75EDFC}"/>
              </a:ext>
            </a:extLst>
          </p:cNvPr>
          <p:cNvSpPr/>
          <p:nvPr/>
        </p:nvSpPr>
        <p:spPr>
          <a:xfrm>
            <a:off x="0" y="2763688"/>
            <a:ext cx="1152128" cy="4094312"/>
          </a:xfrm>
          <a:prstGeom prst="rect">
            <a:avLst/>
          </a:prstGeom>
          <a:solidFill>
            <a:srgbClr val="86E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E30CD3-9E78-49DB-92A4-EB69C5B09DBD}"/>
              </a:ext>
            </a:extLst>
          </p:cNvPr>
          <p:cNvGrpSpPr/>
          <p:nvPr/>
        </p:nvGrpSpPr>
        <p:grpSpPr>
          <a:xfrm>
            <a:off x="0" y="1611560"/>
            <a:ext cx="1152128" cy="1651238"/>
            <a:chOff x="0" y="1611560"/>
            <a:chExt cx="1152128" cy="1651238"/>
          </a:xfrm>
          <a:solidFill>
            <a:srgbClr val="868686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BF5213-1B11-4FCD-A9B6-2A844D3A560E}"/>
                </a:ext>
              </a:extLst>
            </p:cNvPr>
            <p:cNvSpPr/>
            <p:nvPr/>
          </p:nvSpPr>
          <p:spPr>
            <a:xfrm>
              <a:off x="0" y="1611560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그래픽 1">
              <a:extLst>
                <a:ext uri="{FF2B5EF4-FFF2-40B4-BE49-F238E27FC236}">
                  <a16:creationId xmlns:a16="http://schemas.microsoft.com/office/drawing/2014/main" id="{7234F945-1345-4B59-B294-44EC39932B01}"/>
                </a:ext>
              </a:extLst>
            </p:cNvPr>
            <p:cNvSpPr/>
            <p:nvPr/>
          </p:nvSpPr>
          <p:spPr>
            <a:xfrm rot="5400000">
              <a:off x="326509" y="2837507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70462-9528-4637-AEDE-248D8823F8F9}"/>
              </a:ext>
            </a:extLst>
          </p:cNvPr>
          <p:cNvSpPr/>
          <p:nvPr/>
        </p:nvSpPr>
        <p:spPr>
          <a:xfrm>
            <a:off x="1142603" y="459432"/>
            <a:ext cx="11049397" cy="1152128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B1D4B9F-6D0A-4F31-BD14-FB297D4CFA50}"/>
              </a:ext>
            </a:extLst>
          </p:cNvPr>
          <p:cNvGrpSpPr/>
          <p:nvPr/>
        </p:nvGrpSpPr>
        <p:grpSpPr>
          <a:xfrm>
            <a:off x="0" y="459432"/>
            <a:ext cx="1642692" cy="1651238"/>
            <a:chOff x="0" y="459432"/>
            <a:chExt cx="1642692" cy="1651238"/>
          </a:xfrm>
          <a:solidFill>
            <a:srgbClr val="FA897B"/>
          </a:solidFill>
        </p:grpSpPr>
        <p:sp>
          <p:nvSpPr>
            <p:cNvPr id="3" name="그래픽 1">
              <a:extLst>
                <a:ext uri="{FF2B5EF4-FFF2-40B4-BE49-F238E27FC236}">
                  <a16:creationId xmlns:a16="http://schemas.microsoft.com/office/drawing/2014/main" id="{D10F6EF1-CD44-4803-9EFE-236B0E2553F4}"/>
                </a:ext>
              </a:extLst>
            </p:cNvPr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0BF9C9D-1EAA-482A-8062-288185B47925}"/>
                </a:ext>
              </a:extLst>
            </p:cNvPr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그래픽 1">
              <a:extLst>
                <a:ext uri="{FF2B5EF4-FFF2-40B4-BE49-F238E27FC236}">
                  <a16:creationId xmlns:a16="http://schemas.microsoft.com/office/drawing/2014/main" id="{798F1352-736C-45A0-9A5D-C0DEDE09A097}"/>
                </a:ext>
              </a:extLst>
            </p:cNvPr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E4C2D0-DEE8-4CF2-8B1F-662FA81773A3}"/>
              </a:ext>
            </a:extLst>
          </p:cNvPr>
          <p:cNvSpPr/>
          <p:nvPr/>
        </p:nvSpPr>
        <p:spPr>
          <a:xfrm>
            <a:off x="0" y="0"/>
            <a:ext cx="1152128" cy="459432"/>
          </a:xfrm>
          <a:prstGeom prst="rect">
            <a:avLst/>
          </a:prstGeom>
          <a:solidFill>
            <a:srgbClr val="D9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65E2F-CC4A-4004-9CFB-54DA15FA0F3B}"/>
              </a:ext>
            </a:extLst>
          </p:cNvPr>
          <p:cNvSpPr txBox="1"/>
          <p:nvPr/>
        </p:nvSpPr>
        <p:spPr>
          <a:xfrm>
            <a:off x="1847528" y="779750"/>
            <a:ext cx="1034447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플랫폼 프로젝트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BFC3E-5D6D-412E-9799-64AB4399D943}"/>
              </a:ext>
            </a:extLst>
          </p:cNvPr>
          <p:cNvSpPr txBox="1"/>
          <p:nvPr/>
        </p:nvSpPr>
        <p:spPr>
          <a:xfrm>
            <a:off x="1847528" y="2049124"/>
            <a:ext cx="103444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팀 소개</a:t>
            </a:r>
          </a:p>
        </p:txBody>
      </p:sp>
      <p:pic>
        <p:nvPicPr>
          <p:cNvPr id="16" name="image21.jpg">
            <a:extLst>
              <a:ext uri="{FF2B5EF4-FFF2-40B4-BE49-F238E27FC236}">
                <a16:creationId xmlns:a16="http://schemas.microsoft.com/office/drawing/2014/main" id="{2A47049C-C2B5-4907-A95E-F2175D7DAD6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56240" y="3140968"/>
            <a:ext cx="2304256" cy="2156755"/>
          </a:xfrm>
          <a:prstGeom prst="rect">
            <a:avLst/>
          </a:prstGeom>
          <a:ln/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34CD17-BB88-4B6D-8BA1-4F78463C2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720464"/>
              </p:ext>
            </p:extLst>
          </p:nvPr>
        </p:nvGraphicFramePr>
        <p:xfrm>
          <a:off x="1847528" y="2728406"/>
          <a:ext cx="5288304" cy="304157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887353">
                  <a:extLst>
                    <a:ext uri="{9D8B030D-6E8A-4147-A177-3AD203B41FA5}">
                      <a16:colId xmlns:a16="http://schemas.microsoft.com/office/drawing/2014/main" val="2898348498"/>
                    </a:ext>
                  </a:extLst>
                </a:gridCol>
                <a:gridCol w="3400951">
                  <a:extLst>
                    <a:ext uri="{9D8B030D-6E8A-4147-A177-3AD203B41FA5}">
                      <a16:colId xmlns:a16="http://schemas.microsoft.com/office/drawing/2014/main" val="2017472640"/>
                    </a:ext>
                  </a:extLst>
                </a:gridCol>
              </a:tblGrid>
              <a:tr h="506929">
                <a:tc gridSpan="2">
                  <a:txBody>
                    <a:bodyPr/>
                    <a:lstStyle/>
                    <a:p>
                      <a:pPr indent="127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CRACK</a:t>
                      </a:r>
                      <a:endParaRPr lang="ko-KR" sz="1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2677"/>
                  </a:ext>
                </a:extLst>
              </a:tr>
              <a:tr h="506929">
                <a:tc>
                  <a:txBody>
                    <a:bodyPr/>
                    <a:lstStyle/>
                    <a:p>
                      <a:pPr indent="127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Co-</a:t>
                      </a:r>
                      <a:r>
                        <a:rPr lang="en-US" sz="1400" kern="100" dirty="0" err="1">
                          <a:effectLst/>
                        </a:rPr>
                        <a:t>ordinator</a:t>
                      </a:r>
                      <a:endParaRPr lang="ko-KR" sz="1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코디를 다루는 서비스의 기본 취지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8174775"/>
                  </a:ext>
                </a:extLst>
              </a:tr>
              <a:tr h="506929">
                <a:tc>
                  <a:txBody>
                    <a:bodyPr/>
                    <a:lstStyle/>
                    <a:p>
                      <a:pPr indent="127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Recommendation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상황에 맞게 추천해주는 서비스</a:t>
                      </a:r>
                      <a:endParaRPr lang="ko-KR" sz="1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8470888"/>
                  </a:ext>
                </a:extLst>
              </a:tr>
              <a:tr h="506929">
                <a:tc>
                  <a:txBody>
                    <a:bodyPr/>
                    <a:lstStyle/>
                    <a:p>
                      <a:pPr indent="127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AI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인공지능 기술을 활용한 서비스</a:t>
                      </a:r>
                      <a:endParaRPr lang="ko-KR" sz="1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8644268"/>
                  </a:ext>
                </a:extLst>
              </a:tr>
              <a:tr h="506929">
                <a:tc>
                  <a:txBody>
                    <a:bodyPr/>
                    <a:lstStyle/>
                    <a:p>
                      <a:pPr indent="127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Customizing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고객 개인에게 맞춤화 된 서비스</a:t>
                      </a:r>
                      <a:endParaRPr lang="ko-KR" sz="1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5178183"/>
                  </a:ext>
                </a:extLst>
              </a:tr>
              <a:tr h="506929">
                <a:tc>
                  <a:txBody>
                    <a:bodyPr/>
                    <a:lstStyle/>
                    <a:p>
                      <a:pPr indent="127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DanKook University</a:t>
                      </a:r>
                      <a:endParaRPr lang="ko-KR" sz="1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단국대학교 재학생들이 기획한 서비스 </a:t>
                      </a:r>
                      <a:endParaRPr lang="ko-KR" sz="1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5931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253995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763688"/>
            <a:ext cx="1152128" cy="4094312"/>
          </a:xfrm>
          <a:prstGeom prst="rect">
            <a:avLst/>
          </a:prstGeom>
          <a:solidFill>
            <a:srgbClr val="86e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 lang="ko-KR" altLang="en-US"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 rot="0">
            <a:off x="0" y="1611560"/>
            <a:ext cx="1152128" cy="1651238"/>
            <a:chOff x="0" y="1611560"/>
            <a:chExt cx="1152128" cy="1651238"/>
          </a:xfrm>
          <a:solidFill>
            <a:srgbClr val="868686"/>
          </a:solidFill>
        </p:grpSpPr>
        <p:sp>
          <p:nvSpPr>
            <p:cNvPr id="7" name="직사각형 6"/>
            <p:cNvSpPr/>
            <p:nvPr/>
          </p:nvSpPr>
          <p:spPr>
            <a:xfrm>
              <a:off x="0" y="1611560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 lang="ko-KR" altLang="en-US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그래픽 1"/>
            <p:cNvSpPr/>
            <p:nvPr/>
          </p:nvSpPr>
          <p:spPr>
            <a:xfrm rot="5400000">
              <a:off x="326509" y="2837507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 lang="ko-KR" altLang="en-US"/>
              </a:pPr>
              <a:endParaRPr 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42603" y="459432"/>
            <a:ext cx="11049397" cy="1152128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 lang="ko-KR" altLang="en-US"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0" y="459432"/>
            <a:ext cx="1642692" cy="1651238"/>
            <a:chOff x="0" y="459432"/>
            <a:chExt cx="1642692" cy="1651238"/>
          </a:xfrm>
          <a:solidFill>
            <a:srgbClr val="fa897b"/>
          </a:solidFill>
        </p:grpSpPr>
        <p:sp>
          <p:nvSpPr>
            <p:cNvPr id="3" name="그래픽 1"/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 lang="ko-KR" altLang="en-US"/>
              </a:pPr>
              <a:endParaRPr 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 lang="ko-KR" altLang="en-US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그래픽 1"/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 lang="ko-KR" altLang="en-US"/>
              </a:pPr>
              <a:endParaRPr 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0" y="0"/>
            <a:ext cx="1152128" cy="459432"/>
          </a:xfrm>
          <a:prstGeom prst="rect">
            <a:avLst/>
          </a:prstGeom>
          <a:solidFill>
            <a:srgbClr val="d9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 lang="ko-KR" altLang="en-US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47528" y="781050"/>
            <a:ext cx="10344471" cy="4911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/>
                <a:ea typeface="나눔스퀘어 ExtraBold"/>
              </a:defRPr>
            </a:lvl1pPr>
          </a:lstStyle>
          <a:p>
            <a:pPr algn="l">
              <a:defRPr lang="ko-KR" altLang="en-US"/>
            </a:pPr>
            <a:r>
              <a:rPr lang="ko-KR" altLang="en-US" b="1">
                <a:latin typeface="Arial"/>
                <a:ea typeface="맑은 고딕"/>
                <a:cs typeface="Arial"/>
              </a:rPr>
              <a:t>플랫폼 프로젝트 개요</a:t>
            </a:r>
            <a:endParaRPr lang="ko-KR" altLang="en-US" b="1">
              <a:latin typeface="Arial"/>
              <a:ea typeface="맑은 고딕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47528" y="2049124"/>
            <a:ext cx="10344471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/>
                <a:ea typeface="나눔스퀘어 ExtraBold"/>
              </a:defRPr>
            </a:lvl1pPr>
          </a:lstStyle>
          <a:p>
            <a:pPr algn="l">
              <a:defRPr lang="ko-KR" altLang="en-US"/>
            </a:pPr>
            <a:r>
              <a:rPr lang="ko-KR" altLang="en-US" sz="1800" b="1">
                <a:latin typeface="Arial"/>
                <a:ea typeface="맑은 고딕"/>
                <a:cs typeface="Arial"/>
              </a:rPr>
              <a:t>배경</a:t>
            </a:r>
            <a:r>
              <a:rPr lang="en-US" altLang="ko-KR" sz="1800" b="1">
                <a:latin typeface="Arial"/>
                <a:ea typeface="맑은 고딕"/>
                <a:cs typeface="Arial"/>
              </a:rPr>
              <a:t>, </a:t>
            </a:r>
            <a:r>
              <a:rPr lang="ko-KR" altLang="en-US" sz="1800" b="1">
                <a:latin typeface="Arial"/>
                <a:ea typeface="맑은 고딕"/>
                <a:cs typeface="Arial"/>
              </a:rPr>
              <a:t>문제점 및 필요성</a:t>
            </a:r>
            <a:endParaRPr lang="ko-KR" altLang="en-US" sz="1800" b="1">
              <a:latin typeface="Arial"/>
              <a:ea typeface="맑은 고딕"/>
              <a:cs typeface="Arial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03512" y="2685736"/>
            <a:ext cx="6096000" cy="90328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lang="ko-KR" altLang="en-US"/>
            </a:pPr>
            <a:r>
              <a:rPr lang="ko-KR" altLang="ko-KR">
                <a:solidFill>
                  <a:srgbClr val="000000"/>
                </a:solidFill>
                <a:ea typeface="나눔고딕"/>
                <a:cs typeface="Arial"/>
              </a:rPr>
              <a:t>현재의 비즈니스 시장은 플랫폼전쟁이라고 말할 수 있을 정도로 모든 산업과 사업의 기반이 되는 플랫폼의 중요성은 점점 커져가고 있다</a:t>
            </a:r>
            <a:r>
              <a:rPr lang="en-US" altLang="ko-KR">
                <a:solidFill>
                  <a:srgbClr val="000000"/>
                </a:solidFill>
                <a:ea typeface="나눔고딕"/>
                <a:cs typeface="Arial"/>
              </a:rPr>
              <a:t>. </a:t>
            </a:r>
            <a:endParaRPr lang="ko-KR" altLang="en-US"/>
          </a:p>
        </p:txBody>
      </p:sp>
      <p:pic>
        <p:nvPicPr>
          <p:cNvPr id="19" name="image4.png"/>
          <p:cNvPicPr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131840" y="5180376"/>
            <a:ext cx="5688632" cy="1236956"/>
          </a:xfrm>
          <a:prstGeom prst="rect">
            <a:avLst/>
          </a:prstGeom>
          <a:ln/>
        </p:spPr>
      </p:pic>
      <p:sp>
        <p:nvSpPr>
          <p:cNvPr id="14" name="직사각형 13"/>
          <p:cNvSpPr/>
          <p:nvPr/>
        </p:nvSpPr>
        <p:spPr>
          <a:xfrm>
            <a:off x="1703512" y="4005675"/>
            <a:ext cx="6096000" cy="9073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lang="ko-KR" altLang="en-US"/>
            </a:pPr>
            <a:r>
              <a:rPr lang="en-US" altLang="ko-KR">
                <a:solidFill>
                  <a:srgbClr val="000000"/>
                </a:solidFill>
                <a:latin typeface="나눔고딕"/>
                <a:cs typeface="Arial"/>
              </a:rPr>
              <a:t>3</a:t>
            </a:r>
            <a:r>
              <a:rPr lang="ko-KR" altLang="ko-KR">
                <a:solidFill>
                  <a:srgbClr val="000000"/>
                </a:solidFill>
                <a:ea typeface="나눔고딕"/>
                <a:cs typeface="Arial"/>
              </a:rPr>
              <a:t>세대 플랫폼 시대 까지와 달리 이제</a:t>
            </a:r>
            <a:r>
              <a:rPr lang="en-US" altLang="ko-KR">
                <a:solidFill>
                  <a:srgbClr val="000000"/>
                </a:solidFill>
                <a:ea typeface="나눔고딕"/>
                <a:cs typeface="Arial"/>
              </a:rPr>
              <a:t> 4</a:t>
            </a:r>
            <a:r>
              <a:rPr lang="ko-KR" altLang="ko-KR">
                <a:solidFill>
                  <a:srgbClr val="000000"/>
                </a:solidFill>
                <a:ea typeface="나눔고딕"/>
                <a:cs typeface="Arial"/>
              </a:rPr>
              <a:t>세대 플랫폼이 되어야 살아남는 시기가 다가오면서</a:t>
            </a:r>
            <a:r>
              <a:rPr lang="en-US" altLang="ko-KR">
                <a:solidFill>
                  <a:srgbClr val="000000"/>
                </a:solidFill>
                <a:ea typeface="나눔고딕"/>
                <a:cs typeface="Arial"/>
              </a:rPr>
              <a:t> 4</a:t>
            </a:r>
            <a:r>
              <a:rPr lang="ko-KR" altLang="ko-KR">
                <a:solidFill>
                  <a:srgbClr val="000000"/>
                </a:solidFill>
                <a:ea typeface="나눔고딕"/>
                <a:cs typeface="Arial"/>
              </a:rPr>
              <a:t>세대 플랫폼의 핵심인</a:t>
            </a:r>
            <a:r>
              <a:rPr lang="en-US" altLang="ko-KR">
                <a:solidFill>
                  <a:srgbClr val="000000"/>
                </a:solidFill>
                <a:ea typeface="나눔고딕"/>
                <a:cs typeface="Arial"/>
              </a:rPr>
              <a:t> AI</a:t>
            </a:r>
            <a:r>
              <a:rPr lang="ko-KR" altLang="ko-KR">
                <a:solidFill>
                  <a:srgbClr val="000000"/>
                </a:solidFill>
                <a:ea typeface="나눔고딕"/>
                <a:cs typeface="Arial"/>
              </a:rPr>
              <a:t>에 대한 관심도 커져가고 있다</a:t>
            </a:r>
            <a:r>
              <a:rPr lang="en-US" altLang="ko-KR">
                <a:solidFill>
                  <a:srgbClr val="000000"/>
                </a:solidFill>
                <a:ea typeface="나눔고딕"/>
                <a:cs typeface="Arial"/>
              </a:rPr>
              <a:t>.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FA7B507-26A2-40BF-9A3F-E93A5E75EDFC}"/>
              </a:ext>
            </a:extLst>
          </p:cNvPr>
          <p:cNvSpPr/>
          <p:nvPr/>
        </p:nvSpPr>
        <p:spPr>
          <a:xfrm>
            <a:off x="0" y="2763688"/>
            <a:ext cx="1152128" cy="4094312"/>
          </a:xfrm>
          <a:prstGeom prst="rect">
            <a:avLst/>
          </a:prstGeom>
          <a:solidFill>
            <a:srgbClr val="86E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E30CD3-9E78-49DB-92A4-EB69C5B09DBD}"/>
              </a:ext>
            </a:extLst>
          </p:cNvPr>
          <p:cNvGrpSpPr/>
          <p:nvPr/>
        </p:nvGrpSpPr>
        <p:grpSpPr>
          <a:xfrm>
            <a:off x="0" y="1611560"/>
            <a:ext cx="1152128" cy="1651238"/>
            <a:chOff x="0" y="1611560"/>
            <a:chExt cx="1152128" cy="1651238"/>
          </a:xfrm>
          <a:solidFill>
            <a:srgbClr val="868686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BF5213-1B11-4FCD-A9B6-2A844D3A560E}"/>
                </a:ext>
              </a:extLst>
            </p:cNvPr>
            <p:cNvSpPr/>
            <p:nvPr/>
          </p:nvSpPr>
          <p:spPr>
            <a:xfrm>
              <a:off x="0" y="1611560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그래픽 1">
              <a:extLst>
                <a:ext uri="{FF2B5EF4-FFF2-40B4-BE49-F238E27FC236}">
                  <a16:creationId xmlns:a16="http://schemas.microsoft.com/office/drawing/2014/main" id="{7234F945-1345-4B59-B294-44EC39932B01}"/>
                </a:ext>
              </a:extLst>
            </p:cNvPr>
            <p:cNvSpPr/>
            <p:nvPr/>
          </p:nvSpPr>
          <p:spPr>
            <a:xfrm rot="5400000">
              <a:off x="326509" y="2837507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70462-9528-4637-AEDE-248D8823F8F9}"/>
              </a:ext>
            </a:extLst>
          </p:cNvPr>
          <p:cNvSpPr/>
          <p:nvPr/>
        </p:nvSpPr>
        <p:spPr>
          <a:xfrm>
            <a:off x="1142603" y="459432"/>
            <a:ext cx="11049397" cy="1152128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B1D4B9F-6D0A-4F31-BD14-FB297D4CFA50}"/>
              </a:ext>
            </a:extLst>
          </p:cNvPr>
          <p:cNvGrpSpPr/>
          <p:nvPr/>
        </p:nvGrpSpPr>
        <p:grpSpPr>
          <a:xfrm>
            <a:off x="0" y="459432"/>
            <a:ext cx="1642692" cy="1651238"/>
            <a:chOff x="0" y="459432"/>
            <a:chExt cx="1642692" cy="1651238"/>
          </a:xfrm>
          <a:solidFill>
            <a:srgbClr val="FA897B"/>
          </a:solidFill>
        </p:grpSpPr>
        <p:sp>
          <p:nvSpPr>
            <p:cNvPr id="3" name="그래픽 1">
              <a:extLst>
                <a:ext uri="{FF2B5EF4-FFF2-40B4-BE49-F238E27FC236}">
                  <a16:creationId xmlns:a16="http://schemas.microsoft.com/office/drawing/2014/main" id="{D10F6EF1-CD44-4803-9EFE-236B0E2553F4}"/>
                </a:ext>
              </a:extLst>
            </p:cNvPr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0BF9C9D-1EAA-482A-8062-288185B47925}"/>
                </a:ext>
              </a:extLst>
            </p:cNvPr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그래픽 1">
              <a:extLst>
                <a:ext uri="{FF2B5EF4-FFF2-40B4-BE49-F238E27FC236}">
                  <a16:creationId xmlns:a16="http://schemas.microsoft.com/office/drawing/2014/main" id="{798F1352-736C-45A0-9A5D-C0DEDE09A097}"/>
                </a:ext>
              </a:extLst>
            </p:cNvPr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E4C2D0-DEE8-4CF2-8B1F-662FA81773A3}"/>
              </a:ext>
            </a:extLst>
          </p:cNvPr>
          <p:cNvSpPr/>
          <p:nvPr/>
        </p:nvSpPr>
        <p:spPr>
          <a:xfrm>
            <a:off x="0" y="0"/>
            <a:ext cx="1152128" cy="459432"/>
          </a:xfrm>
          <a:prstGeom prst="rect">
            <a:avLst/>
          </a:prstGeom>
          <a:solidFill>
            <a:srgbClr val="D9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65E2F-CC4A-4004-9CFB-54DA15FA0F3B}"/>
              </a:ext>
            </a:extLst>
          </p:cNvPr>
          <p:cNvSpPr txBox="1"/>
          <p:nvPr/>
        </p:nvSpPr>
        <p:spPr>
          <a:xfrm>
            <a:off x="1847528" y="779750"/>
            <a:ext cx="10344471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플랫폼 프로젝트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BFC3E-5D6D-412E-9799-64AB4399D943}"/>
              </a:ext>
            </a:extLst>
          </p:cNvPr>
          <p:cNvSpPr txBox="1"/>
          <p:nvPr/>
        </p:nvSpPr>
        <p:spPr>
          <a:xfrm>
            <a:off x="1847528" y="2049124"/>
            <a:ext cx="103444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1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배경</a:t>
            </a:r>
            <a:r>
              <a:rPr lang="en-US" altLang="ko-KR" sz="1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8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문제점 및 필요성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F7B649-1AA2-4D2D-8629-16D1CC600FEF}"/>
              </a:ext>
            </a:extLst>
          </p:cNvPr>
          <p:cNvSpPr/>
          <p:nvPr/>
        </p:nvSpPr>
        <p:spPr>
          <a:xfrm>
            <a:off x="2634853" y="3982066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“</a:t>
            </a:r>
            <a:r>
              <a:rPr lang="ko-KR" altLang="ko-KR" sz="2400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여러 코디와 관련된 사이트와 어플리케이션을 확인한 결과</a:t>
            </a:r>
            <a:r>
              <a:rPr lang="en-US" altLang="ko-KR" sz="2400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, </a:t>
            </a:r>
            <a:r>
              <a:rPr lang="ko-KR" altLang="ko-KR" sz="2400" b="1" u="sng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개인 맞춤형 코디 정보를 제공하는 사이트는 없었다</a:t>
            </a:r>
            <a:r>
              <a:rPr lang="en-US" altLang="ko-KR" sz="2400" b="1" u="sng" dirty="0">
                <a:solidFill>
                  <a:srgbClr val="000000"/>
                </a:solidFill>
                <a:ea typeface="나눔고딕"/>
                <a:cs typeface="Arial" panose="020B0604020202020204" pitchFamily="34" charset="0"/>
              </a:rPr>
              <a:t>.”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472279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763688"/>
            <a:ext cx="1152128" cy="4094312"/>
          </a:xfrm>
          <a:prstGeom prst="rect">
            <a:avLst/>
          </a:prstGeom>
          <a:solidFill>
            <a:srgbClr val="86e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 lang="ko-KR" altLang="en-US"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 rot="0">
            <a:off x="0" y="1611560"/>
            <a:ext cx="1152128" cy="1651238"/>
            <a:chOff x="0" y="1611560"/>
            <a:chExt cx="1152128" cy="1651238"/>
          </a:xfrm>
          <a:solidFill>
            <a:srgbClr val="868686"/>
          </a:solidFill>
        </p:grpSpPr>
        <p:sp>
          <p:nvSpPr>
            <p:cNvPr id="7" name="직사각형 6"/>
            <p:cNvSpPr/>
            <p:nvPr/>
          </p:nvSpPr>
          <p:spPr>
            <a:xfrm>
              <a:off x="0" y="1611560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 lang="ko-KR" altLang="en-US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그래픽 1"/>
            <p:cNvSpPr/>
            <p:nvPr/>
          </p:nvSpPr>
          <p:spPr>
            <a:xfrm rot="5400000">
              <a:off x="326509" y="2837507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 lang="ko-KR" altLang="en-US"/>
              </a:pPr>
              <a:endParaRPr 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42603" y="459432"/>
            <a:ext cx="11049397" cy="1152128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 lang="ko-KR" altLang="en-US"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0" y="459432"/>
            <a:ext cx="1642692" cy="1651238"/>
            <a:chOff x="0" y="459432"/>
            <a:chExt cx="1642692" cy="1651238"/>
          </a:xfrm>
          <a:solidFill>
            <a:srgbClr val="fa897b"/>
          </a:solidFill>
        </p:grpSpPr>
        <p:sp>
          <p:nvSpPr>
            <p:cNvPr id="3" name="그래픽 1"/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 lang="ko-KR" altLang="en-US"/>
              </a:pPr>
              <a:endParaRPr 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 lang="ko-KR" altLang="en-US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그래픽 1"/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 lang="ko-KR" altLang="en-US"/>
              </a:pPr>
              <a:endParaRPr 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0" y="0"/>
            <a:ext cx="1152128" cy="459432"/>
          </a:xfrm>
          <a:prstGeom prst="rect">
            <a:avLst/>
          </a:prstGeom>
          <a:solidFill>
            <a:srgbClr val="d9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 lang="ko-KR" altLang="en-US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47528" y="781050"/>
            <a:ext cx="10344471" cy="4911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/>
                <a:ea typeface="나눔스퀘어 ExtraBold"/>
              </a:defRPr>
            </a:lvl1pPr>
          </a:lstStyle>
          <a:p>
            <a:pPr algn="l">
              <a:defRPr lang="ko-KR" altLang="en-US"/>
            </a:pPr>
            <a:r>
              <a:rPr lang="ko-KR" altLang="en-US" b="1">
                <a:latin typeface="Arial"/>
                <a:ea typeface="맑은 고딕"/>
                <a:cs typeface="Arial"/>
              </a:rPr>
              <a:t>플랫폼 프로젝트 개요</a:t>
            </a:r>
            <a:endParaRPr lang="ko-KR" altLang="en-US" b="1">
              <a:latin typeface="Arial"/>
              <a:ea typeface="맑은 고딕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42692" y="1903417"/>
            <a:ext cx="10344471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/>
                <a:ea typeface="나눔스퀘어 ExtraBold"/>
              </a:defRPr>
            </a:lvl1pPr>
          </a:lstStyle>
          <a:p>
            <a:pPr algn="l" latinLnBrk="1">
              <a:defRPr lang="ko-KR" altLang="en-US"/>
            </a:pPr>
            <a:r>
              <a:rPr lang="ko-KR" altLang="ko-KR" sz="1800" b="1">
                <a:latin typeface="Arial"/>
                <a:cs typeface="Arial"/>
              </a:rPr>
              <a:t>프로젝트의 목표</a:t>
            </a:r>
            <a:r>
              <a:rPr lang="en-US" altLang="ko-KR" sz="1800" b="1">
                <a:latin typeface="Arial"/>
                <a:cs typeface="Arial"/>
              </a:rPr>
              <a:t>, </a:t>
            </a:r>
            <a:r>
              <a:rPr lang="ko-KR" altLang="ko-KR" sz="1800" b="1">
                <a:latin typeface="Arial"/>
                <a:cs typeface="Arial"/>
              </a:rPr>
              <a:t>특장점</a:t>
            </a:r>
            <a:r>
              <a:rPr lang="en-US" altLang="ko-KR" sz="1800" b="1">
                <a:latin typeface="Arial"/>
                <a:cs typeface="Arial"/>
              </a:rPr>
              <a:t>, </a:t>
            </a:r>
            <a:r>
              <a:rPr lang="ko-KR" altLang="en-US" sz="1800" b="1">
                <a:latin typeface="Arial"/>
                <a:cs typeface="Arial"/>
              </a:rPr>
              <a:t>내용</a:t>
            </a:r>
            <a:endParaRPr lang="ko-KR" altLang="ko-KR" sz="1800" b="1">
              <a:latin typeface="Arial"/>
              <a:cs typeface="Arial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03007" y="2307944"/>
            <a:ext cx="4232652" cy="3857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  <a:defRPr lang="ko-KR" altLang="en-US"/>
            </a:pPr>
            <a:r>
              <a:rPr lang="ko-KR" altLang="ko-KR" b="1" kern="100">
                <a:latin typeface="맑은 고딕"/>
                <a:ea typeface="나눔고딕"/>
                <a:cs typeface="Times New Roman"/>
              </a:rPr>
              <a:t>목표 </a:t>
            </a:r>
            <a:r>
              <a:rPr lang="en-US" altLang="ko-KR" b="1" kern="100">
                <a:latin typeface="맑은 고딕"/>
                <a:ea typeface="나눔고딕"/>
                <a:cs typeface="Times New Roman"/>
              </a:rPr>
              <a:t>– </a:t>
            </a:r>
            <a:r>
              <a:rPr lang="en-US" altLang="ko-KR" sz="1400" b="1" kern="100">
                <a:latin typeface="맑은 고딕"/>
                <a:ea typeface="나눔고딕"/>
                <a:cs typeface="Times New Roman"/>
              </a:rPr>
              <a:t>AI</a:t>
            </a:r>
            <a:r>
              <a:rPr lang="ko-KR" altLang="ko-KR" sz="1400" b="1" kern="100">
                <a:latin typeface="맑은 고딕"/>
                <a:ea typeface="나눔고딕"/>
                <a:cs typeface="Times New Roman"/>
              </a:rPr>
              <a:t>를 이용한 개인 맞춤형 코디 추천 플랫폼</a:t>
            </a:r>
            <a:endParaRPr lang="ko-KR" altLang="ko-KR" sz="1400" kern="100">
              <a:latin typeface="맑은 고딕"/>
              <a:cs typeface="Times New Roman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58991" y="2672916"/>
            <a:ext cx="1833492" cy="3827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2700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defRPr lang="ko-KR" altLang="en-US"/>
            </a:pPr>
            <a:r>
              <a:rPr lang="ko-KR" altLang="ko-KR" b="1" kern="100">
                <a:latin typeface="맑은 고딕"/>
                <a:ea typeface="나눔고딕"/>
                <a:cs typeface="Times New Roman"/>
              </a:rPr>
              <a:t>대상 </a:t>
            </a:r>
            <a:r>
              <a:rPr lang="en-US" altLang="ko-KR" b="1" kern="100">
                <a:latin typeface="맑은 고딕"/>
                <a:ea typeface="나눔고딕"/>
                <a:cs typeface="Times New Roman"/>
              </a:rPr>
              <a:t>– </a:t>
            </a:r>
            <a:r>
              <a:rPr lang="ko-KR" altLang="ko-KR" sz="1400" b="1" kern="100">
                <a:latin typeface="맑은 고딕"/>
                <a:ea typeface="나눔고딕"/>
                <a:cs typeface="Times New Roman"/>
              </a:rPr>
              <a:t>일반인 전체</a:t>
            </a:r>
            <a:endParaRPr lang="ko-KR" altLang="ko-KR" sz="1400" kern="100">
              <a:latin typeface="맑은 고딕"/>
              <a:cs typeface="Times New Roman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71700" y="3037888"/>
            <a:ext cx="8059658" cy="358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2700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defRPr lang="ko-KR" altLang="en-US"/>
            </a:pPr>
            <a:r>
              <a:rPr lang="ko-KR" altLang="en-US" b="1" kern="100">
                <a:latin typeface="맑은 고딕"/>
                <a:ea typeface="나눔고딕"/>
                <a:cs typeface="Times New Roman"/>
              </a:rPr>
              <a:t>특장점</a:t>
            </a:r>
            <a:r>
              <a:rPr lang="ko-KR" altLang="ko-KR" b="1" kern="100">
                <a:latin typeface="맑은 고딕"/>
                <a:ea typeface="나눔고딕"/>
                <a:cs typeface="Times New Roman"/>
              </a:rPr>
              <a:t> </a:t>
            </a:r>
            <a:r>
              <a:rPr lang="en-US" altLang="ko-KR" b="1" kern="100">
                <a:latin typeface="맑은 고딕"/>
                <a:ea typeface="나눔고딕"/>
                <a:cs typeface="Times New Roman"/>
              </a:rPr>
              <a:t>– </a:t>
            </a:r>
            <a:r>
              <a:rPr lang="en-US" altLang="ko-KR" sz="1400" b="1" kern="100">
                <a:latin typeface="+mn-ea"/>
                <a:cs typeface="Times New Roman"/>
              </a:rPr>
              <a:t>1) </a:t>
            </a:r>
            <a:r>
              <a:rPr lang="ko-KR" altLang="ko-KR" sz="1400" b="1">
                <a:latin typeface="+mn-ea"/>
              </a:rPr>
              <a:t>후기</a:t>
            </a:r>
            <a:r>
              <a:rPr lang="en-US" altLang="ko-KR" sz="1400" b="1">
                <a:latin typeface="+mn-ea"/>
              </a:rPr>
              <a:t> </a:t>
            </a:r>
            <a:r>
              <a:rPr lang="ko-KR" altLang="ko-KR" sz="1400" b="1">
                <a:latin typeface="+mn-ea"/>
              </a:rPr>
              <a:t>시스템</a:t>
            </a:r>
            <a:r>
              <a:rPr lang="en-US" altLang="ko-KR" sz="1400" b="1">
                <a:latin typeface="+mn-ea"/>
              </a:rPr>
              <a:t> : </a:t>
            </a:r>
            <a:r>
              <a:rPr lang="ko-KR" altLang="en-US" sz="1400" b="1">
                <a:latin typeface="+mn-ea"/>
              </a:rPr>
              <a:t>단 방향 후기가 아닌 양 방향 후기 시스템으로서 구매자와</a:t>
            </a:r>
            <a:endParaRPr lang="ko-KR" altLang="en-US" sz="1400" b="1">
              <a:latin typeface="+mn-ea"/>
            </a:endParaRPr>
          </a:p>
          <a:p>
            <a:pPr indent="12700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defRPr lang="ko-KR" altLang="en-US"/>
            </a:pPr>
            <a:r>
              <a:rPr lang="en-US" altLang="ko-KR" sz="1400" b="1" kern="100">
                <a:latin typeface="+mn-ea"/>
                <a:cs typeface="Times New Roman"/>
              </a:rPr>
              <a:t>		</a:t>
            </a:r>
            <a:r>
              <a:rPr lang="ko-KR" altLang="en-US" sz="1400" b="1" kern="100">
                <a:latin typeface="+mn-ea"/>
                <a:cs typeface="Times New Roman"/>
              </a:rPr>
              <a:t>판매자가 서로 후기를 남길 수 있게하여 더욱 엄격히 사용자들을 관리하여 신뢰도를 올림</a:t>
            </a:r>
            <a:endParaRPr lang="ko-KR" altLang="en-US" sz="1400" b="1" kern="100">
              <a:latin typeface="+mn-ea"/>
              <a:cs typeface="Times New Roman"/>
            </a:endParaRPr>
          </a:p>
          <a:p>
            <a:pPr indent="12700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defRPr lang="ko-KR" altLang="en-US"/>
            </a:pPr>
            <a:r>
              <a:rPr lang="en-US" altLang="ko-KR" sz="1400" b="1" kern="100">
                <a:latin typeface="+mn-ea"/>
                <a:cs typeface="Times New Roman"/>
              </a:rPr>
              <a:t>		  2) </a:t>
            </a:r>
            <a:r>
              <a:rPr lang="en-US" altLang="ko-KR" sz="1400" b="1">
                <a:latin typeface="+mn-ea"/>
              </a:rPr>
              <a:t>AI(</a:t>
            </a:r>
            <a:r>
              <a:rPr lang="ko-KR" altLang="ko-KR" sz="1400" b="1">
                <a:latin typeface="+mn-ea"/>
              </a:rPr>
              <a:t>인공지능</a:t>
            </a:r>
            <a:r>
              <a:rPr lang="en-US" altLang="ko-KR" sz="1400" b="1">
                <a:latin typeface="+mn-ea"/>
              </a:rPr>
              <a:t>) : </a:t>
            </a:r>
            <a:r>
              <a:rPr lang="ko-KR" altLang="en-US" sz="1400" b="1">
                <a:latin typeface="+mn-ea"/>
              </a:rPr>
              <a:t>유저 맞춤형 데이터를 수집하고 분석하여 사용자 개개인에게 </a:t>
            </a:r>
            <a:endParaRPr lang="ko-KR" altLang="en-US" sz="1400" b="1">
              <a:latin typeface="+mn-ea"/>
            </a:endParaRPr>
          </a:p>
          <a:p>
            <a:pPr indent="12700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defRPr lang="ko-KR" altLang="en-US"/>
            </a:pPr>
            <a:r>
              <a:rPr lang="en-US" altLang="ko-KR" sz="1400" b="1" kern="100">
                <a:latin typeface="+mn-ea"/>
                <a:cs typeface="Times New Roman"/>
              </a:rPr>
              <a:t>		</a:t>
            </a:r>
            <a:r>
              <a:rPr lang="ko-KR" altLang="en-US" sz="1400" b="1" kern="100">
                <a:latin typeface="+mn-ea"/>
                <a:cs typeface="Times New Roman"/>
              </a:rPr>
              <a:t>맞춤화된 서비스를 제공함</a:t>
            </a:r>
            <a:r>
              <a:rPr lang="en-US" altLang="ko-KR" sz="1400" b="1" kern="100">
                <a:latin typeface="+mn-ea"/>
                <a:cs typeface="Times New Roman"/>
              </a:rPr>
              <a:t>.</a:t>
            </a:r>
            <a:endParaRPr lang="en-US" altLang="ko-KR" sz="1400" b="1" kern="100">
              <a:latin typeface="+mn-ea"/>
              <a:cs typeface="Times New Roman"/>
            </a:endParaRPr>
          </a:p>
          <a:p>
            <a:pPr indent="12700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defRPr lang="ko-KR" altLang="en-US"/>
            </a:pPr>
            <a:r>
              <a:rPr lang="en-US" altLang="ko-KR" sz="1400" b="1" kern="100">
                <a:latin typeface="+mn-ea"/>
                <a:cs typeface="Times New Roman"/>
              </a:rPr>
              <a:t>		  3) </a:t>
            </a:r>
            <a:r>
              <a:rPr lang="ko-KR" altLang="ko-KR" sz="1400" b="1">
                <a:latin typeface="+mn-ea"/>
              </a:rPr>
              <a:t>서로 평가</a:t>
            </a:r>
            <a:r>
              <a:rPr lang="en-US" altLang="ko-KR" sz="1400" b="1">
                <a:latin typeface="+mn-ea"/>
              </a:rPr>
              <a:t> </a:t>
            </a:r>
            <a:r>
              <a:rPr lang="ko-KR" altLang="en-US" sz="1400" b="1">
                <a:latin typeface="+mn-ea"/>
              </a:rPr>
              <a:t>가능</a:t>
            </a:r>
            <a:r>
              <a:rPr lang="en-US" altLang="ko-KR" sz="1400" b="1">
                <a:latin typeface="+mn-ea"/>
              </a:rPr>
              <a:t> : </a:t>
            </a:r>
            <a:r>
              <a:rPr lang="ko-KR" altLang="en-US" sz="1400" b="1">
                <a:latin typeface="+mn-ea"/>
              </a:rPr>
              <a:t>사용자들간에도 플랫폼이 제공해주는 커뮤니티 시스템을 이용하여</a:t>
            </a:r>
            <a:endParaRPr lang="ko-KR" altLang="en-US" sz="1400" b="1">
              <a:latin typeface="+mn-ea"/>
            </a:endParaRPr>
          </a:p>
          <a:p>
            <a:pPr indent="12700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defRPr lang="ko-KR" altLang="en-US"/>
            </a:pPr>
            <a:r>
              <a:rPr lang="en-US" altLang="ko-KR" sz="1400" b="1" kern="100">
                <a:latin typeface="+mn-ea"/>
                <a:cs typeface="Times New Roman"/>
              </a:rPr>
              <a:t>		</a:t>
            </a:r>
            <a:r>
              <a:rPr lang="ko-KR" altLang="en-US" sz="1400" b="1" kern="100">
                <a:latin typeface="+mn-ea"/>
                <a:cs typeface="Times New Roman"/>
              </a:rPr>
              <a:t>서로 착장 사진을 보며 평가해주고 조언이 가능하게 한다</a:t>
            </a:r>
            <a:r>
              <a:rPr lang="en-US" altLang="ko-KR" sz="1400" b="1" kern="100">
                <a:latin typeface="+mn-ea"/>
                <a:cs typeface="Times New Roman"/>
              </a:rPr>
              <a:t>. </a:t>
            </a:r>
            <a:r>
              <a:rPr lang="ko-KR" altLang="en-US" sz="1400" b="1" kern="100">
                <a:latin typeface="+mn-ea"/>
                <a:cs typeface="Times New Roman"/>
              </a:rPr>
              <a:t>추가로 지나친 비난을 하는 </a:t>
            </a:r>
            <a:endParaRPr lang="ko-KR" altLang="en-US" sz="1400" b="1" kern="100">
              <a:latin typeface="+mn-ea"/>
              <a:cs typeface="Times New Roman"/>
            </a:endParaRPr>
          </a:p>
          <a:p>
            <a:pPr indent="12700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defRPr lang="ko-KR" altLang="en-US"/>
            </a:pPr>
            <a:r>
              <a:rPr lang="en-US" altLang="ko-KR" sz="1400" b="1" kern="100">
                <a:latin typeface="+mn-ea"/>
                <a:cs typeface="Times New Roman"/>
              </a:rPr>
              <a:t>		</a:t>
            </a:r>
            <a:r>
              <a:rPr lang="ko-KR" altLang="en-US" sz="1400" b="1" kern="100">
                <a:latin typeface="+mn-ea"/>
                <a:cs typeface="Times New Roman"/>
              </a:rPr>
              <a:t>행위 등에 대한 관리도 엄격히 진행한다</a:t>
            </a:r>
            <a:r>
              <a:rPr lang="en-US" altLang="ko-KR" sz="1400" b="1" kern="100">
                <a:latin typeface="+mn-ea"/>
                <a:cs typeface="Times New Roman"/>
              </a:rPr>
              <a:t>. 		 </a:t>
            </a:r>
            <a:endParaRPr lang="ko-KR" altLang="ko-KR" sz="1400" kern="100">
              <a:latin typeface="+mn-ea"/>
              <a:cs typeface="Times New Roman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763688"/>
            <a:ext cx="1152128" cy="4094312"/>
          </a:xfrm>
          <a:prstGeom prst="rect">
            <a:avLst/>
          </a:prstGeom>
          <a:solidFill>
            <a:srgbClr val="86e3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 lang="ko-KR" altLang="en-US"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 rot="0">
            <a:off x="0" y="1611560"/>
            <a:ext cx="1152128" cy="1651238"/>
            <a:chOff x="0" y="1611560"/>
            <a:chExt cx="1152128" cy="1651238"/>
          </a:xfrm>
          <a:solidFill>
            <a:srgbClr val="868686"/>
          </a:solidFill>
        </p:grpSpPr>
        <p:sp>
          <p:nvSpPr>
            <p:cNvPr id="7" name="직사각형 6"/>
            <p:cNvSpPr/>
            <p:nvPr/>
          </p:nvSpPr>
          <p:spPr>
            <a:xfrm>
              <a:off x="0" y="1611560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 lang="ko-KR" altLang="en-US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그래픽 1"/>
            <p:cNvSpPr/>
            <p:nvPr/>
          </p:nvSpPr>
          <p:spPr>
            <a:xfrm rot="5400000">
              <a:off x="326509" y="2837507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 lang="ko-KR" altLang="en-US"/>
              </a:pPr>
              <a:endParaRPr 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42603" y="459432"/>
            <a:ext cx="11049397" cy="1152128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 lang="ko-KR" altLang="en-US"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0" y="459432"/>
            <a:ext cx="1642692" cy="1651238"/>
            <a:chOff x="0" y="459432"/>
            <a:chExt cx="1642692" cy="1651238"/>
          </a:xfrm>
          <a:solidFill>
            <a:srgbClr val="fa897b"/>
          </a:solidFill>
        </p:grpSpPr>
        <p:sp>
          <p:nvSpPr>
            <p:cNvPr id="3" name="그래픽 1"/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 lang="ko-KR" altLang="en-US"/>
              </a:pPr>
              <a:endParaRPr 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 lang="ko-KR" altLang="en-US"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그래픽 1"/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 lang="ko-KR" altLang="en-US"/>
              </a:pPr>
              <a:endParaRPr 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0" y="0"/>
            <a:ext cx="1152128" cy="459432"/>
          </a:xfrm>
          <a:prstGeom prst="rect">
            <a:avLst/>
          </a:prstGeom>
          <a:solidFill>
            <a:srgbClr val="d9c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 lang="ko-KR" altLang="en-US"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47528" y="781050"/>
            <a:ext cx="10344471" cy="4911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/>
                <a:ea typeface="나눔스퀘어 ExtraBold"/>
              </a:defRPr>
            </a:lvl1pPr>
          </a:lstStyle>
          <a:p>
            <a:pPr algn="l">
              <a:defRPr lang="ko-KR" altLang="en-US"/>
            </a:pPr>
            <a:r>
              <a:rPr lang="ko-KR" altLang="en-US" b="1">
                <a:latin typeface="Arial"/>
                <a:ea typeface="맑은 고딕"/>
                <a:cs typeface="Arial"/>
              </a:rPr>
              <a:t>플랫폼 프로젝트 개요</a:t>
            </a:r>
            <a:endParaRPr lang="ko-KR" altLang="en-US" b="1">
              <a:latin typeface="Arial"/>
              <a:ea typeface="맑은 고딕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42692" y="1903417"/>
            <a:ext cx="10344471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/>
                <a:ea typeface="나눔스퀘어 ExtraBold"/>
              </a:defRPr>
            </a:lvl1pPr>
          </a:lstStyle>
          <a:p>
            <a:pPr algn="l" latinLnBrk="1">
              <a:defRPr lang="ko-KR" altLang="en-US"/>
            </a:pPr>
            <a:r>
              <a:rPr lang="ko-KR" altLang="ko-KR" sz="1800" b="1">
                <a:latin typeface="Arial"/>
                <a:cs typeface="Arial"/>
              </a:rPr>
              <a:t>프로젝트의 목표</a:t>
            </a:r>
            <a:r>
              <a:rPr lang="en-US" altLang="ko-KR" sz="1800" b="1">
                <a:latin typeface="Arial"/>
                <a:cs typeface="Arial"/>
              </a:rPr>
              <a:t>, </a:t>
            </a:r>
            <a:r>
              <a:rPr lang="ko-KR" altLang="ko-KR" sz="1800" b="1">
                <a:latin typeface="Arial"/>
                <a:cs typeface="Arial"/>
              </a:rPr>
              <a:t>특장점</a:t>
            </a:r>
            <a:r>
              <a:rPr lang="en-US" altLang="ko-KR" sz="1800" b="1">
                <a:latin typeface="Arial"/>
                <a:cs typeface="Arial"/>
              </a:rPr>
              <a:t>, </a:t>
            </a:r>
            <a:r>
              <a:rPr lang="ko-KR" altLang="en-US" sz="1800" b="1">
                <a:latin typeface="Arial"/>
                <a:cs typeface="Arial"/>
              </a:rPr>
              <a:t>내용</a:t>
            </a:r>
            <a:endParaRPr lang="ko-KR" altLang="ko-KR" sz="1800" b="1">
              <a:latin typeface="Arial"/>
              <a:cs typeface="Arial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19672" y="2350469"/>
            <a:ext cx="10121587" cy="4507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  <a:defRPr lang="ko-KR" altLang="en-US"/>
            </a:pPr>
            <a:r>
              <a:rPr lang="ko-KR" altLang="en-US" sz="1400" b="1" kern="100">
                <a:latin typeface="+mn-ea"/>
                <a:cs typeface="Times New Roman"/>
              </a:rPr>
              <a:t>내용</a:t>
            </a:r>
            <a:r>
              <a:rPr lang="ko-KR" altLang="ko-KR" sz="1400" b="1" kern="100">
                <a:latin typeface="+mn-ea"/>
                <a:cs typeface="Times New Roman"/>
              </a:rPr>
              <a:t> </a:t>
            </a:r>
            <a:r>
              <a:rPr lang="en-US" altLang="ko-KR" sz="1400" b="1" kern="100">
                <a:latin typeface="+mn-ea"/>
                <a:cs typeface="Times New Roman"/>
              </a:rPr>
              <a:t>: </a:t>
            </a:r>
            <a:endParaRPr lang="en-US" altLang="ko-KR" sz="1400" b="1" kern="100">
              <a:latin typeface="+mn-ea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1200"/>
              </a:spcAft>
              <a:defRPr lang="ko-KR" altLang="en-US"/>
            </a:pPr>
            <a:r>
              <a:rPr lang="ko-KR" altLang="en-US" sz="1400" b="1" kern="100">
                <a:solidFill>
                  <a:schemeClr val="accent1">
                    <a:lumMod val="70000"/>
                  </a:schemeClr>
                </a:solidFill>
                <a:latin typeface="+mn-ea"/>
                <a:cs typeface="Times New Roman"/>
              </a:rPr>
              <a:t>기반</a:t>
            </a:r>
            <a:r>
              <a:rPr lang="en-US" altLang="ko-KR" sz="1400" b="1" kern="100">
                <a:latin typeface="+mn-ea"/>
                <a:cs typeface="Times New Roman"/>
              </a:rPr>
              <a:t>) </a:t>
            </a:r>
            <a:endParaRPr lang="ko-KR" altLang="en-US" sz="1400" b="1" kern="100">
              <a:latin typeface="+mn-ea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1200"/>
              </a:spcAft>
              <a:defRPr lang="ko-KR" altLang="en-US"/>
            </a:pPr>
            <a:r>
              <a:rPr lang="ko-KR" altLang="en-US" sz="1400" b="1" kern="100">
                <a:latin typeface="+mn-ea"/>
                <a:cs typeface="Times New Roman"/>
              </a:rPr>
              <a:t>시중에서 구할 수 있는 데이터와 의류산업 종사자분들과의 연계를 통해 사람들의 신체 모습에 따른 데이터를 모은 후 </a:t>
            </a:r>
            <a:endParaRPr lang="ko-KR" altLang="en-US" sz="1400" b="1" kern="100">
              <a:latin typeface="+mn-ea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1200"/>
              </a:spcAft>
              <a:defRPr lang="ko-KR" altLang="en-US"/>
            </a:pPr>
            <a:r>
              <a:rPr lang="ko-KR" altLang="en-US" sz="1400" b="1" kern="100">
                <a:latin typeface="+mn-ea"/>
                <a:cs typeface="Times New Roman"/>
              </a:rPr>
              <a:t>데이터 정제와 </a:t>
            </a:r>
            <a:r>
              <a:rPr lang="en-US" altLang="ko-KR" sz="1400" b="1" kern="100">
                <a:latin typeface="+mn-ea"/>
                <a:cs typeface="Times New Roman"/>
              </a:rPr>
              <a:t>AI</a:t>
            </a:r>
            <a:r>
              <a:rPr lang="ko-KR" altLang="en-US" sz="1400" b="1" kern="100">
                <a:latin typeface="+mn-ea"/>
                <a:cs typeface="Times New Roman"/>
              </a:rPr>
              <a:t>처리를 반복하며 런칭 후 바로 일정 수준 이상의 퀄리티 있는 코디 추천이 가능하게 함</a:t>
            </a:r>
            <a:r>
              <a:rPr lang="en-US" altLang="ko-KR" sz="1400" b="1" kern="100">
                <a:latin typeface="+mn-ea"/>
                <a:cs typeface="Times New Roman"/>
              </a:rPr>
              <a:t>.</a:t>
            </a:r>
            <a:endParaRPr lang="en-US" altLang="ko-KR" sz="1400" b="1" kern="100">
              <a:latin typeface="+mn-ea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1200"/>
              </a:spcAft>
              <a:defRPr lang="ko-KR" altLang="en-US"/>
            </a:pPr>
            <a:r>
              <a:rPr lang="ko-KR" altLang="en-US" sz="1400" b="1" kern="100">
                <a:solidFill>
                  <a:schemeClr val="accent1">
                    <a:lumMod val="70000"/>
                  </a:schemeClr>
                </a:solidFill>
                <a:latin typeface="+mn-ea"/>
                <a:cs typeface="Times New Roman"/>
              </a:rPr>
              <a:t>범위</a:t>
            </a:r>
            <a:r>
              <a:rPr lang="en-US" altLang="ko-KR" sz="1400" b="1" kern="100">
                <a:latin typeface="+mn-ea"/>
                <a:cs typeface="Times New Roman"/>
              </a:rPr>
              <a:t>) </a:t>
            </a:r>
            <a:endParaRPr lang="en-US" altLang="ko-KR" sz="1400" b="1" kern="100">
              <a:latin typeface="+mn-ea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1200"/>
              </a:spcAft>
              <a:defRPr lang="ko-KR" altLang="en-US"/>
            </a:pPr>
            <a:r>
              <a:rPr lang="ko-KR" altLang="en-US" sz="1400" b="1" kern="100">
                <a:latin typeface="+mn-ea"/>
                <a:cs typeface="Times New Roman"/>
              </a:rPr>
              <a:t>먼저</a:t>
            </a:r>
            <a:r>
              <a:rPr lang="en-US" altLang="ko-KR" sz="1400" b="1" kern="100">
                <a:latin typeface="+mn-ea"/>
                <a:cs typeface="Times New Roman"/>
              </a:rPr>
              <a:t>, </a:t>
            </a:r>
            <a:r>
              <a:rPr lang="ko-KR" altLang="en-US" sz="1400" b="1" kern="100">
                <a:latin typeface="+mn-ea"/>
                <a:cs typeface="Times New Roman"/>
              </a:rPr>
              <a:t>우리가 수집하는 데이터들이 한국인들의 체형과 나이 등의 요소에 따른 코디 데이터 이므로</a:t>
            </a:r>
            <a:endParaRPr lang="ko-KR" altLang="en-US" sz="1400" b="1" kern="100">
              <a:latin typeface="+mn-ea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1200"/>
              </a:spcAft>
              <a:defRPr lang="ko-KR" altLang="en-US"/>
            </a:pPr>
            <a:r>
              <a:rPr lang="ko-KR" altLang="en-US" sz="1400" b="1" kern="100">
                <a:latin typeface="+mn-ea"/>
                <a:cs typeface="Times New Roman"/>
              </a:rPr>
              <a:t>프로젝트의 초반부에는 국내에 집중</a:t>
            </a:r>
            <a:r>
              <a:rPr lang="en-US" altLang="ko-KR" sz="1400" b="1" kern="100">
                <a:latin typeface="+mn-ea"/>
                <a:cs typeface="Times New Roman"/>
              </a:rPr>
              <a:t>.</a:t>
            </a:r>
            <a:endParaRPr lang="en-US" altLang="ko-KR" sz="1400" b="1" kern="100">
              <a:latin typeface="+mn-ea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1200"/>
              </a:spcAft>
              <a:defRPr lang="ko-KR" altLang="en-US"/>
            </a:pPr>
            <a:r>
              <a:rPr lang="ko-KR" altLang="en-US" sz="1400" b="1" kern="100">
                <a:latin typeface="+mn-ea"/>
                <a:cs typeface="Times New Roman"/>
              </a:rPr>
              <a:t>다음으로</a:t>
            </a:r>
            <a:r>
              <a:rPr lang="en-US" altLang="ko-KR" sz="1400" b="1" kern="100">
                <a:latin typeface="+mn-ea"/>
                <a:cs typeface="Times New Roman"/>
              </a:rPr>
              <a:t>, </a:t>
            </a:r>
            <a:r>
              <a:rPr lang="ko-KR" altLang="en-US" sz="1400" b="1" kern="100">
                <a:latin typeface="+mn-ea"/>
                <a:cs typeface="Times New Roman"/>
              </a:rPr>
              <a:t>기술적인 측면에서 사업을 확장 할 것 크게 </a:t>
            </a:r>
            <a:r>
              <a:rPr lang="en-US" altLang="ko-KR" sz="1400" b="1" kern="100">
                <a:latin typeface="+mn-ea"/>
                <a:cs typeface="Times New Roman"/>
              </a:rPr>
              <a:t>2</a:t>
            </a:r>
            <a:r>
              <a:rPr lang="ko-KR" altLang="en-US" sz="1400" b="1" kern="100">
                <a:latin typeface="+mn-ea"/>
                <a:cs typeface="Times New Roman"/>
              </a:rPr>
              <a:t>가지 방안이 존재</a:t>
            </a:r>
            <a:r>
              <a:rPr lang="en-US" altLang="ko-KR" sz="1400" b="1" kern="100">
                <a:latin typeface="+mn-ea"/>
                <a:cs typeface="Times New Roman"/>
              </a:rPr>
              <a:t>. </a:t>
            </a:r>
            <a:endParaRPr lang="en-US" altLang="ko-KR" sz="1400" b="1" kern="100">
              <a:latin typeface="+mn-ea"/>
              <a:cs typeface="Times New Roman"/>
            </a:endParaRPr>
          </a:p>
          <a:p>
            <a:pPr marL="342900" indent="-342900">
              <a:lnSpc>
                <a:spcPct val="107000"/>
              </a:lnSpc>
              <a:spcAft>
                <a:spcPts val="1200"/>
              </a:spcAft>
              <a:buAutoNum type="arabicParenR"/>
              <a:defRPr lang="ko-KR" altLang="en-US"/>
            </a:pPr>
            <a:r>
              <a:rPr lang="ko-KR" altLang="en-US" sz="1400" b="1" kern="100">
                <a:latin typeface="+mn-ea"/>
                <a:cs typeface="Times New Roman"/>
              </a:rPr>
              <a:t>특정 체형에 특정 코디를 좋아하는 사람들의 특정 기호식품 등에 대한 </a:t>
            </a:r>
            <a:r>
              <a:rPr lang="en-US" altLang="ko-KR" sz="1400" b="1" kern="100">
                <a:latin typeface="+mn-ea"/>
                <a:cs typeface="Times New Roman"/>
              </a:rPr>
              <a:t> </a:t>
            </a:r>
            <a:r>
              <a:rPr lang="ko-KR" altLang="en-US" sz="1400" b="1" kern="100">
                <a:latin typeface="+mn-ea"/>
                <a:cs typeface="Times New Roman"/>
              </a:rPr>
              <a:t>선택과관련한 데이터를 수집 후에 관련 기호식품 </a:t>
            </a:r>
            <a:endParaRPr lang="ko-KR" altLang="en-US" sz="1400" b="1" kern="100">
              <a:latin typeface="+mn-ea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1200"/>
              </a:spcAft>
              <a:defRPr lang="ko-KR" altLang="en-US"/>
            </a:pPr>
            <a:r>
              <a:rPr lang="ko-KR" altLang="en-US" sz="1400" b="1" kern="100">
                <a:latin typeface="+mn-ea"/>
                <a:cs typeface="Times New Roman"/>
              </a:rPr>
              <a:t>회사와의 연계를 통하여 맞춤형 특정 상품 광고를 제공해주는 등 정보를 활용한 방안</a:t>
            </a:r>
            <a:r>
              <a:rPr lang="en-US" altLang="ko-KR" sz="1400" b="1" kern="100">
                <a:latin typeface="+mn-ea"/>
                <a:cs typeface="Times New Roman"/>
              </a:rPr>
              <a:t>.</a:t>
            </a:r>
            <a:endParaRPr lang="en-US" altLang="ko-KR" sz="1400" b="1" kern="100">
              <a:latin typeface="+mn-ea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1200"/>
              </a:spcAft>
              <a:defRPr lang="ko-KR" altLang="en-US"/>
            </a:pPr>
            <a:r>
              <a:rPr lang="en-US" altLang="ko-KR" sz="1400" b="1" kern="100">
                <a:latin typeface="+mn-ea"/>
                <a:cs typeface="Times New Roman"/>
              </a:rPr>
              <a:t>2) AI</a:t>
            </a:r>
            <a:r>
              <a:rPr lang="ko-KR" altLang="en-US" sz="1400" b="1" kern="100">
                <a:latin typeface="+mn-ea"/>
                <a:cs typeface="Times New Roman"/>
              </a:rPr>
              <a:t>알고리즘을 지속적으로 보완하고 발전시킨 후에 그 알고리즘을 이용하여 또 다른 </a:t>
            </a:r>
            <a:r>
              <a:rPr lang="en-US" altLang="ko-KR" sz="1400" b="1" kern="100">
                <a:latin typeface="+mn-ea"/>
                <a:cs typeface="Times New Roman"/>
              </a:rPr>
              <a:t>AI</a:t>
            </a:r>
            <a:r>
              <a:rPr lang="ko-KR" altLang="en-US" sz="1400" b="1" kern="100">
                <a:latin typeface="+mn-ea"/>
                <a:cs typeface="Times New Roman"/>
              </a:rPr>
              <a:t>특화 사업들로 진출하는 방안</a:t>
            </a:r>
            <a:r>
              <a:rPr lang="en-US" altLang="ko-KR" sz="1400" b="1" kern="100">
                <a:latin typeface="+mn-ea"/>
                <a:cs typeface="Times New Roman"/>
              </a:rPr>
              <a:t>.</a:t>
            </a:r>
            <a:endParaRPr lang="en-US" altLang="ko-KR" sz="1400" b="1" kern="100">
              <a:latin typeface="+mn-ea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1200"/>
              </a:spcAft>
              <a:defRPr lang="ko-KR" altLang="en-US"/>
            </a:pPr>
            <a:endParaRPr lang="ko-KR" altLang="ko-KR" sz="1400" kern="100">
              <a:latin typeface="맑은 고딕"/>
              <a:cs typeface="Times New Roman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122139-9D20-45F9-94CF-372582EADDE7}"/>
              </a:ext>
            </a:extLst>
          </p:cNvPr>
          <p:cNvSpPr/>
          <p:nvPr/>
        </p:nvSpPr>
        <p:spPr>
          <a:xfrm>
            <a:off x="3514461" y="0"/>
            <a:ext cx="8677539" cy="2551403"/>
          </a:xfrm>
          <a:prstGeom prst="rect">
            <a:avLst/>
          </a:prstGeom>
          <a:solidFill>
            <a:srgbClr val="D0E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4D97F5-7F35-40F6-AB95-ACE4739B16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0F46A2-861D-4FBA-9CEA-AC98C0D685D4}"/>
              </a:ext>
            </a:extLst>
          </p:cNvPr>
          <p:cNvSpPr/>
          <p:nvPr/>
        </p:nvSpPr>
        <p:spPr>
          <a:xfrm>
            <a:off x="0" y="3930743"/>
            <a:ext cx="1757231" cy="2927257"/>
          </a:xfrm>
          <a:prstGeom prst="rect">
            <a:avLst/>
          </a:prstGeom>
          <a:solidFill>
            <a:srgbClr val="D0E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D36D60-9D3A-4CA3-BF85-AADAD3DE0D06}"/>
              </a:ext>
            </a:extLst>
          </p:cNvPr>
          <p:cNvSpPr/>
          <p:nvPr/>
        </p:nvSpPr>
        <p:spPr>
          <a:xfrm>
            <a:off x="1757232" y="0"/>
            <a:ext cx="1757232" cy="2550894"/>
          </a:xfrm>
          <a:prstGeom prst="rect">
            <a:avLst/>
          </a:prstGeom>
          <a:solidFill>
            <a:srgbClr val="FFD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7C077C-0780-4CAA-831A-A9ED6199C79D}"/>
              </a:ext>
            </a:extLst>
          </p:cNvPr>
          <p:cNvSpPr/>
          <p:nvPr/>
        </p:nvSpPr>
        <p:spPr>
          <a:xfrm>
            <a:off x="1757232" y="3931327"/>
            <a:ext cx="1757232" cy="2926673"/>
          </a:xfrm>
          <a:prstGeom prst="rect">
            <a:avLst/>
          </a:prstGeom>
          <a:solidFill>
            <a:srgbClr val="BF97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C1C488-0928-4273-9BB6-A2B5987DA0E1}"/>
              </a:ext>
            </a:extLst>
          </p:cNvPr>
          <p:cNvSpPr/>
          <p:nvPr/>
        </p:nvSpPr>
        <p:spPr>
          <a:xfrm>
            <a:off x="3514462" y="2173766"/>
            <a:ext cx="8677537" cy="1757231"/>
          </a:xfrm>
          <a:prstGeom prst="rect">
            <a:avLst/>
          </a:prstGeom>
          <a:solidFill>
            <a:srgbClr val="66DC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76DBA00-77D3-498E-9830-0C47A3E52E05}"/>
              </a:ext>
            </a:extLst>
          </p:cNvPr>
          <p:cNvGrpSpPr/>
          <p:nvPr/>
        </p:nvGrpSpPr>
        <p:grpSpPr>
          <a:xfrm>
            <a:off x="1757232" y="1412776"/>
            <a:ext cx="2505442" cy="3279212"/>
            <a:chOff x="0" y="-39344"/>
            <a:chExt cx="1642692" cy="2150014"/>
          </a:xfrm>
          <a:solidFill>
            <a:srgbClr val="FA897B"/>
          </a:solidFill>
        </p:grpSpPr>
        <p:sp>
          <p:nvSpPr>
            <p:cNvPr id="4" name="그래픽 1">
              <a:extLst>
                <a:ext uri="{FF2B5EF4-FFF2-40B4-BE49-F238E27FC236}">
                  <a16:creationId xmlns:a16="http://schemas.microsoft.com/office/drawing/2014/main" id="{BCE6AAC9-8F55-41E0-B6B7-94ECE4F24FDE}"/>
                </a:ext>
              </a:extLst>
            </p:cNvPr>
            <p:cNvSpPr/>
            <p:nvPr/>
          </p:nvSpPr>
          <p:spPr>
            <a:xfrm>
              <a:off x="1143582" y="859760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251360E-E4B4-4D77-89C5-EC5D8FA2F6A0}"/>
                </a:ext>
              </a:extLst>
            </p:cNvPr>
            <p:cNvSpPr/>
            <p:nvPr/>
          </p:nvSpPr>
          <p:spPr>
            <a:xfrm>
              <a:off x="0" y="459432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그래픽 1">
              <a:extLst>
                <a:ext uri="{FF2B5EF4-FFF2-40B4-BE49-F238E27FC236}">
                  <a16:creationId xmlns:a16="http://schemas.microsoft.com/office/drawing/2014/main" id="{1C9D7668-51FF-429E-BD3C-A26AA542512E}"/>
                </a:ext>
              </a:extLst>
            </p:cNvPr>
            <p:cNvSpPr/>
            <p:nvPr/>
          </p:nvSpPr>
          <p:spPr>
            <a:xfrm rot="5400000">
              <a:off x="326509" y="1685379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그래픽 1">
              <a:extLst>
                <a:ext uri="{FF2B5EF4-FFF2-40B4-BE49-F238E27FC236}">
                  <a16:creationId xmlns:a16="http://schemas.microsoft.com/office/drawing/2014/main" id="{6E4B0BA4-5129-4241-AE10-19580C4BAE19}"/>
                </a:ext>
              </a:extLst>
            </p:cNvPr>
            <p:cNvSpPr/>
            <p:nvPr/>
          </p:nvSpPr>
          <p:spPr>
            <a:xfrm rot="16200000">
              <a:off x="326509" y="34475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D12FB5-7797-44FA-8587-B334B8CC28CD}"/>
              </a:ext>
            </a:extLst>
          </p:cNvPr>
          <p:cNvGrpSpPr/>
          <p:nvPr/>
        </p:nvGrpSpPr>
        <p:grpSpPr>
          <a:xfrm>
            <a:off x="0" y="2173766"/>
            <a:ext cx="2518477" cy="1757231"/>
            <a:chOff x="983432" y="2852936"/>
            <a:chExt cx="1651238" cy="1152128"/>
          </a:xfrm>
          <a:solidFill>
            <a:srgbClr val="868686"/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041E9E-351E-4CAB-A636-740BE7BCB5E2}"/>
                </a:ext>
              </a:extLst>
            </p:cNvPr>
            <p:cNvSpPr/>
            <p:nvPr/>
          </p:nvSpPr>
          <p:spPr>
            <a:xfrm>
              <a:off x="983432" y="2852936"/>
              <a:ext cx="1152128" cy="1152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그래픽 1">
              <a:extLst>
                <a:ext uri="{FF2B5EF4-FFF2-40B4-BE49-F238E27FC236}">
                  <a16:creationId xmlns:a16="http://schemas.microsoft.com/office/drawing/2014/main" id="{C9399EB5-7796-49C9-BAF5-93E5514DB826}"/>
                </a:ext>
              </a:extLst>
            </p:cNvPr>
            <p:cNvSpPr/>
            <p:nvPr/>
          </p:nvSpPr>
          <p:spPr>
            <a:xfrm>
              <a:off x="2135560" y="3253264"/>
              <a:ext cx="499110" cy="351472"/>
            </a:xfrm>
            <a:custGeom>
              <a:avLst/>
              <a:gdLst>
                <a:gd name="connsiteX0" fmla="*/ 0 w 499110"/>
                <a:gd name="connsiteY0" fmla="*/ 288608 h 351472"/>
                <a:gd name="connsiteX1" fmla="*/ 60008 w 499110"/>
                <a:gd name="connsiteY1" fmla="*/ 234315 h 351472"/>
                <a:gd name="connsiteX2" fmla="*/ 154305 w 499110"/>
                <a:gd name="connsiteY2" fmla="*/ 257175 h 351472"/>
                <a:gd name="connsiteX3" fmla="*/ 230505 w 499110"/>
                <a:gd name="connsiteY3" fmla="*/ 325755 h 351472"/>
                <a:gd name="connsiteX4" fmla="*/ 322898 w 499110"/>
                <a:gd name="connsiteY4" fmla="*/ 351473 h 351472"/>
                <a:gd name="connsiteX5" fmla="*/ 499110 w 499110"/>
                <a:gd name="connsiteY5" fmla="*/ 175260 h 351472"/>
                <a:gd name="connsiteX6" fmla="*/ 322898 w 499110"/>
                <a:gd name="connsiteY6" fmla="*/ 0 h 351472"/>
                <a:gd name="connsiteX7" fmla="*/ 230505 w 499110"/>
                <a:gd name="connsiteY7" fmla="*/ 25718 h 351472"/>
                <a:gd name="connsiteX8" fmla="*/ 154305 w 499110"/>
                <a:gd name="connsiteY8" fmla="*/ 94298 h 351472"/>
                <a:gd name="connsiteX9" fmla="*/ 60008 w 499110"/>
                <a:gd name="connsiteY9" fmla="*/ 117158 h 351472"/>
                <a:gd name="connsiteX10" fmla="*/ 0 w 499110"/>
                <a:gd name="connsiteY10" fmla="*/ 62865 h 351472"/>
                <a:gd name="connsiteX11" fmla="*/ 0 w 499110"/>
                <a:gd name="connsiteY11" fmla="*/ 288608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9110" h="351472">
                  <a:moveTo>
                    <a:pt x="0" y="288608"/>
                  </a:moveTo>
                  <a:cubicBezTo>
                    <a:pt x="0" y="288608"/>
                    <a:pt x="18098" y="236220"/>
                    <a:pt x="60008" y="234315"/>
                  </a:cubicBezTo>
                  <a:cubicBezTo>
                    <a:pt x="101918" y="232410"/>
                    <a:pt x="120015" y="223838"/>
                    <a:pt x="154305" y="257175"/>
                  </a:cubicBezTo>
                  <a:cubicBezTo>
                    <a:pt x="195263" y="297180"/>
                    <a:pt x="213360" y="316230"/>
                    <a:pt x="230505" y="325755"/>
                  </a:cubicBezTo>
                  <a:cubicBezTo>
                    <a:pt x="247650" y="335280"/>
                    <a:pt x="288608" y="351473"/>
                    <a:pt x="322898" y="351473"/>
                  </a:cubicBezTo>
                  <a:cubicBezTo>
                    <a:pt x="420053" y="351473"/>
                    <a:pt x="499110" y="272415"/>
                    <a:pt x="499110" y="175260"/>
                  </a:cubicBezTo>
                  <a:cubicBezTo>
                    <a:pt x="499110" y="78105"/>
                    <a:pt x="420053" y="0"/>
                    <a:pt x="322898" y="0"/>
                  </a:cubicBezTo>
                  <a:cubicBezTo>
                    <a:pt x="288608" y="0"/>
                    <a:pt x="247650" y="16193"/>
                    <a:pt x="230505" y="25718"/>
                  </a:cubicBezTo>
                  <a:cubicBezTo>
                    <a:pt x="213360" y="35243"/>
                    <a:pt x="195263" y="54293"/>
                    <a:pt x="154305" y="94298"/>
                  </a:cubicBezTo>
                  <a:cubicBezTo>
                    <a:pt x="120015" y="128588"/>
                    <a:pt x="101918" y="119063"/>
                    <a:pt x="60008" y="117158"/>
                  </a:cubicBezTo>
                  <a:cubicBezTo>
                    <a:pt x="18098" y="115253"/>
                    <a:pt x="0" y="62865"/>
                    <a:pt x="0" y="62865"/>
                  </a:cubicBezTo>
                  <a:lnTo>
                    <a:pt x="0" y="2886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C6ABB28-5788-4B12-B4B6-122F0197A3F9}"/>
              </a:ext>
            </a:extLst>
          </p:cNvPr>
          <p:cNvSpPr txBox="1"/>
          <p:nvPr/>
        </p:nvSpPr>
        <p:spPr>
          <a:xfrm>
            <a:off x="4655840" y="2544551"/>
            <a:ext cx="6887624" cy="10156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400" b="1" dirty="0">
                <a:solidFill>
                  <a:srgbClr val="868686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프로젝트 목표 및 내용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436B8D-D572-45DC-9953-5241C320D732}"/>
              </a:ext>
            </a:extLst>
          </p:cNvPr>
          <p:cNvSpPr txBox="1"/>
          <p:nvPr/>
        </p:nvSpPr>
        <p:spPr>
          <a:xfrm>
            <a:off x="2518477" y="2713828"/>
            <a:ext cx="995984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4400" b="1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02</a:t>
            </a:r>
            <a:endParaRPr lang="ko-KR" altLang="en-US" sz="44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4C73CC2-AB66-40AC-B331-4153530065F8}"/>
              </a:ext>
            </a:extLst>
          </p:cNvPr>
          <p:cNvSpPr/>
          <p:nvPr/>
        </p:nvSpPr>
        <p:spPr>
          <a:xfrm>
            <a:off x="3514461" y="3930743"/>
            <a:ext cx="8677539" cy="2927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5" name="Picture 2" descr="https://lh6.googleusercontent.com/7et3lr6gbT0xTODr_3Bi8NwhXtcks9x0a5sKVMndXnj7C7KdnR0a9L0JczGtiKkrtwO_CnSzDbfmfg19LuTCBsF65qtqFbiTpQ2nNFwBbD1hG5Ujre5KIJhfMPgP2xRDZIyiJ02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23" y="2372591"/>
            <a:ext cx="1428384" cy="138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45690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1485</ep:Words>
  <ep:PresentationFormat>와이드스크린</ep:PresentationFormat>
  <ep:Paragraphs>176</ep:Paragraphs>
  <ep:Slides>38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ep:HeadingPairs>
  <ep:TitlesOfParts>
    <vt:vector size="39" baseType="lpstr">
      <vt:lpstr>JAY DESIGN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2018-09-09T04:25:23.000</dcterms:created>
  <dc:creator>KIM JAYWON</dc:creator>
  <cp:lastModifiedBy>Administrator</cp:lastModifiedBy>
  <dcterms:modified xsi:type="dcterms:W3CDTF">2019-12-03T15:47:52.580</dcterms:modified>
  <cp:revision>244</cp:revision>
  <dc:title>PowerPoint 프레젠테이션</dc:title>
</cp:coreProperties>
</file>