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5" r:id="rId2"/>
    <p:sldId id="267" r:id="rId3"/>
    <p:sldId id="268" r:id="rId4"/>
    <p:sldId id="271" r:id="rId5"/>
    <p:sldId id="277" r:id="rId6"/>
    <p:sldId id="270" r:id="rId7"/>
    <p:sldId id="272" r:id="rId8"/>
    <p:sldId id="275" r:id="rId9"/>
    <p:sldId id="308" r:id="rId10"/>
    <p:sldId id="309" r:id="rId11"/>
    <p:sldId id="278" r:id="rId12"/>
    <p:sldId id="310" r:id="rId13"/>
    <p:sldId id="311" r:id="rId14"/>
    <p:sldId id="312" r:id="rId15"/>
    <p:sldId id="313" r:id="rId16"/>
    <p:sldId id="314" r:id="rId17"/>
    <p:sldId id="315" r:id="rId18"/>
    <p:sldId id="30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4DE0EF"/>
    <a:srgbClr val="4DBFEF"/>
    <a:srgbClr val="59A7A7"/>
    <a:srgbClr val="E1EFEF"/>
    <a:srgbClr val="D6EAEA"/>
    <a:srgbClr val="417B7A"/>
    <a:srgbClr val="4C908E"/>
    <a:srgbClr val="BAC94A"/>
    <a:srgbClr val="97D7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37" autoAdjust="0"/>
    <p:restoredTop sz="94660"/>
  </p:normalViewPr>
  <p:slideViewPr>
    <p:cSldViewPr>
      <p:cViewPr varScale="1">
        <p:scale>
          <a:sx n="68" d="100"/>
          <a:sy n="68" d="100"/>
        </p:scale>
        <p:origin x="72" y="9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F4FFE5-6C21-4A37-AC2A-8B55977F82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B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E7DCEF5-CEC6-4376-BDDC-B9BFD4290277}"/>
              </a:ext>
            </a:extLst>
          </p:cNvPr>
          <p:cNvSpPr/>
          <p:nvPr/>
        </p:nvSpPr>
        <p:spPr>
          <a:xfrm>
            <a:off x="3203671" y="1732682"/>
            <a:ext cx="5784657" cy="3253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199DEC-A2D7-49E9-BEF1-ECC7B03535F0}"/>
              </a:ext>
            </a:extLst>
          </p:cNvPr>
          <p:cNvSpPr/>
          <p:nvPr/>
        </p:nvSpPr>
        <p:spPr>
          <a:xfrm>
            <a:off x="2953419" y="1487095"/>
            <a:ext cx="6285162" cy="374504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29994E8-7873-497E-88C4-490C821BCE40}"/>
              </a:ext>
            </a:extLst>
          </p:cNvPr>
          <p:cNvGrpSpPr/>
          <p:nvPr/>
        </p:nvGrpSpPr>
        <p:grpSpPr>
          <a:xfrm>
            <a:off x="2907531" y="1459753"/>
            <a:ext cx="6376939" cy="3799730"/>
            <a:chOff x="3644900" y="1968501"/>
            <a:chExt cx="4902200" cy="2921000"/>
          </a:xfrm>
        </p:grpSpPr>
        <p:sp>
          <p:nvSpPr>
            <p:cNvPr id="3" name="직각 삼각형 2">
              <a:extLst>
                <a:ext uri="{FF2B5EF4-FFF2-40B4-BE49-F238E27FC236}">
                  <a16:creationId xmlns:a16="http://schemas.microsoft.com/office/drawing/2014/main" id="{413DA536-F7E7-4B57-B616-4D59D3E0191A}"/>
                </a:ext>
              </a:extLst>
            </p:cNvPr>
            <p:cNvSpPr/>
            <p:nvPr/>
          </p:nvSpPr>
          <p:spPr>
            <a:xfrm rot="5400000">
              <a:off x="3644900" y="1968501"/>
              <a:ext cx="1010940" cy="1010940"/>
            </a:xfrm>
            <a:prstGeom prst="rtTriangle">
              <a:avLst/>
            </a:prstGeom>
            <a:solidFill>
              <a:srgbClr val="4DB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471F4E9E-D39A-4FC9-9D64-73A9269AD8C8}"/>
                </a:ext>
              </a:extLst>
            </p:cNvPr>
            <p:cNvSpPr/>
            <p:nvPr/>
          </p:nvSpPr>
          <p:spPr>
            <a:xfrm rot="16200000">
              <a:off x="7536160" y="3878561"/>
              <a:ext cx="1010940" cy="1010940"/>
            </a:xfrm>
            <a:prstGeom prst="rtTriangle">
              <a:avLst/>
            </a:prstGeom>
            <a:solidFill>
              <a:srgbClr val="4DB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 236">
            <a:extLst>
              <a:ext uri="{FF2B5EF4-FFF2-40B4-BE49-F238E27FC236}">
                <a16:creationId xmlns:a16="http://schemas.microsoft.com/office/drawing/2014/main" id="{0CDE9E3F-508B-4FA6-A2EB-70FF2E342013}"/>
              </a:ext>
            </a:extLst>
          </p:cNvPr>
          <p:cNvSpPr/>
          <p:nvPr/>
        </p:nvSpPr>
        <p:spPr>
          <a:xfrm rot="8100000">
            <a:off x="2076450" y="1971007"/>
            <a:ext cx="3566239" cy="76276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Rectangle 236">
            <a:extLst>
              <a:ext uri="{FF2B5EF4-FFF2-40B4-BE49-F238E27FC236}">
                <a16:creationId xmlns:a16="http://schemas.microsoft.com/office/drawing/2014/main" id="{8C4A8D15-EB73-4474-8D11-BD6B84F8F28A}"/>
              </a:ext>
            </a:extLst>
          </p:cNvPr>
          <p:cNvSpPr/>
          <p:nvPr/>
        </p:nvSpPr>
        <p:spPr>
          <a:xfrm rot="18900000">
            <a:off x="6549311" y="3972146"/>
            <a:ext cx="3566239" cy="76276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86B2C3-2456-4C61-8547-56B373DFA3CA}"/>
              </a:ext>
            </a:extLst>
          </p:cNvPr>
          <p:cNvSpPr txBox="1"/>
          <p:nvPr/>
        </p:nvSpPr>
        <p:spPr>
          <a:xfrm>
            <a:off x="3287688" y="2655129"/>
            <a:ext cx="5616624" cy="154774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3200">
                <a:latin typeface="Bahnschrift SemiBold" panose="020B0502040204020203" pitchFamily="34" charset="0"/>
                <a:ea typeface="나눔스퀘어 ExtraBold" panose="020B0600000101010101" pitchFamily="50" charset="-127"/>
              </a:defRPr>
            </a:lvl1pPr>
          </a:lstStyle>
          <a:p>
            <a:pPr algn="ctr"/>
            <a:r>
              <a:rPr lang="ko-KR" altLang="en-US" sz="4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관통 프로젝트</a:t>
            </a:r>
            <a:endParaRPr lang="en-US" altLang="ko-KR" sz="48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4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최종 발표</a:t>
            </a:r>
            <a:endParaRPr lang="en-US" altLang="ko-KR" sz="48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/>
            <a:endParaRPr lang="en-US" altLang="ko-KR" sz="18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by </a:t>
            </a:r>
            <a:r>
              <a:rPr lang="ko-KR" altLang="en-US" sz="1800" b="1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조웅현</a:t>
            </a:r>
            <a:r>
              <a:rPr lang="en-US" altLang="ko-KR" sz="1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차성민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7C9FE55-1F8E-4529-8328-65B2D8C335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530" y="5417536"/>
            <a:ext cx="1256938" cy="125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25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FA7B507-26A2-40BF-9A3F-E93A5E75EDFC}"/>
              </a:ext>
            </a:extLst>
          </p:cNvPr>
          <p:cNvSpPr/>
          <p:nvPr/>
        </p:nvSpPr>
        <p:spPr>
          <a:xfrm>
            <a:off x="0" y="2763688"/>
            <a:ext cx="1152128" cy="4094312"/>
          </a:xfrm>
          <a:prstGeom prst="rect">
            <a:avLst/>
          </a:prstGeom>
          <a:solidFill>
            <a:srgbClr val="86E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E30CD3-9E78-49DB-92A4-EB69C5B09DBD}"/>
              </a:ext>
            </a:extLst>
          </p:cNvPr>
          <p:cNvGrpSpPr/>
          <p:nvPr/>
        </p:nvGrpSpPr>
        <p:grpSpPr>
          <a:xfrm>
            <a:off x="0" y="1611560"/>
            <a:ext cx="1152128" cy="1651238"/>
            <a:chOff x="0" y="1611560"/>
            <a:chExt cx="1152128" cy="1651238"/>
          </a:xfrm>
          <a:solidFill>
            <a:srgbClr val="868686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3BF5213-1B11-4FCD-A9B6-2A844D3A560E}"/>
                </a:ext>
              </a:extLst>
            </p:cNvPr>
            <p:cNvSpPr/>
            <p:nvPr/>
          </p:nvSpPr>
          <p:spPr>
            <a:xfrm>
              <a:off x="0" y="1611560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그래픽 1">
              <a:extLst>
                <a:ext uri="{FF2B5EF4-FFF2-40B4-BE49-F238E27FC236}">
                  <a16:creationId xmlns:a16="http://schemas.microsoft.com/office/drawing/2014/main" id="{7234F945-1345-4B59-B294-44EC39932B01}"/>
                </a:ext>
              </a:extLst>
            </p:cNvPr>
            <p:cNvSpPr/>
            <p:nvPr/>
          </p:nvSpPr>
          <p:spPr>
            <a:xfrm rot="5400000">
              <a:off x="326509" y="2837507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70462-9528-4637-AEDE-248D8823F8F9}"/>
              </a:ext>
            </a:extLst>
          </p:cNvPr>
          <p:cNvSpPr/>
          <p:nvPr/>
        </p:nvSpPr>
        <p:spPr>
          <a:xfrm>
            <a:off x="1142603" y="459432"/>
            <a:ext cx="11049397" cy="1152128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B1D4B9F-6D0A-4F31-BD14-FB297D4CFA50}"/>
              </a:ext>
            </a:extLst>
          </p:cNvPr>
          <p:cNvGrpSpPr/>
          <p:nvPr/>
        </p:nvGrpSpPr>
        <p:grpSpPr>
          <a:xfrm>
            <a:off x="0" y="459432"/>
            <a:ext cx="1642692" cy="1651238"/>
            <a:chOff x="0" y="459432"/>
            <a:chExt cx="1642692" cy="1651238"/>
          </a:xfrm>
          <a:solidFill>
            <a:srgbClr val="FA897B"/>
          </a:solidFill>
        </p:grpSpPr>
        <p:sp>
          <p:nvSpPr>
            <p:cNvPr id="3" name="그래픽 1">
              <a:extLst>
                <a:ext uri="{FF2B5EF4-FFF2-40B4-BE49-F238E27FC236}">
                  <a16:creationId xmlns:a16="http://schemas.microsoft.com/office/drawing/2014/main" id="{D10F6EF1-CD44-4803-9EFE-236B0E2553F4}"/>
                </a:ext>
              </a:extLst>
            </p:cNvPr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0BF9C9D-1EAA-482A-8062-288185B47925}"/>
                </a:ext>
              </a:extLst>
            </p:cNvPr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그래픽 1">
              <a:extLst>
                <a:ext uri="{FF2B5EF4-FFF2-40B4-BE49-F238E27FC236}">
                  <a16:creationId xmlns:a16="http://schemas.microsoft.com/office/drawing/2014/main" id="{798F1352-736C-45A0-9A5D-C0DEDE09A097}"/>
                </a:ext>
              </a:extLst>
            </p:cNvPr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E4C2D0-DEE8-4CF2-8B1F-662FA81773A3}"/>
              </a:ext>
            </a:extLst>
          </p:cNvPr>
          <p:cNvSpPr/>
          <p:nvPr/>
        </p:nvSpPr>
        <p:spPr>
          <a:xfrm>
            <a:off x="0" y="0"/>
            <a:ext cx="1152128" cy="459432"/>
          </a:xfrm>
          <a:prstGeom prst="rect">
            <a:avLst/>
          </a:prstGeom>
          <a:solidFill>
            <a:srgbClr val="D9C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765E2F-CC4A-4004-9CFB-54DA15FA0F3B}"/>
              </a:ext>
            </a:extLst>
          </p:cNvPr>
          <p:cNvSpPr txBox="1"/>
          <p:nvPr/>
        </p:nvSpPr>
        <p:spPr>
          <a:xfrm>
            <a:off x="1847528" y="779750"/>
            <a:ext cx="1034447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사전 준비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7BFC3E-5D6D-412E-9799-64AB4399D943}"/>
              </a:ext>
            </a:extLst>
          </p:cNvPr>
          <p:cNvSpPr txBox="1"/>
          <p:nvPr/>
        </p:nvSpPr>
        <p:spPr>
          <a:xfrm>
            <a:off x="5086913" y="6260068"/>
            <a:ext cx="31607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2. </a:t>
            </a:r>
            <a:r>
              <a:rPr lang="ko-KR" altLang="en-US" sz="1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모델링 구상 및 </a:t>
            </a:r>
            <a:r>
              <a:rPr lang="en-US" altLang="ko-KR" sz="1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ERD </a:t>
            </a:r>
            <a:r>
              <a:rPr lang="ko-KR" altLang="en-US" sz="1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제작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F28C1B-7D15-4DC3-92CB-81FBFE076483}"/>
              </a:ext>
            </a:extLst>
          </p:cNvPr>
          <p:cNvSpPr txBox="1"/>
          <p:nvPr/>
        </p:nvSpPr>
        <p:spPr>
          <a:xfrm>
            <a:off x="1847529" y="2615704"/>
            <a:ext cx="900099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br>
              <a:rPr lang="ko-KR" altLang="en-US" sz="1200" dirty="0"/>
            </a:br>
            <a:endParaRPr lang="ko-KR" altLang="en-US" sz="1200" dirty="0">
              <a:solidFill>
                <a:schemeClr val="tx1">
                  <a:alpha val="80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8478A93-2FD1-47E2-8DB4-03FD79FCD6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77" y="1649803"/>
            <a:ext cx="7762902" cy="461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39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122139-9D20-45F9-94CF-372582EADDE7}"/>
              </a:ext>
            </a:extLst>
          </p:cNvPr>
          <p:cNvSpPr/>
          <p:nvPr/>
        </p:nvSpPr>
        <p:spPr>
          <a:xfrm>
            <a:off x="3514461" y="0"/>
            <a:ext cx="8677539" cy="2551403"/>
          </a:xfrm>
          <a:prstGeom prst="rect">
            <a:avLst/>
          </a:prstGeom>
          <a:solidFill>
            <a:srgbClr val="D0E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4D97F5-7F35-40F6-AB95-ACE4739B16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0F46A2-861D-4FBA-9CEA-AC98C0D685D4}"/>
              </a:ext>
            </a:extLst>
          </p:cNvPr>
          <p:cNvSpPr/>
          <p:nvPr/>
        </p:nvSpPr>
        <p:spPr>
          <a:xfrm>
            <a:off x="0" y="3930743"/>
            <a:ext cx="1757231" cy="2927257"/>
          </a:xfrm>
          <a:prstGeom prst="rect">
            <a:avLst/>
          </a:prstGeom>
          <a:solidFill>
            <a:srgbClr val="D0E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D36D60-9D3A-4CA3-BF85-AADAD3DE0D06}"/>
              </a:ext>
            </a:extLst>
          </p:cNvPr>
          <p:cNvSpPr/>
          <p:nvPr/>
        </p:nvSpPr>
        <p:spPr>
          <a:xfrm>
            <a:off x="1757232" y="0"/>
            <a:ext cx="1757232" cy="2550894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7C077C-0780-4CAA-831A-A9ED6199C79D}"/>
              </a:ext>
            </a:extLst>
          </p:cNvPr>
          <p:cNvSpPr/>
          <p:nvPr/>
        </p:nvSpPr>
        <p:spPr>
          <a:xfrm>
            <a:off x="1757232" y="3931327"/>
            <a:ext cx="1757232" cy="2926673"/>
          </a:xfrm>
          <a:prstGeom prst="rect">
            <a:avLst/>
          </a:prstGeom>
          <a:solidFill>
            <a:srgbClr val="BF9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C1C488-0928-4273-9BB6-A2B5987DA0E1}"/>
              </a:ext>
            </a:extLst>
          </p:cNvPr>
          <p:cNvSpPr/>
          <p:nvPr/>
        </p:nvSpPr>
        <p:spPr>
          <a:xfrm>
            <a:off x="3514462" y="2173766"/>
            <a:ext cx="8677537" cy="1757231"/>
          </a:xfrm>
          <a:prstGeom prst="rect">
            <a:avLst/>
          </a:prstGeom>
          <a:solidFill>
            <a:srgbClr val="66DC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76DBA00-77D3-498E-9830-0C47A3E52E05}"/>
              </a:ext>
            </a:extLst>
          </p:cNvPr>
          <p:cNvGrpSpPr/>
          <p:nvPr/>
        </p:nvGrpSpPr>
        <p:grpSpPr>
          <a:xfrm>
            <a:off x="1757232" y="1412776"/>
            <a:ext cx="2505442" cy="3279212"/>
            <a:chOff x="0" y="-39344"/>
            <a:chExt cx="1642692" cy="2150014"/>
          </a:xfrm>
          <a:solidFill>
            <a:srgbClr val="FA897B"/>
          </a:solidFill>
        </p:grpSpPr>
        <p:sp>
          <p:nvSpPr>
            <p:cNvPr id="4" name="그래픽 1">
              <a:extLst>
                <a:ext uri="{FF2B5EF4-FFF2-40B4-BE49-F238E27FC236}">
                  <a16:creationId xmlns:a16="http://schemas.microsoft.com/office/drawing/2014/main" id="{BCE6AAC9-8F55-41E0-B6B7-94ECE4F24FDE}"/>
                </a:ext>
              </a:extLst>
            </p:cNvPr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251360E-E4B4-4D77-89C5-EC5D8FA2F6A0}"/>
                </a:ext>
              </a:extLst>
            </p:cNvPr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그래픽 1">
              <a:extLst>
                <a:ext uri="{FF2B5EF4-FFF2-40B4-BE49-F238E27FC236}">
                  <a16:creationId xmlns:a16="http://schemas.microsoft.com/office/drawing/2014/main" id="{1C9D7668-51FF-429E-BD3C-A26AA542512E}"/>
                </a:ext>
              </a:extLst>
            </p:cNvPr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그래픽 1">
              <a:extLst>
                <a:ext uri="{FF2B5EF4-FFF2-40B4-BE49-F238E27FC236}">
                  <a16:creationId xmlns:a16="http://schemas.microsoft.com/office/drawing/2014/main" id="{6E4B0BA4-5129-4241-AE10-19580C4BAE19}"/>
                </a:ext>
              </a:extLst>
            </p:cNvPr>
            <p:cNvSpPr/>
            <p:nvPr/>
          </p:nvSpPr>
          <p:spPr>
            <a:xfrm rot="16200000">
              <a:off x="326509" y="34475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D12FB5-7797-44FA-8587-B334B8CC28CD}"/>
              </a:ext>
            </a:extLst>
          </p:cNvPr>
          <p:cNvGrpSpPr/>
          <p:nvPr/>
        </p:nvGrpSpPr>
        <p:grpSpPr>
          <a:xfrm>
            <a:off x="0" y="2173766"/>
            <a:ext cx="2518477" cy="1757231"/>
            <a:chOff x="983432" y="2852936"/>
            <a:chExt cx="1651238" cy="1152128"/>
          </a:xfrm>
          <a:solidFill>
            <a:srgbClr val="868686"/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041E9E-351E-4CAB-A636-740BE7BCB5E2}"/>
                </a:ext>
              </a:extLst>
            </p:cNvPr>
            <p:cNvSpPr/>
            <p:nvPr/>
          </p:nvSpPr>
          <p:spPr>
            <a:xfrm>
              <a:off x="983432" y="2852936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그래픽 1">
              <a:extLst>
                <a:ext uri="{FF2B5EF4-FFF2-40B4-BE49-F238E27FC236}">
                  <a16:creationId xmlns:a16="http://schemas.microsoft.com/office/drawing/2014/main" id="{C9399EB5-7796-49C9-BAF5-93E5514DB826}"/>
                </a:ext>
              </a:extLst>
            </p:cNvPr>
            <p:cNvSpPr/>
            <p:nvPr/>
          </p:nvSpPr>
          <p:spPr>
            <a:xfrm>
              <a:off x="2135560" y="3253264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C6ABB28-5788-4B12-B4B6-122F0197A3F9}"/>
              </a:ext>
            </a:extLst>
          </p:cNvPr>
          <p:cNvSpPr txBox="1"/>
          <p:nvPr/>
        </p:nvSpPr>
        <p:spPr>
          <a:xfrm>
            <a:off x="4655840" y="2713828"/>
            <a:ext cx="6887624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4400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프로젝트 기능 및 구현 내용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436B8D-D572-45DC-9953-5241C320D732}"/>
              </a:ext>
            </a:extLst>
          </p:cNvPr>
          <p:cNvSpPr txBox="1"/>
          <p:nvPr/>
        </p:nvSpPr>
        <p:spPr>
          <a:xfrm>
            <a:off x="2518477" y="2713828"/>
            <a:ext cx="995984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4400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03</a:t>
            </a:r>
            <a:endParaRPr lang="ko-KR" altLang="en-US" sz="44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4C73CC2-AB66-40AC-B331-4153530065F8}"/>
              </a:ext>
            </a:extLst>
          </p:cNvPr>
          <p:cNvSpPr/>
          <p:nvPr/>
        </p:nvSpPr>
        <p:spPr>
          <a:xfrm>
            <a:off x="3514461" y="3930743"/>
            <a:ext cx="8677539" cy="2927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5D58A71-08F5-4998-B762-A7E385F9B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31" y="2424721"/>
            <a:ext cx="1256938" cy="125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FA7B507-26A2-40BF-9A3F-E93A5E75EDFC}"/>
              </a:ext>
            </a:extLst>
          </p:cNvPr>
          <p:cNvSpPr/>
          <p:nvPr/>
        </p:nvSpPr>
        <p:spPr>
          <a:xfrm>
            <a:off x="0" y="2763688"/>
            <a:ext cx="1152128" cy="4094312"/>
          </a:xfrm>
          <a:prstGeom prst="rect">
            <a:avLst/>
          </a:prstGeom>
          <a:solidFill>
            <a:srgbClr val="86E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E30CD3-9E78-49DB-92A4-EB69C5B09DBD}"/>
              </a:ext>
            </a:extLst>
          </p:cNvPr>
          <p:cNvGrpSpPr/>
          <p:nvPr/>
        </p:nvGrpSpPr>
        <p:grpSpPr>
          <a:xfrm>
            <a:off x="0" y="1611560"/>
            <a:ext cx="1152128" cy="1651238"/>
            <a:chOff x="0" y="1611560"/>
            <a:chExt cx="1152128" cy="1651238"/>
          </a:xfrm>
          <a:solidFill>
            <a:srgbClr val="868686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3BF5213-1B11-4FCD-A9B6-2A844D3A560E}"/>
                </a:ext>
              </a:extLst>
            </p:cNvPr>
            <p:cNvSpPr/>
            <p:nvPr/>
          </p:nvSpPr>
          <p:spPr>
            <a:xfrm>
              <a:off x="0" y="1611560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그래픽 1">
              <a:extLst>
                <a:ext uri="{FF2B5EF4-FFF2-40B4-BE49-F238E27FC236}">
                  <a16:creationId xmlns:a16="http://schemas.microsoft.com/office/drawing/2014/main" id="{7234F945-1345-4B59-B294-44EC39932B01}"/>
                </a:ext>
              </a:extLst>
            </p:cNvPr>
            <p:cNvSpPr/>
            <p:nvPr/>
          </p:nvSpPr>
          <p:spPr>
            <a:xfrm rot="5400000">
              <a:off x="326509" y="2837507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70462-9528-4637-AEDE-248D8823F8F9}"/>
              </a:ext>
            </a:extLst>
          </p:cNvPr>
          <p:cNvSpPr/>
          <p:nvPr/>
        </p:nvSpPr>
        <p:spPr>
          <a:xfrm>
            <a:off x="1142603" y="459432"/>
            <a:ext cx="11049397" cy="1152128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B1D4B9F-6D0A-4F31-BD14-FB297D4CFA50}"/>
              </a:ext>
            </a:extLst>
          </p:cNvPr>
          <p:cNvGrpSpPr/>
          <p:nvPr/>
        </p:nvGrpSpPr>
        <p:grpSpPr>
          <a:xfrm>
            <a:off x="0" y="459432"/>
            <a:ext cx="1642692" cy="1651238"/>
            <a:chOff x="0" y="459432"/>
            <a:chExt cx="1642692" cy="1651238"/>
          </a:xfrm>
          <a:solidFill>
            <a:srgbClr val="FA897B"/>
          </a:solidFill>
        </p:grpSpPr>
        <p:sp>
          <p:nvSpPr>
            <p:cNvPr id="3" name="그래픽 1">
              <a:extLst>
                <a:ext uri="{FF2B5EF4-FFF2-40B4-BE49-F238E27FC236}">
                  <a16:creationId xmlns:a16="http://schemas.microsoft.com/office/drawing/2014/main" id="{D10F6EF1-CD44-4803-9EFE-236B0E2553F4}"/>
                </a:ext>
              </a:extLst>
            </p:cNvPr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0BF9C9D-1EAA-482A-8062-288185B47925}"/>
                </a:ext>
              </a:extLst>
            </p:cNvPr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그래픽 1">
              <a:extLst>
                <a:ext uri="{FF2B5EF4-FFF2-40B4-BE49-F238E27FC236}">
                  <a16:creationId xmlns:a16="http://schemas.microsoft.com/office/drawing/2014/main" id="{798F1352-736C-45A0-9A5D-C0DEDE09A097}"/>
                </a:ext>
              </a:extLst>
            </p:cNvPr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E4C2D0-DEE8-4CF2-8B1F-662FA81773A3}"/>
              </a:ext>
            </a:extLst>
          </p:cNvPr>
          <p:cNvSpPr/>
          <p:nvPr/>
        </p:nvSpPr>
        <p:spPr>
          <a:xfrm>
            <a:off x="0" y="0"/>
            <a:ext cx="1152128" cy="459432"/>
          </a:xfrm>
          <a:prstGeom prst="rect">
            <a:avLst/>
          </a:prstGeom>
          <a:solidFill>
            <a:srgbClr val="D9C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765E2F-CC4A-4004-9CFB-54DA15FA0F3B}"/>
              </a:ext>
            </a:extLst>
          </p:cNvPr>
          <p:cNvSpPr txBox="1"/>
          <p:nvPr/>
        </p:nvSpPr>
        <p:spPr>
          <a:xfrm>
            <a:off x="1847528" y="779750"/>
            <a:ext cx="1034447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3200" b="1" dirty="0"/>
              <a:t>구상과 명세의 요구사항과 다른 부분</a:t>
            </a:r>
            <a:endParaRPr lang="ko-KR" altLang="en-US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F28C1B-7D15-4DC3-92CB-81FBFE076483}"/>
              </a:ext>
            </a:extLst>
          </p:cNvPr>
          <p:cNvSpPr txBox="1"/>
          <p:nvPr/>
        </p:nvSpPr>
        <p:spPr>
          <a:xfrm>
            <a:off x="2166801" y="2420888"/>
            <a:ext cx="9000999" cy="2985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교수님께 말씀드리고 허락 받음</a:t>
            </a:r>
            <a:r>
              <a:rPr lang="en-US" altLang="ko-KR" sz="1400" dirty="0"/>
              <a:t>]</a:t>
            </a:r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pPr marL="457200" indent="-457200">
              <a:buAutoNum type="arabicPeriod"/>
            </a:pPr>
            <a:r>
              <a:rPr lang="en-US" altLang="ko-KR" sz="2000" b="1" dirty="0"/>
              <a:t>C</a:t>
            </a:r>
            <a:r>
              <a:rPr lang="ko-KR" altLang="en-US" sz="2000" b="1" dirty="0"/>
              <a:t> 추천 알고리즘 </a:t>
            </a:r>
            <a:r>
              <a:rPr lang="en-US" altLang="ko-KR" sz="2000" b="1" dirty="0"/>
              <a:t>– i:</a:t>
            </a:r>
          </a:p>
          <a:p>
            <a:pPr marL="800100" lvl="1" indent="-342900">
              <a:buFont typeface="Symbol" panose="05050102010706020507" pitchFamily="18" charset="2"/>
              <a:buChar char="Þ"/>
            </a:pPr>
            <a:r>
              <a:rPr lang="ko-KR" altLang="en-US" sz="2000" b="1" dirty="0"/>
              <a:t>평점 기반이 아닌 유저가 선택한 영화들을 토대로 추천 진행</a:t>
            </a:r>
            <a:endParaRPr lang="en-US" altLang="ko-KR" sz="2000" b="1" dirty="0"/>
          </a:p>
          <a:p>
            <a:pPr lvl="1"/>
            <a:r>
              <a:rPr lang="en-US" altLang="ko-KR" sz="2000" b="1" dirty="0"/>
              <a:t>(</a:t>
            </a:r>
            <a:r>
              <a:rPr lang="ko-KR" altLang="en-US" sz="2000" b="1" dirty="0"/>
              <a:t>평점을 주지 않는 유저 고려 및 콜드 스타트 대비</a:t>
            </a:r>
            <a:r>
              <a:rPr lang="en-US" altLang="ko-KR" sz="2000" b="1" dirty="0"/>
              <a:t>)</a:t>
            </a:r>
          </a:p>
          <a:p>
            <a:pPr lvl="1"/>
            <a:endParaRPr lang="en-US" altLang="ko-KR" sz="2000" b="1" dirty="0"/>
          </a:p>
          <a:p>
            <a:pPr marL="457200" indent="-457200">
              <a:buAutoNum type="arabicPeriod"/>
            </a:pPr>
            <a:r>
              <a:rPr lang="en-US" altLang="ko-KR" sz="2000" b="1" dirty="0"/>
              <a:t>D</a:t>
            </a:r>
            <a:r>
              <a:rPr lang="ko-KR" altLang="en-US" sz="2000" b="1" dirty="0"/>
              <a:t> 커뮤니티 </a:t>
            </a:r>
            <a:r>
              <a:rPr lang="en-US" altLang="ko-KR" sz="2000" b="1" dirty="0"/>
              <a:t>– ii :</a:t>
            </a:r>
          </a:p>
          <a:p>
            <a:pPr marL="800100" lvl="1" indent="-342900">
              <a:buFont typeface="Symbol" panose="05050102010706020507" pitchFamily="18" charset="2"/>
              <a:buChar char="Þ"/>
            </a:pPr>
            <a:r>
              <a:rPr lang="ko-KR" altLang="en-US" sz="2000" b="1" dirty="0"/>
              <a:t>로그인 하지 않은 유저나 비회원도 커뮤니티의 글은 볼 수 있게 함</a:t>
            </a:r>
            <a:r>
              <a:rPr lang="en-US" altLang="ko-KR" sz="2000" b="1" dirty="0"/>
              <a:t>.</a:t>
            </a:r>
          </a:p>
          <a:p>
            <a:pPr lvl="1"/>
            <a:r>
              <a:rPr lang="en-US" altLang="ko-KR" sz="2000" b="1" dirty="0"/>
              <a:t>(</a:t>
            </a:r>
            <a:r>
              <a:rPr lang="ko-KR" altLang="en-US" sz="2000" b="1" dirty="0"/>
              <a:t>우리가 생각한 커뮤니티의 모습</a:t>
            </a:r>
            <a:r>
              <a:rPr lang="en-US" altLang="ko-KR" sz="2000" b="1" dirty="0"/>
              <a:t>)</a:t>
            </a:r>
            <a:endParaRPr lang="ko-KR" altLang="en-US" sz="2000" b="1" dirty="0">
              <a:solidFill>
                <a:schemeClr val="tx1">
                  <a:alpha val="80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2617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FA7B507-26A2-40BF-9A3F-E93A5E75EDFC}"/>
              </a:ext>
            </a:extLst>
          </p:cNvPr>
          <p:cNvSpPr/>
          <p:nvPr/>
        </p:nvSpPr>
        <p:spPr>
          <a:xfrm>
            <a:off x="0" y="2763688"/>
            <a:ext cx="1152128" cy="4094312"/>
          </a:xfrm>
          <a:prstGeom prst="rect">
            <a:avLst/>
          </a:prstGeom>
          <a:solidFill>
            <a:srgbClr val="86E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E30CD3-9E78-49DB-92A4-EB69C5B09DBD}"/>
              </a:ext>
            </a:extLst>
          </p:cNvPr>
          <p:cNvGrpSpPr/>
          <p:nvPr/>
        </p:nvGrpSpPr>
        <p:grpSpPr>
          <a:xfrm>
            <a:off x="0" y="1611560"/>
            <a:ext cx="1152128" cy="1651238"/>
            <a:chOff x="0" y="1611560"/>
            <a:chExt cx="1152128" cy="1651238"/>
          </a:xfrm>
          <a:solidFill>
            <a:srgbClr val="868686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3BF5213-1B11-4FCD-A9B6-2A844D3A560E}"/>
                </a:ext>
              </a:extLst>
            </p:cNvPr>
            <p:cNvSpPr/>
            <p:nvPr/>
          </p:nvSpPr>
          <p:spPr>
            <a:xfrm>
              <a:off x="0" y="1611560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그래픽 1">
              <a:extLst>
                <a:ext uri="{FF2B5EF4-FFF2-40B4-BE49-F238E27FC236}">
                  <a16:creationId xmlns:a16="http://schemas.microsoft.com/office/drawing/2014/main" id="{7234F945-1345-4B59-B294-44EC39932B01}"/>
                </a:ext>
              </a:extLst>
            </p:cNvPr>
            <p:cNvSpPr/>
            <p:nvPr/>
          </p:nvSpPr>
          <p:spPr>
            <a:xfrm rot="5400000">
              <a:off x="326509" y="2837507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70462-9528-4637-AEDE-248D8823F8F9}"/>
              </a:ext>
            </a:extLst>
          </p:cNvPr>
          <p:cNvSpPr/>
          <p:nvPr/>
        </p:nvSpPr>
        <p:spPr>
          <a:xfrm>
            <a:off x="1142603" y="459432"/>
            <a:ext cx="11049397" cy="1152128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B1D4B9F-6D0A-4F31-BD14-FB297D4CFA50}"/>
              </a:ext>
            </a:extLst>
          </p:cNvPr>
          <p:cNvGrpSpPr/>
          <p:nvPr/>
        </p:nvGrpSpPr>
        <p:grpSpPr>
          <a:xfrm>
            <a:off x="0" y="459432"/>
            <a:ext cx="1642692" cy="1651238"/>
            <a:chOff x="0" y="459432"/>
            <a:chExt cx="1642692" cy="1651238"/>
          </a:xfrm>
          <a:solidFill>
            <a:srgbClr val="FA897B"/>
          </a:solidFill>
        </p:grpSpPr>
        <p:sp>
          <p:nvSpPr>
            <p:cNvPr id="3" name="그래픽 1">
              <a:extLst>
                <a:ext uri="{FF2B5EF4-FFF2-40B4-BE49-F238E27FC236}">
                  <a16:creationId xmlns:a16="http://schemas.microsoft.com/office/drawing/2014/main" id="{D10F6EF1-CD44-4803-9EFE-236B0E2553F4}"/>
                </a:ext>
              </a:extLst>
            </p:cNvPr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0BF9C9D-1EAA-482A-8062-288185B47925}"/>
                </a:ext>
              </a:extLst>
            </p:cNvPr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그래픽 1">
              <a:extLst>
                <a:ext uri="{FF2B5EF4-FFF2-40B4-BE49-F238E27FC236}">
                  <a16:creationId xmlns:a16="http://schemas.microsoft.com/office/drawing/2014/main" id="{798F1352-736C-45A0-9A5D-C0DEDE09A097}"/>
                </a:ext>
              </a:extLst>
            </p:cNvPr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E4C2D0-DEE8-4CF2-8B1F-662FA81773A3}"/>
              </a:ext>
            </a:extLst>
          </p:cNvPr>
          <p:cNvSpPr/>
          <p:nvPr/>
        </p:nvSpPr>
        <p:spPr>
          <a:xfrm>
            <a:off x="0" y="0"/>
            <a:ext cx="1152128" cy="459432"/>
          </a:xfrm>
          <a:prstGeom prst="rect">
            <a:avLst/>
          </a:prstGeom>
          <a:solidFill>
            <a:srgbClr val="D9C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765E2F-CC4A-4004-9CFB-54DA15FA0F3B}"/>
              </a:ext>
            </a:extLst>
          </p:cNvPr>
          <p:cNvSpPr txBox="1"/>
          <p:nvPr/>
        </p:nvSpPr>
        <p:spPr>
          <a:xfrm>
            <a:off x="1847528" y="779750"/>
            <a:ext cx="1034447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3200" b="1" dirty="0"/>
              <a:t>기능 및 구현</a:t>
            </a:r>
            <a:endParaRPr lang="ko-KR" altLang="en-US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F28C1B-7D15-4DC3-92CB-81FBFE076483}"/>
              </a:ext>
            </a:extLst>
          </p:cNvPr>
          <p:cNvSpPr txBox="1"/>
          <p:nvPr/>
        </p:nvSpPr>
        <p:spPr>
          <a:xfrm>
            <a:off x="1520880" y="1861115"/>
            <a:ext cx="9000999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AutoNum type="alphaUcPeriod"/>
            </a:pPr>
            <a:r>
              <a:rPr lang="ko-KR" altLang="en-US" sz="2000" b="1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관리자 뷰</a:t>
            </a:r>
            <a:endParaRPr lang="en-US" altLang="ko-KR" sz="2000" b="1" dirty="0">
              <a:solidFill>
                <a:schemeClr val="tx1">
                  <a:alpha val="80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  <a:p>
            <a:r>
              <a:rPr lang="en-US" altLang="ko-KR" b="1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	- admin.py</a:t>
            </a:r>
            <a:r>
              <a:rPr lang="ko-KR" altLang="en-US" b="1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를 통해 권한 등록 </a:t>
            </a:r>
          </a:p>
        </p:txBody>
      </p:sp>
      <p:pic>
        <p:nvPicPr>
          <p:cNvPr id="11" name="그림 10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70380DE0-EE4A-4EB5-8FB2-365BFDF70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130" y="2487276"/>
            <a:ext cx="7682270" cy="409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50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FA7B507-26A2-40BF-9A3F-E93A5E75EDFC}"/>
              </a:ext>
            </a:extLst>
          </p:cNvPr>
          <p:cNvSpPr/>
          <p:nvPr/>
        </p:nvSpPr>
        <p:spPr>
          <a:xfrm>
            <a:off x="0" y="2763688"/>
            <a:ext cx="1152128" cy="4094312"/>
          </a:xfrm>
          <a:prstGeom prst="rect">
            <a:avLst/>
          </a:prstGeom>
          <a:solidFill>
            <a:srgbClr val="86E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E30CD3-9E78-49DB-92A4-EB69C5B09DBD}"/>
              </a:ext>
            </a:extLst>
          </p:cNvPr>
          <p:cNvGrpSpPr/>
          <p:nvPr/>
        </p:nvGrpSpPr>
        <p:grpSpPr>
          <a:xfrm>
            <a:off x="0" y="1611560"/>
            <a:ext cx="1152128" cy="1651238"/>
            <a:chOff x="0" y="1611560"/>
            <a:chExt cx="1152128" cy="1651238"/>
          </a:xfrm>
          <a:solidFill>
            <a:srgbClr val="868686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3BF5213-1B11-4FCD-A9B6-2A844D3A560E}"/>
                </a:ext>
              </a:extLst>
            </p:cNvPr>
            <p:cNvSpPr/>
            <p:nvPr/>
          </p:nvSpPr>
          <p:spPr>
            <a:xfrm>
              <a:off x="0" y="1611560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그래픽 1">
              <a:extLst>
                <a:ext uri="{FF2B5EF4-FFF2-40B4-BE49-F238E27FC236}">
                  <a16:creationId xmlns:a16="http://schemas.microsoft.com/office/drawing/2014/main" id="{7234F945-1345-4B59-B294-44EC39932B01}"/>
                </a:ext>
              </a:extLst>
            </p:cNvPr>
            <p:cNvSpPr/>
            <p:nvPr/>
          </p:nvSpPr>
          <p:spPr>
            <a:xfrm rot="5400000">
              <a:off x="326509" y="2837507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70462-9528-4637-AEDE-248D8823F8F9}"/>
              </a:ext>
            </a:extLst>
          </p:cNvPr>
          <p:cNvSpPr/>
          <p:nvPr/>
        </p:nvSpPr>
        <p:spPr>
          <a:xfrm>
            <a:off x="1142603" y="459432"/>
            <a:ext cx="11049397" cy="1152128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B1D4B9F-6D0A-4F31-BD14-FB297D4CFA50}"/>
              </a:ext>
            </a:extLst>
          </p:cNvPr>
          <p:cNvGrpSpPr/>
          <p:nvPr/>
        </p:nvGrpSpPr>
        <p:grpSpPr>
          <a:xfrm>
            <a:off x="0" y="459432"/>
            <a:ext cx="1642692" cy="1651238"/>
            <a:chOff x="0" y="459432"/>
            <a:chExt cx="1642692" cy="1651238"/>
          </a:xfrm>
          <a:solidFill>
            <a:srgbClr val="FA897B"/>
          </a:solidFill>
        </p:grpSpPr>
        <p:sp>
          <p:nvSpPr>
            <p:cNvPr id="3" name="그래픽 1">
              <a:extLst>
                <a:ext uri="{FF2B5EF4-FFF2-40B4-BE49-F238E27FC236}">
                  <a16:creationId xmlns:a16="http://schemas.microsoft.com/office/drawing/2014/main" id="{D10F6EF1-CD44-4803-9EFE-236B0E2553F4}"/>
                </a:ext>
              </a:extLst>
            </p:cNvPr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0BF9C9D-1EAA-482A-8062-288185B47925}"/>
                </a:ext>
              </a:extLst>
            </p:cNvPr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그래픽 1">
              <a:extLst>
                <a:ext uri="{FF2B5EF4-FFF2-40B4-BE49-F238E27FC236}">
                  <a16:creationId xmlns:a16="http://schemas.microsoft.com/office/drawing/2014/main" id="{798F1352-736C-45A0-9A5D-C0DEDE09A097}"/>
                </a:ext>
              </a:extLst>
            </p:cNvPr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E4C2D0-DEE8-4CF2-8B1F-662FA81773A3}"/>
              </a:ext>
            </a:extLst>
          </p:cNvPr>
          <p:cNvSpPr/>
          <p:nvPr/>
        </p:nvSpPr>
        <p:spPr>
          <a:xfrm>
            <a:off x="0" y="0"/>
            <a:ext cx="1152128" cy="459432"/>
          </a:xfrm>
          <a:prstGeom prst="rect">
            <a:avLst/>
          </a:prstGeom>
          <a:solidFill>
            <a:srgbClr val="D9C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765E2F-CC4A-4004-9CFB-54DA15FA0F3B}"/>
              </a:ext>
            </a:extLst>
          </p:cNvPr>
          <p:cNvSpPr txBox="1"/>
          <p:nvPr/>
        </p:nvSpPr>
        <p:spPr>
          <a:xfrm>
            <a:off x="1847528" y="779750"/>
            <a:ext cx="1034447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3200" b="1" dirty="0"/>
              <a:t>기능 및 구현</a:t>
            </a:r>
            <a:endParaRPr lang="ko-KR" altLang="en-US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F28C1B-7D15-4DC3-92CB-81FBFE076483}"/>
              </a:ext>
            </a:extLst>
          </p:cNvPr>
          <p:cNvSpPr txBox="1"/>
          <p:nvPr/>
        </p:nvSpPr>
        <p:spPr>
          <a:xfrm>
            <a:off x="1526818" y="1818282"/>
            <a:ext cx="9000999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B. </a:t>
            </a:r>
            <a:r>
              <a:rPr lang="ko-KR" altLang="en-US" sz="2000" b="1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영화 정보</a:t>
            </a:r>
            <a:endParaRPr lang="en-US" altLang="ko-KR" sz="2000" b="1" dirty="0">
              <a:solidFill>
                <a:schemeClr val="tx1">
                  <a:alpha val="80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  <a:p>
            <a:r>
              <a:rPr lang="en-US" altLang="ko-KR" b="1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	- TMDB API</a:t>
            </a:r>
            <a:r>
              <a:rPr lang="ko-KR" altLang="en-US" b="1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를 활용하여 </a:t>
            </a:r>
            <a:r>
              <a:rPr lang="en-US" altLang="ko-KR" b="1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50</a:t>
            </a:r>
            <a:r>
              <a:rPr lang="ko-KR" altLang="en-US" b="1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개 이상의 데이터 베이스 구성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7A17492-6167-4DE4-87E7-DF2C54A05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949" y="2609778"/>
            <a:ext cx="10012792" cy="384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18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FA7B507-26A2-40BF-9A3F-E93A5E75EDFC}"/>
              </a:ext>
            </a:extLst>
          </p:cNvPr>
          <p:cNvSpPr/>
          <p:nvPr/>
        </p:nvSpPr>
        <p:spPr>
          <a:xfrm>
            <a:off x="0" y="2763688"/>
            <a:ext cx="1152128" cy="4094312"/>
          </a:xfrm>
          <a:prstGeom prst="rect">
            <a:avLst/>
          </a:prstGeom>
          <a:solidFill>
            <a:srgbClr val="86E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E30CD3-9E78-49DB-92A4-EB69C5B09DBD}"/>
              </a:ext>
            </a:extLst>
          </p:cNvPr>
          <p:cNvGrpSpPr/>
          <p:nvPr/>
        </p:nvGrpSpPr>
        <p:grpSpPr>
          <a:xfrm>
            <a:off x="0" y="1611560"/>
            <a:ext cx="1152128" cy="1651238"/>
            <a:chOff x="0" y="1611560"/>
            <a:chExt cx="1152128" cy="1651238"/>
          </a:xfrm>
          <a:solidFill>
            <a:srgbClr val="868686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3BF5213-1B11-4FCD-A9B6-2A844D3A560E}"/>
                </a:ext>
              </a:extLst>
            </p:cNvPr>
            <p:cNvSpPr/>
            <p:nvPr/>
          </p:nvSpPr>
          <p:spPr>
            <a:xfrm>
              <a:off x="0" y="1611560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그래픽 1">
              <a:extLst>
                <a:ext uri="{FF2B5EF4-FFF2-40B4-BE49-F238E27FC236}">
                  <a16:creationId xmlns:a16="http://schemas.microsoft.com/office/drawing/2014/main" id="{7234F945-1345-4B59-B294-44EC39932B01}"/>
                </a:ext>
              </a:extLst>
            </p:cNvPr>
            <p:cNvSpPr/>
            <p:nvPr/>
          </p:nvSpPr>
          <p:spPr>
            <a:xfrm rot="5400000">
              <a:off x="326509" y="2837507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70462-9528-4637-AEDE-248D8823F8F9}"/>
              </a:ext>
            </a:extLst>
          </p:cNvPr>
          <p:cNvSpPr/>
          <p:nvPr/>
        </p:nvSpPr>
        <p:spPr>
          <a:xfrm>
            <a:off x="1142603" y="459432"/>
            <a:ext cx="11049397" cy="1152128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B1D4B9F-6D0A-4F31-BD14-FB297D4CFA50}"/>
              </a:ext>
            </a:extLst>
          </p:cNvPr>
          <p:cNvGrpSpPr/>
          <p:nvPr/>
        </p:nvGrpSpPr>
        <p:grpSpPr>
          <a:xfrm>
            <a:off x="0" y="459432"/>
            <a:ext cx="1642692" cy="1651238"/>
            <a:chOff x="0" y="459432"/>
            <a:chExt cx="1642692" cy="1651238"/>
          </a:xfrm>
          <a:solidFill>
            <a:srgbClr val="FA897B"/>
          </a:solidFill>
        </p:grpSpPr>
        <p:sp>
          <p:nvSpPr>
            <p:cNvPr id="3" name="그래픽 1">
              <a:extLst>
                <a:ext uri="{FF2B5EF4-FFF2-40B4-BE49-F238E27FC236}">
                  <a16:creationId xmlns:a16="http://schemas.microsoft.com/office/drawing/2014/main" id="{D10F6EF1-CD44-4803-9EFE-236B0E2553F4}"/>
                </a:ext>
              </a:extLst>
            </p:cNvPr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0BF9C9D-1EAA-482A-8062-288185B47925}"/>
                </a:ext>
              </a:extLst>
            </p:cNvPr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그래픽 1">
              <a:extLst>
                <a:ext uri="{FF2B5EF4-FFF2-40B4-BE49-F238E27FC236}">
                  <a16:creationId xmlns:a16="http://schemas.microsoft.com/office/drawing/2014/main" id="{798F1352-736C-45A0-9A5D-C0DEDE09A097}"/>
                </a:ext>
              </a:extLst>
            </p:cNvPr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E4C2D0-DEE8-4CF2-8B1F-662FA81773A3}"/>
              </a:ext>
            </a:extLst>
          </p:cNvPr>
          <p:cNvSpPr/>
          <p:nvPr/>
        </p:nvSpPr>
        <p:spPr>
          <a:xfrm>
            <a:off x="0" y="0"/>
            <a:ext cx="1152128" cy="459432"/>
          </a:xfrm>
          <a:prstGeom prst="rect">
            <a:avLst/>
          </a:prstGeom>
          <a:solidFill>
            <a:srgbClr val="D9C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765E2F-CC4A-4004-9CFB-54DA15FA0F3B}"/>
              </a:ext>
            </a:extLst>
          </p:cNvPr>
          <p:cNvSpPr txBox="1"/>
          <p:nvPr/>
        </p:nvSpPr>
        <p:spPr>
          <a:xfrm>
            <a:off x="1847528" y="779750"/>
            <a:ext cx="1034447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3200" b="1" dirty="0"/>
              <a:t>기능 및 구현</a:t>
            </a:r>
            <a:endParaRPr lang="ko-KR" altLang="en-US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F28C1B-7D15-4DC3-92CB-81FBFE076483}"/>
              </a:ext>
            </a:extLst>
          </p:cNvPr>
          <p:cNvSpPr txBox="1"/>
          <p:nvPr/>
        </p:nvSpPr>
        <p:spPr>
          <a:xfrm>
            <a:off x="1526818" y="1818282"/>
            <a:ext cx="9000999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C. </a:t>
            </a:r>
            <a:r>
              <a:rPr lang="ko-KR" altLang="en-US" sz="2000" b="1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추천 알고리즘</a:t>
            </a:r>
            <a:endParaRPr lang="en-US" altLang="ko-KR" sz="2000" b="1" dirty="0">
              <a:solidFill>
                <a:schemeClr val="tx1">
                  <a:alpha val="80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  <a:p>
            <a:r>
              <a:rPr lang="en-US" altLang="ko-KR" b="1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	- </a:t>
            </a:r>
            <a:r>
              <a:rPr lang="ko-KR" altLang="en-US" b="1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사용자의 영화 선택 데이터와</a:t>
            </a:r>
            <a:r>
              <a:rPr lang="en-US" altLang="ko-KR" b="1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데이터 베이스 내부 정보를 토대로 추천 영화 제공</a:t>
            </a:r>
            <a:r>
              <a:rPr lang="en-US" altLang="ko-KR" b="1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b="1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	(</a:t>
            </a:r>
            <a:r>
              <a:rPr lang="ko-KR" altLang="en-US" b="1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비회원 및 영화 미 선택 회원은 데이터 베이스 내부 정보를 토대로 추천</a:t>
            </a:r>
            <a:r>
              <a:rPr lang="en-US" altLang="ko-KR" b="1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chemeClr val="tx1">
                  <a:alpha val="80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1685D7D-6AE6-4AEA-AF22-369DEAF46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818" y="2890062"/>
            <a:ext cx="5361270" cy="35632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273C479-DF0D-4CF9-B6A5-C0FEAFB10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2886778"/>
            <a:ext cx="4488366" cy="356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53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FA7B507-26A2-40BF-9A3F-E93A5E75EDFC}"/>
              </a:ext>
            </a:extLst>
          </p:cNvPr>
          <p:cNvSpPr/>
          <p:nvPr/>
        </p:nvSpPr>
        <p:spPr>
          <a:xfrm>
            <a:off x="0" y="2763688"/>
            <a:ext cx="1152128" cy="4094312"/>
          </a:xfrm>
          <a:prstGeom prst="rect">
            <a:avLst/>
          </a:prstGeom>
          <a:solidFill>
            <a:srgbClr val="86E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E30CD3-9E78-49DB-92A4-EB69C5B09DBD}"/>
              </a:ext>
            </a:extLst>
          </p:cNvPr>
          <p:cNvGrpSpPr/>
          <p:nvPr/>
        </p:nvGrpSpPr>
        <p:grpSpPr>
          <a:xfrm>
            <a:off x="0" y="1611560"/>
            <a:ext cx="1152128" cy="1651238"/>
            <a:chOff x="0" y="1611560"/>
            <a:chExt cx="1152128" cy="1651238"/>
          </a:xfrm>
          <a:solidFill>
            <a:srgbClr val="868686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3BF5213-1B11-4FCD-A9B6-2A844D3A560E}"/>
                </a:ext>
              </a:extLst>
            </p:cNvPr>
            <p:cNvSpPr/>
            <p:nvPr/>
          </p:nvSpPr>
          <p:spPr>
            <a:xfrm>
              <a:off x="0" y="1611560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그래픽 1">
              <a:extLst>
                <a:ext uri="{FF2B5EF4-FFF2-40B4-BE49-F238E27FC236}">
                  <a16:creationId xmlns:a16="http://schemas.microsoft.com/office/drawing/2014/main" id="{7234F945-1345-4B59-B294-44EC39932B01}"/>
                </a:ext>
              </a:extLst>
            </p:cNvPr>
            <p:cNvSpPr/>
            <p:nvPr/>
          </p:nvSpPr>
          <p:spPr>
            <a:xfrm rot="5400000">
              <a:off x="326509" y="2837507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70462-9528-4637-AEDE-248D8823F8F9}"/>
              </a:ext>
            </a:extLst>
          </p:cNvPr>
          <p:cNvSpPr/>
          <p:nvPr/>
        </p:nvSpPr>
        <p:spPr>
          <a:xfrm>
            <a:off x="1142603" y="459432"/>
            <a:ext cx="11049397" cy="1152128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B1D4B9F-6D0A-4F31-BD14-FB297D4CFA50}"/>
              </a:ext>
            </a:extLst>
          </p:cNvPr>
          <p:cNvGrpSpPr/>
          <p:nvPr/>
        </p:nvGrpSpPr>
        <p:grpSpPr>
          <a:xfrm>
            <a:off x="0" y="459432"/>
            <a:ext cx="1642692" cy="1651238"/>
            <a:chOff x="0" y="459432"/>
            <a:chExt cx="1642692" cy="1651238"/>
          </a:xfrm>
          <a:solidFill>
            <a:srgbClr val="FA897B"/>
          </a:solidFill>
        </p:grpSpPr>
        <p:sp>
          <p:nvSpPr>
            <p:cNvPr id="3" name="그래픽 1">
              <a:extLst>
                <a:ext uri="{FF2B5EF4-FFF2-40B4-BE49-F238E27FC236}">
                  <a16:creationId xmlns:a16="http://schemas.microsoft.com/office/drawing/2014/main" id="{D10F6EF1-CD44-4803-9EFE-236B0E2553F4}"/>
                </a:ext>
              </a:extLst>
            </p:cNvPr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0BF9C9D-1EAA-482A-8062-288185B47925}"/>
                </a:ext>
              </a:extLst>
            </p:cNvPr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그래픽 1">
              <a:extLst>
                <a:ext uri="{FF2B5EF4-FFF2-40B4-BE49-F238E27FC236}">
                  <a16:creationId xmlns:a16="http://schemas.microsoft.com/office/drawing/2014/main" id="{798F1352-736C-45A0-9A5D-C0DEDE09A097}"/>
                </a:ext>
              </a:extLst>
            </p:cNvPr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E4C2D0-DEE8-4CF2-8B1F-662FA81773A3}"/>
              </a:ext>
            </a:extLst>
          </p:cNvPr>
          <p:cNvSpPr/>
          <p:nvPr/>
        </p:nvSpPr>
        <p:spPr>
          <a:xfrm>
            <a:off x="0" y="0"/>
            <a:ext cx="1152128" cy="459432"/>
          </a:xfrm>
          <a:prstGeom prst="rect">
            <a:avLst/>
          </a:prstGeom>
          <a:solidFill>
            <a:srgbClr val="D9C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765E2F-CC4A-4004-9CFB-54DA15FA0F3B}"/>
              </a:ext>
            </a:extLst>
          </p:cNvPr>
          <p:cNvSpPr txBox="1"/>
          <p:nvPr/>
        </p:nvSpPr>
        <p:spPr>
          <a:xfrm>
            <a:off x="1847528" y="779750"/>
            <a:ext cx="1034447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3200" b="1" dirty="0"/>
              <a:t>기능 및 구현</a:t>
            </a:r>
            <a:endParaRPr lang="ko-KR" altLang="en-US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F28C1B-7D15-4DC3-92CB-81FBFE076483}"/>
              </a:ext>
            </a:extLst>
          </p:cNvPr>
          <p:cNvSpPr txBox="1"/>
          <p:nvPr/>
        </p:nvSpPr>
        <p:spPr>
          <a:xfrm>
            <a:off x="1526819" y="1818283"/>
            <a:ext cx="8745646" cy="11387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D. </a:t>
            </a:r>
            <a:r>
              <a:rPr lang="ko-KR" altLang="en-US" sz="2000" b="1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커뮤니티</a:t>
            </a:r>
            <a:endParaRPr lang="en-US" altLang="ko-KR" sz="2000" b="1" dirty="0">
              <a:solidFill>
                <a:schemeClr val="tx1">
                  <a:alpha val="80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  <a:p>
            <a:r>
              <a:rPr lang="en-US" altLang="ko-KR" b="1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	- </a:t>
            </a:r>
            <a:r>
              <a:rPr lang="ko-KR" altLang="en-US" b="1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게시글을 조회</a:t>
            </a:r>
            <a:r>
              <a:rPr lang="en-US" altLang="ko-KR" b="1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/</a:t>
            </a:r>
            <a:r>
              <a:rPr lang="ko-KR" altLang="en-US" b="1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생성</a:t>
            </a:r>
            <a:r>
              <a:rPr lang="en-US" altLang="ko-KR" b="1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/</a:t>
            </a:r>
            <a:r>
              <a:rPr lang="ko-KR" altLang="en-US" b="1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수정</a:t>
            </a:r>
            <a:r>
              <a:rPr lang="en-US" altLang="ko-KR" b="1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/</a:t>
            </a:r>
            <a:r>
              <a:rPr lang="ko-KR" altLang="en-US" b="1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삭제 할 수 있는 커뮤니티 구현</a:t>
            </a:r>
            <a:endParaRPr lang="en-US" altLang="ko-KR" b="1" dirty="0">
              <a:solidFill>
                <a:schemeClr val="tx1">
                  <a:alpha val="80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  <a:p>
            <a:r>
              <a:rPr lang="en-US" altLang="ko-KR" b="1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	- </a:t>
            </a:r>
            <a:r>
              <a:rPr lang="ko-KR" altLang="en-US" b="1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게시글 내부에서 댓글 생성 및 삭제 가능</a:t>
            </a:r>
            <a:endParaRPr lang="en-US" altLang="ko-KR" b="1" dirty="0">
              <a:solidFill>
                <a:schemeClr val="tx1">
                  <a:alpha val="80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  <a:p>
            <a:endParaRPr lang="ko-KR" altLang="en-US" b="1" dirty="0">
              <a:solidFill>
                <a:schemeClr val="tx1">
                  <a:alpha val="80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C362BC2-EA41-4757-9067-016CB693F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819" y="2852936"/>
            <a:ext cx="5289261" cy="363856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345E7DD-2DFE-409D-83F4-A19C6EDA6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960" y="2852937"/>
            <a:ext cx="4738000" cy="363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69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FA7B507-26A2-40BF-9A3F-E93A5E75EDFC}"/>
              </a:ext>
            </a:extLst>
          </p:cNvPr>
          <p:cNvSpPr/>
          <p:nvPr/>
        </p:nvSpPr>
        <p:spPr>
          <a:xfrm>
            <a:off x="0" y="2763688"/>
            <a:ext cx="1152128" cy="4094312"/>
          </a:xfrm>
          <a:prstGeom prst="rect">
            <a:avLst/>
          </a:prstGeom>
          <a:solidFill>
            <a:srgbClr val="86E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E30CD3-9E78-49DB-92A4-EB69C5B09DBD}"/>
              </a:ext>
            </a:extLst>
          </p:cNvPr>
          <p:cNvGrpSpPr/>
          <p:nvPr/>
        </p:nvGrpSpPr>
        <p:grpSpPr>
          <a:xfrm>
            <a:off x="0" y="1611560"/>
            <a:ext cx="1152128" cy="1651238"/>
            <a:chOff x="0" y="1611560"/>
            <a:chExt cx="1152128" cy="1651238"/>
          </a:xfrm>
          <a:solidFill>
            <a:srgbClr val="868686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3BF5213-1B11-4FCD-A9B6-2A844D3A560E}"/>
                </a:ext>
              </a:extLst>
            </p:cNvPr>
            <p:cNvSpPr/>
            <p:nvPr/>
          </p:nvSpPr>
          <p:spPr>
            <a:xfrm>
              <a:off x="0" y="1611560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그래픽 1">
              <a:extLst>
                <a:ext uri="{FF2B5EF4-FFF2-40B4-BE49-F238E27FC236}">
                  <a16:creationId xmlns:a16="http://schemas.microsoft.com/office/drawing/2014/main" id="{7234F945-1345-4B59-B294-44EC39932B01}"/>
                </a:ext>
              </a:extLst>
            </p:cNvPr>
            <p:cNvSpPr/>
            <p:nvPr/>
          </p:nvSpPr>
          <p:spPr>
            <a:xfrm rot="5400000">
              <a:off x="326509" y="2837507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70462-9528-4637-AEDE-248D8823F8F9}"/>
              </a:ext>
            </a:extLst>
          </p:cNvPr>
          <p:cNvSpPr/>
          <p:nvPr/>
        </p:nvSpPr>
        <p:spPr>
          <a:xfrm>
            <a:off x="1142603" y="459432"/>
            <a:ext cx="11049397" cy="1152128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B1D4B9F-6D0A-4F31-BD14-FB297D4CFA50}"/>
              </a:ext>
            </a:extLst>
          </p:cNvPr>
          <p:cNvGrpSpPr/>
          <p:nvPr/>
        </p:nvGrpSpPr>
        <p:grpSpPr>
          <a:xfrm>
            <a:off x="0" y="459432"/>
            <a:ext cx="1642692" cy="1651238"/>
            <a:chOff x="0" y="459432"/>
            <a:chExt cx="1642692" cy="1651238"/>
          </a:xfrm>
          <a:solidFill>
            <a:srgbClr val="FA897B"/>
          </a:solidFill>
        </p:grpSpPr>
        <p:sp>
          <p:nvSpPr>
            <p:cNvPr id="3" name="그래픽 1">
              <a:extLst>
                <a:ext uri="{FF2B5EF4-FFF2-40B4-BE49-F238E27FC236}">
                  <a16:creationId xmlns:a16="http://schemas.microsoft.com/office/drawing/2014/main" id="{D10F6EF1-CD44-4803-9EFE-236B0E2553F4}"/>
                </a:ext>
              </a:extLst>
            </p:cNvPr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0BF9C9D-1EAA-482A-8062-288185B47925}"/>
                </a:ext>
              </a:extLst>
            </p:cNvPr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그래픽 1">
              <a:extLst>
                <a:ext uri="{FF2B5EF4-FFF2-40B4-BE49-F238E27FC236}">
                  <a16:creationId xmlns:a16="http://schemas.microsoft.com/office/drawing/2014/main" id="{798F1352-736C-45A0-9A5D-C0DEDE09A097}"/>
                </a:ext>
              </a:extLst>
            </p:cNvPr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E4C2D0-DEE8-4CF2-8B1F-662FA81773A3}"/>
              </a:ext>
            </a:extLst>
          </p:cNvPr>
          <p:cNvSpPr/>
          <p:nvPr/>
        </p:nvSpPr>
        <p:spPr>
          <a:xfrm>
            <a:off x="0" y="0"/>
            <a:ext cx="1152128" cy="459432"/>
          </a:xfrm>
          <a:prstGeom prst="rect">
            <a:avLst/>
          </a:prstGeom>
          <a:solidFill>
            <a:srgbClr val="D9C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765E2F-CC4A-4004-9CFB-54DA15FA0F3B}"/>
              </a:ext>
            </a:extLst>
          </p:cNvPr>
          <p:cNvSpPr txBox="1"/>
          <p:nvPr/>
        </p:nvSpPr>
        <p:spPr>
          <a:xfrm>
            <a:off x="1847528" y="779750"/>
            <a:ext cx="1034447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3200" b="1" dirty="0"/>
              <a:t>기능 및 구현</a:t>
            </a:r>
            <a:endParaRPr lang="ko-KR" altLang="en-US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F28C1B-7D15-4DC3-92CB-81FBFE076483}"/>
              </a:ext>
            </a:extLst>
          </p:cNvPr>
          <p:cNvSpPr txBox="1"/>
          <p:nvPr/>
        </p:nvSpPr>
        <p:spPr>
          <a:xfrm>
            <a:off x="1526818" y="1818282"/>
            <a:ext cx="10113798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E. </a:t>
            </a:r>
            <a:r>
              <a:rPr lang="ko-KR" altLang="en-US" sz="2000" b="1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기타</a:t>
            </a:r>
            <a:endParaRPr lang="en-US" altLang="ko-KR" sz="2000" b="1" dirty="0">
              <a:solidFill>
                <a:schemeClr val="tx1">
                  <a:alpha val="80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  <a:p>
            <a:r>
              <a:rPr lang="en-US" altLang="ko-KR" b="1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	- 5</a:t>
            </a:r>
            <a:r>
              <a:rPr lang="ko-KR" altLang="en-US" b="1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개 이상의 </a:t>
            </a:r>
            <a:r>
              <a:rPr lang="en-US" altLang="ko-KR" b="1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URL </a:t>
            </a:r>
            <a:r>
              <a:rPr lang="ko-KR" altLang="en-US" b="1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및 페이지 구성</a:t>
            </a:r>
            <a:r>
              <a:rPr lang="en-US" altLang="ko-KR" b="1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작성자 본인이 아닐 때 등의 상황에서 에러 페이지</a:t>
            </a:r>
            <a:endParaRPr lang="en-US" altLang="ko-KR" b="1" dirty="0">
              <a:solidFill>
                <a:schemeClr val="tx1">
                  <a:alpha val="80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  <a:p>
            <a:r>
              <a:rPr lang="en-US" altLang="ko-KR" b="1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	 - </a:t>
            </a:r>
            <a:r>
              <a:rPr lang="ko-KR" altLang="en-US" b="1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사용자 경험을 향상 시키기 위해 </a:t>
            </a:r>
            <a:r>
              <a:rPr lang="en-US" altLang="ko-KR" b="1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Ajax</a:t>
            </a:r>
            <a:r>
              <a:rPr lang="ko-KR" altLang="en-US" b="1" dirty="0">
                <a:solidFill>
                  <a:schemeClr val="tx1">
                    <a:alpha val="8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를 활용한 비동기 요청을 하여 새로 고침 없이 구현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4C26DFE-9D48-4311-9F22-A990AA9CF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818" y="2779625"/>
            <a:ext cx="5236846" cy="372013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1884B3A-C435-43C3-9E9B-1C21D88D3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088" y="2887092"/>
            <a:ext cx="50101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82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122139-9D20-45F9-94CF-372582EADDE7}"/>
              </a:ext>
            </a:extLst>
          </p:cNvPr>
          <p:cNvSpPr/>
          <p:nvPr/>
        </p:nvSpPr>
        <p:spPr>
          <a:xfrm>
            <a:off x="3514461" y="0"/>
            <a:ext cx="8677539" cy="2551403"/>
          </a:xfrm>
          <a:prstGeom prst="rect">
            <a:avLst/>
          </a:prstGeom>
          <a:solidFill>
            <a:srgbClr val="D0E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4D97F5-7F35-40F6-AB95-ACE4739B16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0F46A2-861D-4FBA-9CEA-AC98C0D685D4}"/>
              </a:ext>
            </a:extLst>
          </p:cNvPr>
          <p:cNvSpPr/>
          <p:nvPr/>
        </p:nvSpPr>
        <p:spPr>
          <a:xfrm>
            <a:off x="0" y="3930743"/>
            <a:ext cx="1757231" cy="2927257"/>
          </a:xfrm>
          <a:prstGeom prst="rect">
            <a:avLst/>
          </a:prstGeom>
          <a:solidFill>
            <a:srgbClr val="D0E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D36D60-9D3A-4CA3-BF85-AADAD3DE0D06}"/>
              </a:ext>
            </a:extLst>
          </p:cNvPr>
          <p:cNvSpPr/>
          <p:nvPr/>
        </p:nvSpPr>
        <p:spPr>
          <a:xfrm>
            <a:off x="1757232" y="0"/>
            <a:ext cx="1757232" cy="2550894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7C077C-0780-4CAA-831A-A9ED6199C79D}"/>
              </a:ext>
            </a:extLst>
          </p:cNvPr>
          <p:cNvSpPr/>
          <p:nvPr/>
        </p:nvSpPr>
        <p:spPr>
          <a:xfrm>
            <a:off x="1757232" y="3931327"/>
            <a:ext cx="1757232" cy="2926673"/>
          </a:xfrm>
          <a:prstGeom prst="rect">
            <a:avLst/>
          </a:prstGeom>
          <a:solidFill>
            <a:srgbClr val="BF9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C1C488-0928-4273-9BB6-A2B5987DA0E1}"/>
              </a:ext>
            </a:extLst>
          </p:cNvPr>
          <p:cNvSpPr/>
          <p:nvPr/>
        </p:nvSpPr>
        <p:spPr>
          <a:xfrm>
            <a:off x="3514462" y="2173766"/>
            <a:ext cx="8677537" cy="1757231"/>
          </a:xfrm>
          <a:prstGeom prst="rect">
            <a:avLst/>
          </a:prstGeom>
          <a:solidFill>
            <a:srgbClr val="66DC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76DBA00-77D3-498E-9830-0C47A3E52E05}"/>
              </a:ext>
            </a:extLst>
          </p:cNvPr>
          <p:cNvGrpSpPr/>
          <p:nvPr/>
        </p:nvGrpSpPr>
        <p:grpSpPr>
          <a:xfrm>
            <a:off x="1757232" y="1412776"/>
            <a:ext cx="2505442" cy="3279212"/>
            <a:chOff x="0" y="-39344"/>
            <a:chExt cx="1642692" cy="2150014"/>
          </a:xfrm>
          <a:solidFill>
            <a:srgbClr val="FA897B"/>
          </a:solidFill>
        </p:grpSpPr>
        <p:sp>
          <p:nvSpPr>
            <p:cNvPr id="4" name="그래픽 1">
              <a:extLst>
                <a:ext uri="{FF2B5EF4-FFF2-40B4-BE49-F238E27FC236}">
                  <a16:creationId xmlns:a16="http://schemas.microsoft.com/office/drawing/2014/main" id="{BCE6AAC9-8F55-41E0-B6B7-94ECE4F24FDE}"/>
                </a:ext>
              </a:extLst>
            </p:cNvPr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251360E-E4B4-4D77-89C5-EC5D8FA2F6A0}"/>
                </a:ext>
              </a:extLst>
            </p:cNvPr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그래픽 1">
              <a:extLst>
                <a:ext uri="{FF2B5EF4-FFF2-40B4-BE49-F238E27FC236}">
                  <a16:creationId xmlns:a16="http://schemas.microsoft.com/office/drawing/2014/main" id="{1C9D7668-51FF-429E-BD3C-A26AA542512E}"/>
                </a:ext>
              </a:extLst>
            </p:cNvPr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그래픽 1">
              <a:extLst>
                <a:ext uri="{FF2B5EF4-FFF2-40B4-BE49-F238E27FC236}">
                  <a16:creationId xmlns:a16="http://schemas.microsoft.com/office/drawing/2014/main" id="{6E4B0BA4-5129-4241-AE10-19580C4BAE19}"/>
                </a:ext>
              </a:extLst>
            </p:cNvPr>
            <p:cNvSpPr/>
            <p:nvPr/>
          </p:nvSpPr>
          <p:spPr>
            <a:xfrm rot="16200000">
              <a:off x="326509" y="34475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D12FB5-7797-44FA-8587-B334B8CC28CD}"/>
              </a:ext>
            </a:extLst>
          </p:cNvPr>
          <p:cNvGrpSpPr/>
          <p:nvPr/>
        </p:nvGrpSpPr>
        <p:grpSpPr>
          <a:xfrm>
            <a:off x="0" y="2173766"/>
            <a:ext cx="2518477" cy="1757231"/>
            <a:chOff x="983432" y="2852936"/>
            <a:chExt cx="1651238" cy="1152128"/>
          </a:xfrm>
          <a:solidFill>
            <a:srgbClr val="868686"/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041E9E-351E-4CAB-A636-740BE7BCB5E2}"/>
                </a:ext>
              </a:extLst>
            </p:cNvPr>
            <p:cNvSpPr/>
            <p:nvPr/>
          </p:nvSpPr>
          <p:spPr>
            <a:xfrm>
              <a:off x="983432" y="2852936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그래픽 1">
              <a:extLst>
                <a:ext uri="{FF2B5EF4-FFF2-40B4-BE49-F238E27FC236}">
                  <a16:creationId xmlns:a16="http://schemas.microsoft.com/office/drawing/2014/main" id="{C9399EB5-7796-49C9-BAF5-93E5514DB826}"/>
                </a:ext>
              </a:extLst>
            </p:cNvPr>
            <p:cNvSpPr/>
            <p:nvPr/>
          </p:nvSpPr>
          <p:spPr>
            <a:xfrm>
              <a:off x="2135560" y="3253264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C6ABB28-5788-4B12-B4B6-122F0197A3F9}"/>
              </a:ext>
            </a:extLst>
          </p:cNvPr>
          <p:cNvSpPr txBox="1"/>
          <p:nvPr/>
        </p:nvSpPr>
        <p:spPr>
          <a:xfrm>
            <a:off x="4655840" y="2713828"/>
            <a:ext cx="6887624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4400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Thank you!!</a:t>
            </a:r>
            <a:endParaRPr lang="ko-KR" altLang="en-US" sz="44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4C73CC2-AB66-40AC-B331-4153530065F8}"/>
              </a:ext>
            </a:extLst>
          </p:cNvPr>
          <p:cNvSpPr/>
          <p:nvPr/>
        </p:nvSpPr>
        <p:spPr>
          <a:xfrm>
            <a:off x="3514461" y="3930743"/>
            <a:ext cx="8677539" cy="2927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8793" y="4341797"/>
            <a:ext cx="65527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학기 관통 프로젝트</a:t>
            </a:r>
            <a:endParaRPr lang="en-US" altLang="ko-KR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4800" b="1" dirty="0">
                <a:latin typeface="Arial" panose="020B0604020202020204" pitchFamily="34" charset="0"/>
                <a:cs typeface="Arial" panose="020B0604020202020204" pitchFamily="34" charset="0"/>
              </a:rPr>
              <a:t>SSAFY_DB</a:t>
            </a:r>
            <a:r>
              <a:rPr lang="ko-KR" alt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팀</a:t>
            </a:r>
            <a:endParaRPr lang="en-US" altLang="ko-KR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조웅현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차성민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07AE827-81C1-4D07-9882-B1CAB3C390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31" y="2424721"/>
            <a:ext cx="1256938" cy="125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9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F4C73CC2-AB66-40AC-B331-4153530065F8}"/>
              </a:ext>
            </a:extLst>
          </p:cNvPr>
          <p:cNvSpPr/>
          <p:nvPr/>
        </p:nvSpPr>
        <p:spPr>
          <a:xfrm>
            <a:off x="3514461" y="1270817"/>
            <a:ext cx="8677539" cy="5587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C1C488-0928-4273-9BB6-A2B5987DA0E1}"/>
              </a:ext>
            </a:extLst>
          </p:cNvPr>
          <p:cNvSpPr/>
          <p:nvPr/>
        </p:nvSpPr>
        <p:spPr>
          <a:xfrm>
            <a:off x="0" y="1270817"/>
            <a:ext cx="8677537" cy="1757231"/>
          </a:xfrm>
          <a:prstGeom prst="rect">
            <a:avLst/>
          </a:prstGeom>
          <a:solidFill>
            <a:srgbClr val="66DCC3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122139-9D20-45F9-94CF-372582EADDE7}"/>
              </a:ext>
            </a:extLst>
          </p:cNvPr>
          <p:cNvSpPr/>
          <p:nvPr/>
        </p:nvSpPr>
        <p:spPr>
          <a:xfrm>
            <a:off x="0" y="1"/>
            <a:ext cx="3514461" cy="384959"/>
          </a:xfrm>
          <a:prstGeom prst="rect">
            <a:avLst/>
          </a:prstGeom>
          <a:solidFill>
            <a:srgbClr val="D0E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4B295E9-B547-4230-AB21-0C260996C795}"/>
              </a:ext>
            </a:extLst>
          </p:cNvPr>
          <p:cNvGrpSpPr/>
          <p:nvPr/>
        </p:nvGrpSpPr>
        <p:grpSpPr>
          <a:xfrm rot="10800000">
            <a:off x="7929326" y="509827"/>
            <a:ext cx="4262674" cy="3279212"/>
            <a:chOff x="0" y="1789394"/>
            <a:chExt cx="4262674" cy="327921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76DBA00-77D3-498E-9830-0C47A3E52E05}"/>
                </a:ext>
              </a:extLst>
            </p:cNvPr>
            <p:cNvGrpSpPr/>
            <p:nvPr/>
          </p:nvGrpSpPr>
          <p:grpSpPr>
            <a:xfrm>
              <a:off x="1757232" y="1789394"/>
              <a:ext cx="2505442" cy="3279212"/>
              <a:chOff x="0" y="-39344"/>
              <a:chExt cx="1642692" cy="2150014"/>
            </a:xfrm>
            <a:solidFill>
              <a:srgbClr val="FA897B"/>
            </a:solidFill>
          </p:grpSpPr>
          <p:sp>
            <p:nvSpPr>
              <p:cNvPr id="4" name="그래픽 1">
                <a:extLst>
                  <a:ext uri="{FF2B5EF4-FFF2-40B4-BE49-F238E27FC236}">
                    <a16:creationId xmlns:a16="http://schemas.microsoft.com/office/drawing/2014/main" id="{BCE6AAC9-8F55-41E0-B6B7-94ECE4F24FDE}"/>
                  </a:ext>
                </a:extLst>
              </p:cNvPr>
              <p:cNvSpPr/>
              <p:nvPr/>
            </p:nvSpPr>
            <p:spPr>
              <a:xfrm>
                <a:off x="1143582" y="859760"/>
                <a:ext cx="499110" cy="351472"/>
              </a:xfrm>
              <a:custGeom>
                <a:avLst/>
                <a:gdLst>
                  <a:gd name="connsiteX0" fmla="*/ 0 w 499110"/>
                  <a:gd name="connsiteY0" fmla="*/ 288608 h 351472"/>
                  <a:gd name="connsiteX1" fmla="*/ 60008 w 499110"/>
                  <a:gd name="connsiteY1" fmla="*/ 234315 h 351472"/>
                  <a:gd name="connsiteX2" fmla="*/ 154305 w 499110"/>
                  <a:gd name="connsiteY2" fmla="*/ 257175 h 351472"/>
                  <a:gd name="connsiteX3" fmla="*/ 230505 w 499110"/>
                  <a:gd name="connsiteY3" fmla="*/ 325755 h 351472"/>
                  <a:gd name="connsiteX4" fmla="*/ 322898 w 499110"/>
                  <a:gd name="connsiteY4" fmla="*/ 351473 h 351472"/>
                  <a:gd name="connsiteX5" fmla="*/ 499110 w 499110"/>
                  <a:gd name="connsiteY5" fmla="*/ 175260 h 351472"/>
                  <a:gd name="connsiteX6" fmla="*/ 322898 w 499110"/>
                  <a:gd name="connsiteY6" fmla="*/ 0 h 351472"/>
                  <a:gd name="connsiteX7" fmla="*/ 230505 w 499110"/>
                  <a:gd name="connsiteY7" fmla="*/ 25718 h 351472"/>
                  <a:gd name="connsiteX8" fmla="*/ 154305 w 499110"/>
                  <a:gd name="connsiteY8" fmla="*/ 94298 h 351472"/>
                  <a:gd name="connsiteX9" fmla="*/ 60008 w 499110"/>
                  <a:gd name="connsiteY9" fmla="*/ 117158 h 351472"/>
                  <a:gd name="connsiteX10" fmla="*/ 0 w 499110"/>
                  <a:gd name="connsiteY10" fmla="*/ 62865 h 351472"/>
                  <a:gd name="connsiteX11" fmla="*/ 0 w 499110"/>
                  <a:gd name="connsiteY11" fmla="*/ 288608 h 351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99110" h="351472">
                    <a:moveTo>
                      <a:pt x="0" y="288608"/>
                    </a:moveTo>
                    <a:cubicBezTo>
                      <a:pt x="0" y="288608"/>
                      <a:pt x="18098" y="236220"/>
                      <a:pt x="60008" y="234315"/>
                    </a:cubicBezTo>
                    <a:cubicBezTo>
                      <a:pt x="101918" y="232410"/>
                      <a:pt x="120015" y="223838"/>
                      <a:pt x="154305" y="257175"/>
                    </a:cubicBezTo>
                    <a:cubicBezTo>
                      <a:pt x="195263" y="297180"/>
                      <a:pt x="213360" y="316230"/>
                      <a:pt x="230505" y="325755"/>
                    </a:cubicBezTo>
                    <a:cubicBezTo>
                      <a:pt x="247650" y="335280"/>
                      <a:pt x="288608" y="351473"/>
                      <a:pt x="322898" y="351473"/>
                    </a:cubicBezTo>
                    <a:cubicBezTo>
                      <a:pt x="420053" y="351473"/>
                      <a:pt x="499110" y="272415"/>
                      <a:pt x="499110" y="175260"/>
                    </a:cubicBezTo>
                    <a:cubicBezTo>
                      <a:pt x="499110" y="78105"/>
                      <a:pt x="420053" y="0"/>
                      <a:pt x="322898" y="0"/>
                    </a:cubicBezTo>
                    <a:cubicBezTo>
                      <a:pt x="288608" y="0"/>
                      <a:pt x="247650" y="16193"/>
                      <a:pt x="230505" y="25718"/>
                    </a:cubicBezTo>
                    <a:cubicBezTo>
                      <a:pt x="213360" y="35243"/>
                      <a:pt x="195263" y="54293"/>
                      <a:pt x="154305" y="94298"/>
                    </a:cubicBezTo>
                    <a:cubicBezTo>
                      <a:pt x="120015" y="128588"/>
                      <a:pt x="101918" y="119063"/>
                      <a:pt x="60008" y="117158"/>
                    </a:cubicBezTo>
                    <a:cubicBezTo>
                      <a:pt x="18098" y="115253"/>
                      <a:pt x="0" y="62865"/>
                      <a:pt x="0" y="62865"/>
                    </a:cubicBezTo>
                    <a:lnTo>
                      <a:pt x="0" y="28860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251360E-E4B4-4D77-89C5-EC5D8FA2F6A0}"/>
                  </a:ext>
                </a:extLst>
              </p:cNvPr>
              <p:cNvSpPr/>
              <p:nvPr/>
            </p:nvSpPr>
            <p:spPr>
              <a:xfrm>
                <a:off x="0" y="459432"/>
                <a:ext cx="1152128" cy="11521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그래픽 1">
                <a:extLst>
                  <a:ext uri="{FF2B5EF4-FFF2-40B4-BE49-F238E27FC236}">
                    <a16:creationId xmlns:a16="http://schemas.microsoft.com/office/drawing/2014/main" id="{1C9D7668-51FF-429E-BD3C-A26AA542512E}"/>
                  </a:ext>
                </a:extLst>
              </p:cNvPr>
              <p:cNvSpPr/>
              <p:nvPr/>
            </p:nvSpPr>
            <p:spPr>
              <a:xfrm rot="5400000">
                <a:off x="326509" y="1685379"/>
                <a:ext cx="499110" cy="351472"/>
              </a:xfrm>
              <a:custGeom>
                <a:avLst/>
                <a:gdLst>
                  <a:gd name="connsiteX0" fmla="*/ 0 w 499110"/>
                  <a:gd name="connsiteY0" fmla="*/ 288608 h 351472"/>
                  <a:gd name="connsiteX1" fmla="*/ 60008 w 499110"/>
                  <a:gd name="connsiteY1" fmla="*/ 234315 h 351472"/>
                  <a:gd name="connsiteX2" fmla="*/ 154305 w 499110"/>
                  <a:gd name="connsiteY2" fmla="*/ 257175 h 351472"/>
                  <a:gd name="connsiteX3" fmla="*/ 230505 w 499110"/>
                  <a:gd name="connsiteY3" fmla="*/ 325755 h 351472"/>
                  <a:gd name="connsiteX4" fmla="*/ 322898 w 499110"/>
                  <a:gd name="connsiteY4" fmla="*/ 351473 h 351472"/>
                  <a:gd name="connsiteX5" fmla="*/ 499110 w 499110"/>
                  <a:gd name="connsiteY5" fmla="*/ 175260 h 351472"/>
                  <a:gd name="connsiteX6" fmla="*/ 322898 w 499110"/>
                  <a:gd name="connsiteY6" fmla="*/ 0 h 351472"/>
                  <a:gd name="connsiteX7" fmla="*/ 230505 w 499110"/>
                  <a:gd name="connsiteY7" fmla="*/ 25718 h 351472"/>
                  <a:gd name="connsiteX8" fmla="*/ 154305 w 499110"/>
                  <a:gd name="connsiteY8" fmla="*/ 94298 h 351472"/>
                  <a:gd name="connsiteX9" fmla="*/ 60008 w 499110"/>
                  <a:gd name="connsiteY9" fmla="*/ 117158 h 351472"/>
                  <a:gd name="connsiteX10" fmla="*/ 0 w 499110"/>
                  <a:gd name="connsiteY10" fmla="*/ 62865 h 351472"/>
                  <a:gd name="connsiteX11" fmla="*/ 0 w 499110"/>
                  <a:gd name="connsiteY11" fmla="*/ 288608 h 351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99110" h="351472">
                    <a:moveTo>
                      <a:pt x="0" y="288608"/>
                    </a:moveTo>
                    <a:cubicBezTo>
                      <a:pt x="0" y="288608"/>
                      <a:pt x="18098" y="236220"/>
                      <a:pt x="60008" y="234315"/>
                    </a:cubicBezTo>
                    <a:cubicBezTo>
                      <a:pt x="101918" y="232410"/>
                      <a:pt x="120015" y="223838"/>
                      <a:pt x="154305" y="257175"/>
                    </a:cubicBezTo>
                    <a:cubicBezTo>
                      <a:pt x="195263" y="297180"/>
                      <a:pt x="213360" y="316230"/>
                      <a:pt x="230505" y="325755"/>
                    </a:cubicBezTo>
                    <a:cubicBezTo>
                      <a:pt x="247650" y="335280"/>
                      <a:pt x="288608" y="351473"/>
                      <a:pt x="322898" y="351473"/>
                    </a:cubicBezTo>
                    <a:cubicBezTo>
                      <a:pt x="420053" y="351473"/>
                      <a:pt x="499110" y="272415"/>
                      <a:pt x="499110" y="175260"/>
                    </a:cubicBezTo>
                    <a:cubicBezTo>
                      <a:pt x="499110" y="78105"/>
                      <a:pt x="420053" y="0"/>
                      <a:pt x="322898" y="0"/>
                    </a:cubicBezTo>
                    <a:cubicBezTo>
                      <a:pt x="288608" y="0"/>
                      <a:pt x="247650" y="16193"/>
                      <a:pt x="230505" y="25718"/>
                    </a:cubicBezTo>
                    <a:cubicBezTo>
                      <a:pt x="213360" y="35243"/>
                      <a:pt x="195263" y="54293"/>
                      <a:pt x="154305" y="94298"/>
                    </a:cubicBezTo>
                    <a:cubicBezTo>
                      <a:pt x="120015" y="128588"/>
                      <a:pt x="101918" y="119063"/>
                      <a:pt x="60008" y="117158"/>
                    </a:cubicBezTo>
                    <a:cubicBezTo>
                      <a:pt x="18098" y="115253"/>
                      <a:pt x="0" y="62865"/>
                      <a:pt x="0" y="62865"/>
                    </a:cubicBezTo>
                    <a:lnTo>
                      <a:pt x="0" y="28860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그래픽 1">
                <a:extLst>
                  <a:ext uri="{FF2B5EF4-FFF2-40B4-BE49-F238E27FC236}">
                    <a16:creationId xmlns:a16="http://schemas.microsoft.com/office/drawing/2014/main" id="{6E4B0BA4-5129-4241-AE10-19580C4BAE19}"/>
                  </a:ext>
                </a:extLst>
              </p:cNvPr>
              <p:cNvSpPr/>
              <p:nvPr/>
            </p:nvSpPr>
            <p:spPr>
              <a:xfrm rot="16200000">
                <a:off x="326509" y="34475"/>
                <a:ext cx="499110" cy="351472"/>
              </a:xfrm>
              <a:custGeom>
                <a:avLst/>
                <a:gdLst>
                  <a:gd name="connsiteX0" fmla="*/ 0 w 499110"/>
                  <a:gd name="connsiteY0" fmla="*/ 288608 h 351472"/>
                  <a:gd name="connsiteX1" fmla="*/ 60008 w 499110"/>
                  <a:gd name="connsiteY1" fmla="*/ 234315 h 351472"/>
                  <a:gd name="connsiteX2" fmla="*/ 154305 w 499110"/>
                  <a:gd name="connsiteY2" fmla="*/ 257175 h 351472"/>
                  <a:gd name="connsiteX3" fmla="*/ 230505 w 499110"/>
                  <a:gd name="connsiteY3" fmla="*/ 325755 h 351472"/>
                  <a:gd name="connsiteX4" fmla="*/ 322898 w 499110"/>
                  <a:gd name="connsiteY4" fmla="*/ 351473 h 351472"/>
                  <a:gd name="connsiteX5" fmla="*/ 499110 w 499110"/>
                  <a:gd name="connsiteY5" fmla="*/ 175260 h 351472"/>
                  <a:gd name="connsiteX6" fmla="*/ 322898 w 499110"/>
                  <a:gd name="connsiteY6" fmla="*/ 0 h 351472"/>
                  <a:gd name="connsiteX7" fmla="*/ 230505 w 499110"/>
                  <a:gd name="connsiteY7" fmla="*/ 25718 h 351472"/>
                  <a:gd name="connsiteX8" fmla="*/ 154305 w 499110"/>
                  <a:gd name="connsiteY8" fmla="*/ 94298 h 351472"/>
                  <a:gd name="connsiteX9" fmla="*/ 60008 w 499110"/>
                  <a:gd name="connsiteY9" fmla="*/ 117158 h 351472"/>
                  <a:gd name="connsiteX10" fmla="*/ 0 w 499110"/>
                  <a:gd name="connsiteY10" fmla="*/ 62865 h 351472"/>
                  <a:gd name="connsiteX11" fmla="*/ 0 w 499110"/>
                  <a:gd name="connsiteY11" fmla="*/ 288608 h 351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99110" h="351472">
                    <a:moveTo>
                      <a:pt x="0" y="288608"/>
                    </a:moveTo>
                    <a:cubicBezTo>
                      <a:pt x="0" y="288608"/>
                      <a:pt x="18098" y="236220"/>
                      <a:pt x="60008" y="234315"/>
                    </a:cubicBezTo>
                    <a:cubicBezTo>
                      <a:pt x="101918" y="232410"/>
                      <a:pt x="120015" y="223838"/>
                      <a:pt x="154305" y="257175"/>
                    </a:cubicBezTo>
                    <a:cubicBezTo>
                      <a:pt x="195263" y="297180"/>
                      <a:pt x="213360" y="316230"/>
                      <a:pt x="230505" y="325755"/>
                    </a:cubicBezTo>
                    <a:cubicBezTo>
                      <a:pt x="247650" y="335280"/>
                      <a:pt x="288608" y="351473"/>
                      <a:pt x="322898" y="351473"/>
                    </a:cubicBezTo>
                    <a:cubicBezTo>
                      <a:pt x="420053" y="351473"/>
                      <a:pt x="499110" y="272415"/>
                      <a:pt x="499110" y="175260"/>
                    </a:cubicBezTo>
                    <a:cubicBezTo>
                      <a:pt x="499110" y="78105"/>
                      <a:pt x="420053" y="0"/>
                      <a:pt x="322898" y="0"/>
                    </a:cubicBezTo>
                    <a:cubicBezTo>
                      <a:pt x="288608" y="0"/>
                      <a:pt x="247650" y="16193"/>
                      <a:pt x="230505" y="25718"/>
                    </a:cubicBezTo>
                    <a:cubicBezTo>
                      <a:pt x="213360" y="35243"/>
                      <a:pt x="195263" y="54293"/>
                      <a:pt x="154305" y="94298"/>
                    </a:cubicBezTo>
                    <a:cubicBezTo>
                      <a:pt x="120015" y="128588"/>
                      <a:pt x="101918" y="119063"/>
                      <a:pt x="60008" y="117158"/>
                    </a:cubicBezTo>
                    <a:cubicBezTo>
                      <a:pt x="18098" y="115253"/>
                      <a:pt x="0" y="62865"/>
                      <a:pt x="0" y="62865"/>
                    </a:cubicBezTo>
                    <a:lnTo>
                      <a:pt x="0" y="28860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9D12FB5-7797-44FA-8587-B334B8CC28CD}"/>
                </a:ext>
              </a:extLst>
            </p:cNvPr>
            <p:cNvGrpSpPr/>
            <p:nvPr/>
          </p:nvGrpSpPr>
          <p:grpSpPr>
            <a:xfrm>
              <a:off x="0" y="2550384"/>
              <a:ext cx="2518477" cy="1757231"/>
              <a:chOff x="983432" y="2852936"/>
              <a:chExt cx="1651238" cy="1152128"/>
            </a:xfrm>
            <a:solidFill>
              <a:srgbClr val="868686"/>
            </a:solidFill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7041E9E-351E-4CAB-A636-740BE7BCB5E2}"/>
                  </a:ext>
                </a:extLst>
              </p:cNvPr>
              <p:cNvSpPr/>
              <p:nvPr/>
            </p:nvSpPr>
            <p:spPr>
              <a:xfrm>
                <a:off x="983432" y="2852936"/>
                <a:ext cx="1152128" cy="11521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그래픽 1">
                <a:extLst>
                  <a:ext uri="{FF2B5EF4-FFF2-40B4-BE49-F238E27FC236}">
                    <a16:creationId xmlns:a16="http://schemas.microsoft.com/office/drawing/2014/main" id="{C9399EB5-7796-49C9-BAF5-93E5514DB826}"/>
                  </a:ext>
                </a:extLst>
              </p:cNvPr>
              <p:cNvSpPr/>
              <p:nvPr/>
            </p:nvSpPr>
            <p:spPr>
              <a:xfrm>
                <a:off x="2135560" y="3253264"/>
                <a:ext cx="499110" cy="351472"/>
              </a:xfrm>
              <a:custGeom>
                <a:avLst/>
                <a:gdLst>
                  <a:gd name="connsiteX0" fmla="*/ 0 w 499110"/>
                  <a:gd name="connsiteY0" fmla="*/ 288608 h 351472"/>
                  <a:gd name="connsiteX1" fmla="*/ 60008 w 499110"/>
                  <a:gd name="connsiteY1" fmla="*/ 234315 h 351472"/>
                  <a:gd name="connsiteX2" fmla="*/ 154305 w 499110"/>
                  <a:gd name="connsiteY2" fmla="*/ 257175 h 351472"/>
                  <a:gd name="connsiteX3" fmla="*/ 230505 w 499110"/>
                  <a:gd name="connsiteY3" fmla="*/ 325755 h 351472"/>
                  <a:gd name="connsiteX4" fmla="*/ 322898 w 499110"/>
                  <a:gd name="connsiteY4" fmla="*/ 351473 h 351472"/>
                  <a:gd name="connsiteX5" fmla="*/ 499110 w 499110"/>
                  <a:gd name="connsiteY5" fmla="*/ 175260 h 351472"/>
                  <a:gd name="connsiteX6" fmla="*/ 322898 w 499110"/>
                  <a:gd name="connsiteY6" fmla="*/ 0 h 351472"/>
                  <a:gd name="connsiteX7" fmla="*/ 230505 w 499110"/>
                  <a:gd name="connsiteY7" fmla="*/ 25718 h 351472"/>
                  <a:gd name="connsiteX8" fmla="*/ 154305 w 499110"/>
                  <a:gd name="connsiteY8" fmla="*/ 94298 h 351472"/>
                  <a:gd name="connsiteX9" fmla="*/ 60008 w 499110"/>
                  <a:gd name="connsiteY9" fmla="*/ 117158 h 351472"/>
                  <a:gd name="connsiteX10" fmla="*/ 0 w 499110"/>
                  <a:gd name="connsiteY10" fmla="*/ 62865 h 351472"/>
                  <a:gd name="connsiteX11" fmla="*/ 0 w 499110"/>
                  <a:gd name="connsiteY11" fmla="*/ 288608 h 351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99110" h="351472">
                    <a:moveTo>
                      <a:pt x="0" y="288608"/>
                    </a:moveTo>
                    <a:cubicBezTo>
                      <a:pt x="0" y="288608"/>
                      <a:pt x="18098" y="236220"/>
                      <a:pt x="60008" y="234315"/>
                    </a:cubicBezTo>
                    <a:cubicBezTo>
                      <a:pt x="101918" y="232410"/>
                      <a:pt x="120015" y="223838"/>
                      <a:pt x="154305" y="257175"/>
                    </a:cubicBezTo>
                    <a:cubicBezTo>
                      <a:pt x="195263" y="297180"/>
                      <a:pt x="213360" y="316230"/>
                      <a:pt x="230505" y="325755"/>
                    </a:cubicBezTo>
                    <a:cubicBezTo>
                      <a:pt x="247650" y="335280"/>
                      <a:pt x="288608" y="351473"/>
                      <a:pt x="322898" y="351473"/>
                    </a:cubicBezTo>
                    <a:cubicBezTo>
                      <a:pt x="420053" y="351473"/>
                      <a:pt x="499110" y="272415"/>
                      <a:pt x="499110" y="175260"/>
                    </a:cubicBezTo>
                    <a:cubicBezTo>
                      <a:pt x="499110" y="78105"/>
                      <a:pt x="420053" y="0"/>
                      <a:pt x="322898" y="0"/>
                    </a:cubicBezTo>
                    <a:cubicBezTo>
                      <a:pt x="288608" y="0"/>
                      <a:pt x="247650" y="16193"/>
                      <a:pt x="230505" y="25718"/>
                    </a:cubicBezTo>
                    <a:cubicBezTo>
                      <a:pt x="213360" y="35243"/>
                      <a:pt x="195263" y="54293"/>
                      <a:pt x="154305" y="94298"/>
                    </a:cubicBezTo>
                    <a:cubicBezTo>
                      <a:pt x="120015" y="128588"/>
                      <a:pt x="101918" y="119063"/>
                      <a:pt x="60008" y="117158"/>
                    </a:cubicBezTo>
                    <a:cubicBezTo>
                      <a:pt x="18098" y="115253"/>
                      <a:pt x="0" y="62865"/>
                      <a:pt x="0" y="62865"/>
                    </a:cubicBezTo>
                    <a:lnTo>
                      <a:pt x="0" y="28860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756F9F2-D169-4C8E-BF43-40DF68630799}"/>
              </a:ext>
            </a:extLst>
          </p:cNvPr>
          <p:cNvSpPr txBox="1"/>
          <p:nvPr/>
        </p:nvSpPr>
        <p:spPr>
          <a:xfrm>
            <a:off x="967181" y="790585"/>
            <a:ext cx="6005615" cy="38495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3200">
                <a:latin typeface="Bahnschrift SemiBold" panose="020B0502040204020203" pitchFamily="34" charset="0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3000" b="1" spc="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</a:t>
            </a:r>
            <a:r>
              <a:rPr lang="en-US" altLang="ko-KR" sz="3000" b="1" spc="600" dirty="0">
                <a:solidFill>
                  <a:schemeClr val="tx1">
                    <a:alpha val="3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ONTENTS</a:t>
            </a:r>
            <a:endParaRPr lang="ko-KR" altLang="en-US" sz="3000" b="1" spc="600" dirty="0">
              <a:solidFill>
                <a:schemeClr val="tx1">
                  <a:alpha val="3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F41C1D-563A-45F1-9EF0-2C49ED740C81}"/>
              </a:ext>
            </a:extLst>
          </p:cNvPr>
          <p:cNvSpPr txBox="1"/>
          <p:nvPr/>
        </p:nvSpPr>
        <p:spPr>
          <a:xfrm>
            <a:off x="1507686" y="3027794"/>
            <a:ext cx="7169244" cy="3131957"/>
          </a:xfrm>
          <a:prstGeom prst="rect">
            <a:avLst/>
          </a:prstGeom>
          <a:solidFill>
            <a:srgbClr val="FFDD95">
              <a:alpha val="68000"/>
            </a:srgbClr>
          </a:solidFill>
        </p:spPr>
        <p:txBody>
          <a:bodyPr wrap="square" lIns="288000" tIns="0" rIns="0" bIns="108000" rtlCol="0" anchor="ctr">
            <a:noAutofit/>
          </a:bodyPr>
          <a:lstStyle>
            <a:defPPr>
              <a:defRPr lang="en-US"/>
            </a:defPPr>
            <a:lvl1pPr>
              <a:defRPr sz="3200">
                <a:latin typeface="Bahnschrift SemiBold" panose="020B0502040204020203" pitchFamily="34" charset="0"/>
                <a:ea typeface="나눔스퀘어 ExtraBold" panose="020B0600000101010101" pitchFamily="50" charset="-127"/>
              </a:defRPr>
            </a:lvl1pPr>
          </a:lstStyle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srgbClr val="868686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프로젝트 개요</a:t>
            </a:r>
            <a:endParaRPr lang="en-US" altLang="ko-KR" sz="3000" b="1" spc="600" dirty="0">
              <a:solidFill>
                <a:srgbClr val="868686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ko-KR" altLang="en-US" b="1" dirty="0">
                <a:solidFill>
                  <a:srgbClr val="868686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프로젝트 추진 전략과 사전 준비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ko-KR" altLang="en-US" b="1" dirty="0">
                <a:solidFill>
                  <a:srgbClr val="868686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프로젝트 기능 및 구현 내용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EC23A13-25D6-407E-845E-8EED6E9E28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312" y="1521898"/>
            <a:ext cx="1256938" cy="125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9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122139-9D20-45F9-94CF-372582EADDE7}"/>
              </a:ext>
            </a:extLst>
          </p:cNvPr>
          <p:cNvSpPr/>
          <p:nvPr/>
        </p:nvSpPr>
        <p:spPr>
          <a:xfrm>
            <a:off x="3514461" y="0"/>
            <a:ext cx="8677539" cy="2551403"/>
          </a:xfrm>
          <a:prstGeom prst="rect">
            <a:avLst/>
          </a:prstGeom>
          <a:solidFill>
            <a:srgbClr val="D0E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4D97F5-7F35-40F6-AB95-ACE4739B16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0F46A2-861D-4FBA-9CEA-AC98C0D685D4}"/>
              </a:ext>
            </a:extLst>
          </p:cNvPr>
          <p:cNvSpPr/>
          <p:nvPr/>
        </p:nvSpPr>
        <p:spPr>
          <a:xfrm>
            <a:off x="0" y="3930743"/>
            <a:ext cx="1757231" cy="2927257"/>
          </a:xfrm>
          <a:prstGeom prst="rect">
            <a:avLst/>
          </a:prstGeom>
          <a:solidFill>
            <a:srgbClr val="D0E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D36D60-9D3A-4CA3-BF85-AADAD3DE0D06}"/>
              </a:ext>
            </a:extLst>
          </p:cNvPr>
          <p:cNvSpPr/>
          <p:nvPr/>
        </p:nvSpPr>
        <p:spPr>
          <a:xfrm>
            <a:off x="1757232" y="0"/>
            <a:ext cx="1757232" cy="2550894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7C077C-0780-4CAA-831A-A9ED6199C79D}"/>
              </a:ext>
            </a:extLst>
          </p:cNvPr>
          <p:cNvSpPr/>
          <p:nvPr/>
        </p:nvSpPr>
        <p:spPr>
          <a:xfrm>
            <a:off x="1757232" y="3931327"/>
            <a:ext cx="1757232" cy="2926673"/>
          </a:xfrm>
          <a:prstGeom prst="rect">
            <a:avLst/>
          </a:prstGeom>
          <a:solidFill>
            <a:srgbClr val="BF9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C1C488-0928-4273-9BB6-A2B5987DA0E1}"/>
              </a:ext>
            </a:extLst>
          </p:cNvPr>
          <p:cNvSpPr/>
          <p:nvPr/>
        </p:nvSpPr>
        <p:spPr>
          <a:xfrm>
            <a:off x="3514462" y="2173766"/>
            <a:ext cx="8677537" cy="1757231"/>
          </a:xfrm>
          <a:prstGeom prst="rect">
            <a:avLst/>
          </a:prstGeom>
          <a:solidFill>
            <a:srgbClr val="66DC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76DBA00-77D3-498E-9830-0C47A3E52E05}"/>
              </a:ext>
            </a:extLst>
          </p:cNvPr>
          <p:cNvGrpSpPr/>
          <p:nvPr/>
        </p:nvGrpSpPr>
        <p:grpSpPr>
          <a:xfrm>
            <a:off x="1757232" y="1412776"/>
            <a:ext cx="2505442" cy="3279212"/>
            <a:chOff x="0" y="-39344"/>
            <a:chExt cx="1642692" cy="2150014"/>
          </a:xfrm>
          <a:solidFill>
            <a:srgbClr val="FA897B"/>
          </a:solidFill>
        </p:grpSpPr>
        <p:sp>
          <p:nvSpPr>
            <p:cNvPr id="4" name="그래픽 1">
              <a:extLst>
                <a:ext uri="{FF2B5EF4-FFF2-40B4-BE49-F238E27FC236}">
                  <a16:creationId xmlns:a16="http://schemas.microsoft.com/office/drawing/2014/main" id="{BCE6AAC9-8F55-41E0-B6B7-94ECE4F24FDE}"/>
                </a:ext>
              </a:extLst>
            </p:cNvPr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251360E-E4B4-4D77-89C5-EC5D8FA2F6A0}"/>
                </a:ext>
              </a:extLst>
            </p:cNvPr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그래픽 1">
              <a:extLst>
                <a:ext uri="{FF2B5EF4-FFF2-40B4-BE49-F238E27FC236}">
                  <a16:creationId xmlns:a16="http://schemas.microsoft.com/office/drawing/2014/main" id="{1C9D7668-51FF-429E-BD3C-A26AA542512E}"/>
                </a:ext>
              </a:extLst>
            </p:cNvPr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그래픽 1">
              <a:extLst>
                <a:ext uri="{FF2B5EF4-FFF2-40B4-BE49-F238E27FC236}">
                  <a16:creationId xmlns:a16="http://schemas.microsoft.com/office/drawing/2014/main" id="{6E4B0BA4-5129-4241-AE10-19580C4BAE19}"/>
                </a:ext>
              </a:extLst>
            </p:cNvPr>
            <p:cNvSpPr/>
            <p:nvPr/>
          </p:nvSpPr>
          <p:spPr>
            <a:xfrm rot="16200000">
              <a:off x="326509" y="34475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D12FB5-7797-44FA-8587-B334B8CC28CD}"/>
              </a:ext>
            </a:extLst>
          </p:cNvPr>
          <p:cNvGrpSpPr/>
          <p:nvPr/>
        </p:nvGrpSpPr>
        <p:grpSpPr>
          <a:xfrm>
            <a:off x="0" y="2173766"/>
            <a:ext cx="2518477" cy="1757231"/>
            <a:chOff x="983432" y="2852936"/>
            <a:chExt cx="1651238" cy="1152128"/>
          </a:xfrm>
          <a:solidFill>
            <a:srgbClr val="868686"/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041E9E-351E-4CAB-A636-740BE7BCB5E2}"/>
                </a:ext>
              </a:extLst>
            </p:cNvPr>
            <p:cNvSpPr/>
            <p:nvPr/>
          </p:nvSpPr>
          <p:spPr>
            <a:xfrm>
              <a:off x="983432" y="2852936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그래픽 1">
              <a:extLst>
                <a:ext uri="{FF2B5EF4-FFF2-40B4-BE49-F238E27FC236}">
                  <a16:creationId xmlns:a16="http://schemas.microsoft.com/office/drawing/2014/main" id="{C9399EB5-7796-49C9-BAF5-93E5514DB826}"/>
                </a:ext>
              </a:extLst>
            </p:cNvPr>
            <p:cNvSpPr/>
            <p:nvPr/>
          </p:nvSpPr>
          <p:spPr>
            <a:xfrm>
              <a:off x="2135560" y="3253264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C6ABB28-5788-4B12-B4B6-122F0197A3F9}"/>
              </a:ext>
            </a:extLst>
          </p:cNvPr>
          <p:cNvSpPr txBox="1"/>
          <p:nvPr/>
        </p:nvSpPr>
        <p:spPr>
          <a:xfrm>
            <a:off x="4655840" y="2713828"/>
            <a:ext cx="6887624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4400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프로젝트 개요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436B8D-D572-45DC-9953-5241C320D732}"/>
              </a:ext>
            </a:extLst>
          </p:cNvPr>
          <p:cNvSpPr txBox="1"/>
          <p:nvPr/>
        </p:nvSpPr>
        <p:spPr>
          <a:xfrm>
            <a:off x="2518477" y="2713828"/>
            <a:ext cx="995984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4400" b="1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01</a:t>
            </a:r>
            <a:endParaRPr lang="ko-KR" altLang="en-US" sz="44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4C73CC2-AB66-40AC-B331-4153530065F8}"/>
              </a:ext>
            </a:extLst>
          </p:cNvPr>
          <p:cNvSpPr/>
          <p:nvPr/>
        </p:nvSpPr>
        <p:spPr>
          <a:xfrm>
            <a:off x="3514461" y="3930743"/>
            <a:ext cx="8677539" cy="2927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0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FA7B507-26A2-40BF-9A3F-E93A5E75EDFC}"/>
              </a:ext>
            </a:extLst>
          </p:cNvPr>
          <p:cNvSpPr/>
          <p:nvPr/>
        </p:nvSpPr>
        <p:spPr>
          <a:xfrm>
            <a:off x="0" y="2763688"/>
            <a:ext cx="1152128" cy="4094312"/>
          </a:xfrm>
          <a:prstGeom prst="rect">
            <a:avLst/>
          </a:prstGeom>
          <a:solidFill>
            <a:srgbClr val="86E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E30CD3-9E78-49DB-92A4-EB69C5B09DBD}"/>
              </a:ext>
            </a:extLst>
          </p:cNvPr>
          <p:cNvGrpSpPr/>
          <p:nvPr/>
        </p:nvGrpSpPr>
        <p:grpSpPr>
          <a:xfrm>
            <a:off x="0" y="1611560"/>
            <a:ext cx="1152128" cy="1651238"/>
            <a:chOff x="0" y="1611560"/>
            <a:chExt cx="1152128" cy="1651238"/>
          </a:xfrm>
          <a:solidFill>
            <a:srgbClr val="868686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3BF5213-1B11-4FCD-A9B6-2A844D3A560E}"/>
                </a:ext>
              </a:extLst>
            </p:cNvPr>
            <p:cNvSpPr/>
            <p:nvPr/>
          </p:nvSpPr>
          <p:spPr>
            <a:xfrm>
              <a:off x="0" y="1611560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그래픽 1">
              <a:extLst>
                <a:ext uri="{FF2B5EF4-FFF2-40B4-BE49-F238E27FC236}">
                  <a16:creationId xmlns:a16="http://schemas.microsoft.com/office/drawing/2014/main" id="{7234F945-1345-4B59-B294-44EC39932B01}"/>
                </a:ext>
              </a:extLst>
            </p:cNvPr>
            <p:cNvSpPr/>
            <p:nvPr/>
          </p:nvSpPr>
          <p:spPr>
            <a:xfrm rot="5400000">
              <a:off x="326509" y="2837507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70462-9528-4637-AEDE-248D8823F8F9}"/>
              </a:ext>
            </a:extLst>
          </p:cNvPr>
          <p:cNvSpPr/>
          <p:nvPr/>
        </p:nvSpPr>
        <p:spPr>
          <a:xfrm>
            <a:off x="1142603" y="459432"/>
            <a:ext cx="11049397" cy="1152128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B1D4B9F-6D0A-4F31-BD14-FB297D4CFA50}"/>
              </a:ext>
            </a:extLst>
          </p:cNvPr>
          <p:cNvGrpSpPr/>
          <p:nvPr/>
        </p:nvGrpSpPr>
        <p:grpSpPr>
          <a:xfrm>
            <a:off x="0" y="459432"/>
            <a:ext cx="1642692" cy="1651238"/>
            <a:chOff x="0" y="459432"/>
            <a:chExt cx="1642692" cy="1651238"/>
          </a:xfrm>
          <a:solidFill>
            <a:srgbClr val="FA897B"/>
          </a:solidFill>
        </p:grpSpPr>
        <p:sp>
          <p:nvSpPr>
            <p:cNvPr id="3" name="그래픽 1">
              <a:extLst>
                <a:ext uri="{FF2B5EF4-FFF2-40B4-BE49-F238E27FC236}">
                  <a16:creationId xmlns:a16="http://schemas.microsoft.com/office/drawing/2014/main" id="{D10F6EF1-CD44-4803-9EFE-236B0E2553F4}"/>
                </a:ext>
              </a:extLst>
            </p:cNvPr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0BF9C9D-1EAA-482A-8062-288185B47925}"/>
                </a:ext>
              </a:extLst>
            </p:cNvPr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그래픽 1">
              <a:extLst>
                <a:ext uri="{FF2B5EF4-FFF2-40B4-BE49-F238E27FC236}">
                  <a16:creationId xmlns:a16="http://schemas.microsoft.com/office/drawing/2014/main" id="{798F1352-736C-45A0-9A5D-C0DEDE09A097}"/>
                </a:ext>
              </a:extLst>
            </p:cNvPr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E4C2D0-DEE8-4CF2-8B1F-662FA81773A3}"/>
              </a:ext>
            </a:extLst>
          </p:cNvPr>
          <p:cNvSpPr/>
          <p:nvPr/>
        </p:nvSpPr>
        <p:spPr>
          <a:xfrm>
            <a:off x="0" y="0"/>
            <a:ext cx="1152128" cy="459432"/>
          </a:xfrm>
          <a:prstGeom prst="rect">
            <a:avLst/>
          </a:prstGeom>
          <a:solidFill>
            <a:srgbClr val="D9C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765E2F-CC4A-4004-9CFB-54DA15FA0F3B}"/>
              </a:ext>
            </a:extLst>
          </p:cNvPr>
          <p:cNvSpPr txBox="1"/>
          <p:nvPr/>
        </p:nvSpPr>
        <p:spPr>
          <a:xfrm>
            <a:off x="1847528" y="779750"/>
            <a:ext cx="1034447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팀 및 역할 소개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76658" y="2232248"/>
            <a:ext cx="254536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Calibri" panose="020F0502020204030204" pitchFamily="34" charset="0"/>
                <a:ea typeface="DX시인과나" panose="02020600000000000000" pitchFamily="18" charset="-127"/>
                <a:cs typeface="Calibri" panose="020F0502020204030204" pitchFamily="34" charset="0"/>
              </a:rPr>
              <a:t>조웅현</a:t>
            </a:r>
            <a:r>
              <a:rPr lang="en-US" altLang="ko-KR" dirty="0">
                <a:latin typeface="Calibri" panose="020F0502020204030204" pitchFamily="34" charset="0"/>
                <a:ea typeface="DX시인과나" panose="02020600000000000000" pitchFamily="18" charset="-127"/>
                <a:cs typeface="Calibri" panose="020F0502020204030204" pitchFamily="34" charset="0"/>
              </a:rPr>
              <a:t>: </a:t>
            </a:r>
          </a:p>
          <a:p>
            <a:endParaRPr lang="en-US" altLang="ko-KR" dirty="0">
              <a:latin typeface="Calibri" panose="020F0502020204030204" pitchFamily="34" charset="0"/>
              <a:ea typeface="DX시인과나" panose="02020600000000000000" pitchFamily="18" charset="-127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>
                <a:latin typeface="Calibri" panose="020F0502020204030204" pitchFamily="34" charset="0"/>
                <a:ea typeface="DX시인과나" panose="02020600000000000000" pitchFamily="18" charset="-127"/>
                <a:cs typeface="Calibri" panose="020F0502020204030204" pitchFamily="34" charset="0"/>
              </a:rPr>
              <a:t>아이디어 구상</a:t>
            </a:r>
            <a:r>
              <a:rPr lang="en-US" altLang="ko-KR" sz="1400" b="1" dirty="0">
                <a:latin typeface="Calibri" panose="020F0502020204030204" pitchFamily="34" charset="0"/>
                <a:ea typeface="DX시인과나" panose="02020600000000000000" pitchFamily="18" charset="-127"/>
                <a:cs typeface="Calibri" panose="020F0502020204030204" pitchFamily="34" charset="0"/>
              </a:rPr>
              <a:t> </a:t>
            </a:r>
            <a:r>
              <a:rPr lang="ko-KR" altLang="en-US" sz="1400" b="1" dirty="0">
                <a:latin typeface="Calibri" panose="020F0502020204030204" pitchFamily="34" charset="0"/>
                <a:ea typeface="DX시인과나" panose="02020600000000000000" pitchFamily="18" charset="-127"/>
                <a:cs typeface="Calibri" panose="020F0502020204030204" pitchFamily="34" charset="0"/>
              </a:rPr>
              <a:t>및 모델 및 컴포넌트 구조 구성</a:t>
            </a:r>
            <a:endParaRPr lang="en-US" altLang="ko-KR" sz="1400" b="1" dirty="0">
              <a:latin typeface="Calibri" panose="020F0502020204030204" pitchFamily="34" charset="0"/>
              <a:ea typeface="DX시인과나" panose="02020600000000000000" pitchFamily="18" charset="-127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sz="1400" b="1" dirty="0">
              <a:latin typeface="Calibri" panose="020F0502020204030204" pitchFamily="34" charset="0"/>
              <a:ea typeface="DX시인과나" panose="02020600000000000000" pitchFamily="18" charset="-127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>
                <a:latin typeface="Calibri" panose="020F0502020204030204" pitchFamily="34" charset="0"/>
                <a:ea typeface="DX시인과나" panose="02020600000000000000" pitchFamily="18" charset="-127"/>
                <a:cs typeface="Calibri" panose="020F0502020204030204" pitchFamily="34" charset="0"/>
              </a:rPr>
              <a:t>초기 </a:t>
            </a:r>
            <a:r>
              <a:rPr lang="en-US" altLang="ko-KR" sz="1400" b="1" dirty="0">
                <a:latin typeface="Calibri" panose="020F0502020204030204" pitchFamily="34" charset="0"/>
                <a:ea typeface="DX시인과나" panose="02020600000000000000" pitchFamily="18" charset="-127"/>
                <a:cs typeface="Calibri" panose="020F0502020204030204" pitchFamily="34" charset="0"/>
              </a:rPr>
              <a:t>FE </a:t>
            </a:r>
            <a:r>
              <a:rPr lang="ko-KR" altLang="en-US" sz="1400" b="1" dirty="0">
                <a:latin typeface="Calibri" panose="020F0502020204030204" pitchFamily="34" charset="0"/>
                <a:ea typeface="DX시인과나" panose="02020600000000000000" pitchFamily="18" charset="-127"/>
                <a:cs typeface="Calibri" panose="020F0502020204030204" pitchFamily="34" charset="0"/>
              </a:rPr>
              <a:t>담당</a:t>
            </a:r>
            <a:endParaRPr lang="en-US" altLang="ko-KR" sz="1400" b="1" dirty="0">
              <a:latin typeface="Calibri" panose="020F0502020204030204" pitchFamily="34" charset="0"/>
              <a:ea typeface="DX시인과나" panose="02020600000000000000" pitchFamily="18" charset="-127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sz="1400" b="1" dirty="0">
              <a:latin typeface="Calibri" panose="020F0502020204030204" pitchFamily="34" charset="0"/>
              <a:ea typeface="DX시인과나" panose="02020600000000000000" pitchFamily="18" charset="-127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>
                <a:latin typeface="Calibri" panose="020F0502020204030204" pitchFamily="34" charset="0"/>
                <a:ea typeface="DX시인과나" panose="02020600000000000000" pitchFamily="18" charset="-127"/>
                <a:cs typeface="Calibri" panose="020F0502020204030204" pitchFamily="34" charset="0"/>
              </a:rPr>
              <a:t>추천  알고리즘 구현</a:t>
            </a:r>
            <a:endParaRPr lang="en-US" altLang="ko-KR" sz="1400" b="1" dirty="0">
              <a:latin typeface="Calibri" panose="020F0502020204030204" pitchFamily="34" charset="0"/>
              <a:ea typeface="DX시인과나" panose="02020600000000000000" pitchFamily="18" charset="-127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sz="1400" b="1" dirty="0">
              <a:latin typeface="Calibri" panose="020F0502020204030204" pitchFamily="34" charset="0"/>
              <a:ea typeface="DX시인과나" panose="02020600000000000000" pitchFamily="18" charset="-127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>
                <a:latin typeface="Calibri" panose="020F0502020204030204" pitchFamily="34" charset="0"/>
                <a:ea typeface="DX시인과나" panose="02020600000000000000" pitchFamily="18" charset="-127"/>
                <a:cs typeface="Calibri" panose="020F0502020204030204" pitchFamily="34" charset="0"/>
              </a:rPr>
              <a:t>데이터 베이스 구축</a:t>
            </a:r>
            <a:endParaRPr lang="en-US" altLang="ko-KR" sz="1400" b="1" dirty="0">
              <a:latin typeface="Calibri" panose="020F0502020204030204" pitchFamily="34" charset="0"/>
              <a:ea typeface="DX시인과나" panose="02020600000000000000" pitchFamily="18" charset="-127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sz="1400" b="1" dirty="0">
              <a:latin typeface="Calibri" panose="020F0502020204030204" pitchFamily="34" charset="0"/>
              <a:ea typeface="DX시인과나" panose="02020600000000000000" pitchFamily="18" charset="-127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>
                <a:latin typeface="Calibri" panose="020F0502020204030204" pitchFamily="34" charset="0"/>
                <a:ea typeface="DX시인과나" panose="02020600000000000000" pitchFamily="18" charset="-127"/>
                <a:cs typeface="Calibri" panose="020F0502020204030204" pitchFamily="34" charset="0"/>
              </a:rPr>
              <a:t>사용자 경험을 우선으로 한 디자인 작업</a:t>
            </a:r>
            <a:endParaRPr lang="en-US" altLang="ko-KR" sz="1400" b="1" dirty="0">
              <a:latin typeface="Calibri" panose="020F0502020204030204" pitchFamily="34" charset="0"/>
              <a:ea typeface="DX시인과나" panose="02020600000000000000" pitchFamily="18" charset="-127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sz="1400" b="1" dirty="0">
              <a:latin typeface="Calibri" panose="020F0502020204030204" pitchFamily="34" charset="0"/>
              <a:ea typeface="DX시인과나" panose="02020600000000000000" pitchFamily="18" charset="-127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>
                <a:latin typeface="Calibri" panose="020F0502020204030204" pitchFamily="34" charset="0"/>
                <a:ea typeface="DX시인과나" panose="02020600000000000000" pitchFamily="18" charset="-127"/>
                <a:cs typeface="Calibri" panose="020F0502020204030204" pitchFamily="34" charset="0"/>
              </a:rPr>
              <a:t>예외 처리</a:t>
            </a:r>
            <a:endParaRPr lang="en-US" altLang="ko-KR" sz="1400" b="1" dirty="0">
              <a:latin typeface="Calibri" panose="020F0502020204030204" pitchFamily="34" charset="0"/>
              <a:ea typeface="DX시인과나" panose="02020600000000000000" pitchFamily="18" charset="-127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sz="1400" b="1" dirty="0">
              <a:latin typeface="Calibri" panose="020F0502020204030204" pitchFamily="34" charset="0"/>
              <a:ea typeface="DX시인과나" panose="02020600000000000000" pitchFamily="18" charset="-127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ea typeface="DX시인과나" panose="02020600000000000000" pitchFamily="18" charset="-127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Calibri" panose="020F0502020204030204" pitchFamily="34" charset="0"/>
              <a:ea typeface="DX시인과나" panose="02020600000000000000" pitchFamily="18" charset="-127"/>
              <a:cs typeface="Calibri" panose="020F0502020204030204" pitchFamily="34" charset="0"/>
            </a:endParaRPr>
          </a:p>
        </p:txBody>
      </p:sp>
      <p:pic>
        <p:nvPicPr>
          <p:cNvPr id="11" name="그림 10" descr="사람, 벽, 실내, 가장이(가) 표시된 사진&#10;&#10;자동 생성된 설명">
            <a:extLst>
              <a:ext uri="{FF2B5EF4-FFF2-40B4-BE49-F238E27FC236}">
                <a16:creationId xmlns:a16="http://schemas.microsoft.com/office/drawing/2014/main" id="{08ED5FC8-802E-488F-AAE8-40D0C54D3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68" y="2636912"/>
            <a:ext cx="2365671" cy="3257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64F03B3-2166-45C1-8CD0-C31A058D093A}"/>
              </a:ext>
            </a:extLst>
          </p:cNvPr>
          <p:cNvSpPr txBox="1"/>
          <p:nvPr/>
        </p:nvSpPr>
        <p:spPr>
          <a:xfrm>
            <a:off x="9527301" y="2232248"/>
            <a:ext cx="254536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Calibri" panose="020F0502020204030204" pitchFamily="34" charset="0"/>
                <a:ea typeface="DX시인과나" panose="02020600000000000000" pitchFamily="18" charset="-127"/>
                <a:cs typeface="Calibri" panose="020F0502020204030204" pitchFamily="34" charset="0"/>
              </a:rPr>
              <a:t>차성민</a:t>
            </a:r>
            <a:r>
              <a:rPr lang="en-US" altLang="ko-KR" dirty="0">
                <a:latin typeface="Calibri" panose="020F0502020204030204" pitchFamily="34" charset="0"/>
                <a:ea typeface="DX시인과나" panose="02020600000000000000" pitchFamily="18" charset="-127"/>
                <a:cs typeface="Calibri" panose="020F0502020204030204" pitchFamily="34" charset="0"/>
              </a:rPr>
              <a:t>: </a:t>
            </a:r>
          </a:p>
          <a:p>
            <a:endParaRPr lang="en-US" altLang="ko-KR" dirty="0">
              <a:latin typeface="Calibri" panose="020F0502020204030204" pitchFamily="34" charset="0"/>
              <a:ea typeface="DX시인과나" panose="02020600000000000000" pitchFamily="18" charset="-127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>
                <a:latin typeface="Calibri" panose="020F0502020204030204" pitchFamily="34" charset="0"/>
                <a:ea typeface="DX시인과나" panose="02020600000000000000" pitchFamily="18" charset="-127"/>
                <a:cs typeface="Calibri" panose="020F0502020204030204" pitchFamily="34" charset="0"/>
              </a:rPr>
              <a:t>아이디어 구상</a:t>
            </a:r>
            <a:r>
              <a:rPr lang="en-US" altLang="ko-KR" sz="1400" b="1" dirty="0">
                <a:latin typeface="Calibri" panose="020F0502020204030204" pitchFamily="34" charset="0"/>
                <a:ea typeface="DX시인과나" panose="02020600000000000000" pitchFamily="18" charset="-127"/>
                <a:cs typeface="Calibri" panose="020F0502020204030204" pitchFamily="34" charset="0"/>
              </a:rPr>
              <a:t> </a:t>
            </a:r>
            <a:r>
              <a:rPr lang="ko-KR" altLang="en-US" sz="1400" b="1" dirty="0">
                <a:latin typeface="Calibri" panose="020F0502020204030204" pitchFamily="34" charset="0"/>
                <a:ea typeface="DX시인과나" panose="02020600000000000000" pitchFamily="18" charset="-127"/>
                <a:cs typeface="Calibri" panose="020F0502020204030204" pitchFamily="34" charset="0"/>
              </a:rPr>
              <a:t>및 모델 및 컴포넌트 구조 구성</a:t>
            </a:r>
            <a:endParaRPr lang="en-US" altLang="ko-KR" sz="1400" b="1" dirty="0">
              <a:latin typeface="Calibri" panose="020F0502020204030204" pitchFamily="34" charset="0"/>
              <a:ea typeface="DX시인과나" panose="02020600000000000000" pitchFamily="18" charset="-127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sz="1400" b="1" dirty="0">
              <a:latin typeface="Calibri" panose="020F0502020204030204" pitchFamily="34" charset="0"/>
              <a:ea typeface="DX시인과나" panose="02020600000000000000" pitchFamily="18" charset="-127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>
                <a:latin typeface="Calibri" panose="020F0502020204030204" pitchFamily="34" charset="0"/>
                <a:ea typeface="DX시인과나" panose="02020600000000000000" pitchFamily="18" charset="-127"/>
                <a:cs typeface="Calibri" panose="020F0502020204030204" pitchFamily="34" charset="0"/>
              </a:rPr>
              <a:t>초기 </a:t>
            </a:r>
            <a:r>
              <a:rPr lang="en-US" altLang="ko-KR" sz="1400" b="1" dirty="0">
                <a:latin typeface="Calibri" panose="020F0502020204030204" pitchFamily="34" charset="0"/>
                <a:ea typeface="DX시인과나" panose="02020600000000000000" pitchFamily="18" charset="-127"/>
                <a:cs typeface="Calibri" panose="020F0502020204030204" pitchFamily="34" charset="0"/>
              </a:rPr>
              <a:t>BE</a:t>
            </a:r>
            <a:r>
              <a:rPr lang="ko-KR" altLang="en-US" sz="1400" b="1" dirty="0">
                <a:latin typeface="Calibri" panose="020F0502020204030204" pitchFamily="34" charset="0"/>
                <a:ea typeface="DX시인과나" panose="02020600000000000000" pitchFamily="18" charset="-127"/>
                <a:cs typeface="Calibri" panose="020F0502020204030204" pitchFamily="34" charset="0"/>
              </a:rPr>
              <a:t> 담당</a:t>
            </a:r>
            <a:endParaRPr lang="en-US" altLang="ko-KR" sz="1400" b="1" dirty="0">
              <a:latin typeface="Calibri" panose="020F0502020204030204" pitchFamily="34" charset="0"/>
              <a:ea typeface="DX시인과나" panose="02020600000000000000" pitchFamily="18" charset="-127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sz="1400" b="1" dirty="0">
              <a:latin typeface="Calibri" panose="020F0502020204030204" pitchFamily="34" charset="0"/>
              <a:ea typeface="DX시인과나" panose="02020600000000000000" pitchFamily="18" charset="-127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>
                <a:latin typeface="Calibri" panose="020F0502020204030204" pitchFamily="34" charset="0"/>
                <a:ea typeface="DX시인과나" panose="02020600000000000000" pitchFamily="18" charset="-127"/>
                <a:cs typeface="Calibri" panose="020F0502020204030204" pitchFamily="34" charset="0"/>
              </a:rPr>
              <a:t>추가 기능 구현</a:t>
            </a:r>
            <a:endParaRPr lang="en-US" altLang="ko-KR" sz="1400" b="1" dirty="0">
              <a:latin typeface="Calibri" panose="020F0502020204030204" pitchFamily="34" charset="0"/>
              <a:ea typeface="DX시인과나" panose="02020600000000000000" pitchFamily="18" charset="-127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sz="1400" b="1" dirty="0">
              <a:latin typeface="Calibri" panose="020F0502020204030204" pitchFamily="34" charset="0"/>
              <a:ea typeface="DX시인과나" panose="02020600000000000000" pitchFamily="18" charset="-127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>
                <a:latin typeface="Calibri" panose="020F0502020204030204" pitchFamily="34" charset="0"/>
                <a:ea typeface="DX시인과나" panose="02020600000000000000" pitchFamily="18" charset="-127"/>
                <a:cs typeface="Calibri" panose="020F0502020204030204" pitchFamily="34" charset="0"/>
              </a:rPr>
              <a:t>사용자 경험을 우선으로 한 디자인 작업</a:t>
            </a:r>
            <a:endParaRPr lang="en-US" altLang="ko-KR" sz="1400" b="1" dirty="0">
              <a:latin typeface="Calibri" panose="020F0502020204030204" pitchFamily="34" charset="0"/>
              <a:ea typeface="DX시인과나" panose="02020600000000000000" pitchFamily="18" charset="-127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sz="1400" b="1" dirty="0">
              <a:latin typeface="Calibri" panose="020F0502020204030204" pitchFamily="34" charset="0"/>
              <a:ea typeface="DX시인과나" panose="02020600000000000000" pitchFamily="18" charset="-127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>
                <a:latin typeface="Calibri" panose="020F0502020204030204" pitchFamily="34" charset="0"/>
                <a:ea typeface="DX시인과나" panose="02020600000000000000" pitchFamily="18" charset="-127"/>
                <a:cs typeface="Calibri" panose="020F0502020204030204" pitchFamily="34" charset="0"/>
              </a:rPr>
              <a:t>예외 처리</a:t>
            </a:r>
            <a:endParaRPr lang="en-US" altLang="ko-KR" sz="1400" b="1" dirty="0">
              <a:latin typeface="Calibri" panose="020F0502020204030204" pitchFamily="34" charset="0"/>
              <a:ea typeface="DX시인과나" panose="02020600000000000000" pitchFamily="18" charset="-127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sz="1400" b="1" dirty="0">
              <a:latin typeface="Calibri" panose="020F0502020204030204" pitchFamily="34" charset="0"/>
              <a:ea typeface="DX시인과나" panose="02020600000000000000" pitchFamily="18" charset="-127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>
                <a:latin typeface="Calibri" panose="020F0502020204030204" pitchFamily="34" charset="0"/>
                <a:ea typeface="DX시인과나" panose="02020600000000000000" pitchFamily="18" charset="-127"/>
                <a:cs typeface="Calibri" panose="020F0502020204030204" pitchFamily="34" charset="0"/>
              </a:rPr>
              <a:t>발표 자료 준비 및 발표</a:t>
            </a:r>
            <a:endParaRPr lang="en-US" altLang="ko-KR" dirty="0">
              <a:latin typeface="Calibri" panose="020F0502020204030204" pitchFamily="34" charset="0"/>
              <a:ea typeface="DX시인과나" panose="02020600000000000000" pitchFamily="18" charset="-127"/>
              <a:cs typeface="Calibri" panose="020F0502020204030204" pitchFamily="34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7923F45-FC74-4139-9800-E20C0B25D9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32" y="1611560"/>
            <a:ext cx="1153845" cy="1152128"/>
          </a:xfrm>
          <a:prstGeom prst="rect">
            <a:avLst/>
          </a:prstGeom>
        </p:spPr>
      </p:pic>
      <p:pic>
        <p:nvPicPr>
          <p:cNvPr id="14" name="그림 13" descr="사람, 벽, 줄무늬, 가장이(가) 표시된 사진&#10;&#10;자동 생성된 설명">
            <a:extLst>
              <a:ext uri="{FF2B5EF4-FFF2-40B4-BE49-F238E27FC236}">
                <a16:creationId xmlns:a16="http://schemas.microsoft.com/office/drawing/2014/main" id="{CF649302-37ED-46D2-8C35-AFEA2F730A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167" y="2636912"/>
            <a:ext cx="2366988" cy="32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5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FA7B507-26A2-40BF-9A3F-E93A5E75EDFC}"/>
              </a:ext>
            </a:extLst>
          </p:cNvPr>
          <p:cNvSpPr/>
          <p:nvPr/>
        </p:nvSpPr>
        <p:spPr>
          <a:xfrm>
            <a:off x="0" y="2763688"/>
            <a:ext cx="1152128" cy="4094312"/>
          </a:xfrm>
          <a:prstGeom prst="rect">
            <a:avLst/>
          </a:prstGeom>
          <a:solidFill>
            <a:srgbClr val="86E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E30CD3-9E78-49DB-92A4-EB69C5B09DBD}"/>
              </a:ext>
            </a:extLst>
          </p:cNvPr>
          <p:cNvGrpSpPr/>
          <p:nvPr/>
        </p:nvGrpSpPr>
        <p:grpSpPr>
          <a:xfrm>
            <a:off x="0" y="1611560"/>
            <a:ext cx="1152128" cy="1651238"/>
            <a:chOff x="0" y="1611560"/>
            <a:chExt cx="1152128" cy="1651238"/>
          </a:xfrm>
          <a:solidFill>
            <a:srgbClr val="868686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3BF5213-1B11-4FCD-A9B6-2A844D3A560E}"/>
                </a:ext>
              </a:extLst>
            </p:cNvPr>
            <p:cNvSpPr/>
            <p:nvPr/>
          </p:nvSpPr>
          <p:spPr>
            <a:xfrm>
              <a:off x="0" y="1611560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그래픽 1">
              <a:extLst>
                <a:ext uri="{FF2B5EF4-FFF2-40B4-BE49-F238E27FC236}">
                  <a16:creationId xmlns:a16="http://schemas.microsoft.com/office/drawing/2014/main" id="{7234F945-1345-4B59-B294-44EC39932B01}"/>
                </a:ext>
              </a:extLst>
            </p:cNvPr>
            <p:cNvSpPr/>
            <p:nvPr/>
          </p:nvSpPr>
          <p:spPr>
            <a:xfrm rot="5400000">
              <a:off x="326509" y="2837507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70462-9528-4637-AEDE-248D8823F8F9}"/>
              </a:ext>
            </a:extLst>
          </p:cNvPr>
          <p:cNvSpPr/>
          <p:nvPr/>
        </p:nvSpPr>
        <p:spPr>
          <a:xfrm>
            <a:off x="1142603" y="459432"/>
            <a:ext cx="11049397" cy="1152128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B1D4B9F-6D0A-4F31-BD14-FB297D4CFA50}"/>
              </a:ext>
            </a:extLst>
          </p:cNvPr>
          <p:cNvGrpSpPr/>
          <p:nvPr/>
        </p:nvGrpSpPr>
        <p:grpSpPr>
          <a:xfrm>
            <a:off x="0" y="459432"/>
            <a:ext cx="1642692" cy="1651238"/>
            <a:chOff x="0" y="459432"/>
            <a:chExt cx="1642692" cy="1651238"/>
          </a:xfrm>
          <a:solidFill>
            <a:srgbClr val="FA897B"/>
          </a:solidFill>
        </p:grpSpPr>
        <p:sp>
          <p:nvSpPr>
            <p:cNvPr id="3" name="그래픽 1">
              <a:extLst>
                <a:ext uri="{FF2B5EF4-FFF2-40B4-BE49-F238E27FC236}">
                  <a16:creationId xmlns:a16="http://schemas.microsoft.com/office/drawing/2014/main" id="{D10F6EF1-CD44-4803-9EFE-236B0E2553F4}"/>
                </a:ext>
              </a:extLst>
            </p:cNvPr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0BF9C9D-1EAA-482A-8062-288185B47925}"/>
                </a:ext>
              </a:extLst>
            </p:cNvPr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그래픽 1">
              <a:extLst>
                <a:ext uri="{FF2B5EF4-FFF2-40B4-BE49-F238E27FC236}">
                  <a16:creationId xmlns:a16="http://schemas.microsoft.com/office/drawing/2014/main" id="{798F1352-736C-45A0-9A5D-C0DEDE09A097}"/>
                </a:ext>
              </a:extLst>
            </p:cNvPr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E4C2D0-DEE8-4CF2-8B1F-662FA81773A3}"/>
              </a:ext>
            </a:extLst>
          </p:cNvPr>
          <p:cNvSpPr/>
          <p:nvPr/>
        </p:nvSpPr>
        <p:spPr>
          <a:xfrm>
            <a:off x="0" y="0"/>
            <a:ext cx="1152128" cy="459432"/>
          </a:xfrm>
          <a:prstGeom prst="rect">
            <a:avLst/>
          </a:prstGeom>
          <a:solidFill>
            <a:srgbClr val="D9C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765E2F-CC4A-4004-9CFB-54DA15FA0F3B}"/>
              </a:ext>
            </a:extLst>
          </p:cNvPr>
          <p:cNvSpPr txBox="1"/>
          <p:nvPr/>
        </p:nvSpPr>
        <p:spPr>
          <a:xfrm>
            <a:off x="1847528" y="779750"/>
            <a:ext cx="1034447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프로젝트 주제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90937" y="5877272"/>
            <a:ext cx="65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Calibri" panose="020F0502020204030204" pitchFamily="34" charset="0"/>
                <a:ea typeface="DX시인과나" panose="02020600000000000000" pitchFamily="18" charset="-127"/>
                <a:cs typeface="Calibri" panose="020F0502020204030204" pitchFamily="34" charset="0"/>
              </a:rPr>
              <a:t>배운 기술 스택들을 토대로 영화 정보 기반 </a:t>
            </a:r>
            <a:endParaRPr lang="en-US" altLang="ko-KR" sz="2400" dirty="0">
              <a:latin typeface="Calibri" panose="020F0502020204030204" pitchFamily="34" charset="0"/>
              <a:ea typeface="DX시인과나" panose="02020600000000000000" pitchFamily="18" charset="-127"/>
              <a:cs typeface="Calibri" panose="020F0502020204030204" pitchFamily="34" charset="0"/>
            </a:endParaRPr>
          </a:p>
          <a:p>
            <a:pPr algn="ctr"/>
            <a:r>
              <a:rPr lang="ko-KR" altLang="en-US" sz="2400" dirty="0">
                <a:latin typeface="Calibri" panose="020F0502020204030204" pitchFamily="34" charset="0"/>
                <a:ea typeface="DX시인과나" panose="02020600000000000000" pitchFamily="18" charset="-127"/>
                <a:cs typeface="Calibri" panose="020F0502020204030204" pitchFamily="34" charset="0"/>
              </a:rPr>
              <a:t>추천 서비스가 포함된 커뮤니티 사이트 제작 </a:t>
            </a:r>
          </a:p>
        </p:txBody>
      </p:sp>
      <p:pic>
        <p:nvPicPr>
          <p:cNvPr id="11" name="그림 10" descr="텍스트, 녹색, 하얀색, 바둑판식이(가) 표시된 사진&#10;&#10;자동 생성된 설명">
            <a:extLst>
              <a:ext uri="{FF2B5EF4-FFF2-40B4-BE49-F238E27FC236}">
                <a16:creationId xmlns:a16="http://schemas.microsoft.com/office/drawing/2014/main" id="{78F88B4A-953A-4485-A23C-6FB80FC62D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120" y="2141773"/>
            <a:ext cx="1603815" cy="153925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FE1B2EE-AAED-4E2B-9D2B-32CD873ECF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37" y="2146765"/>
            <a:ext cx="2059509" cy="1539255"/>
          </a:xfrm>
          <a:prstGeom prst="rect">
            <a:avLst/>
          </a:prstGeom>
        </p:spPr>
      </p:pic>
      <p:pic>
        <p:nvPicPr>
          <p:cNvPr id="20" name="그림 19" descr="컵, 식탁용기구이(가) 표시된 사진&#10;&#10;자동 생성된 설명">
            <a:extLst>
              <a:ext uri="{FF2B5EF4-FFF2-40B4-BE49-F238E27FC236}">
                <a16:creationId xmlns:a16="http://schemas.microsoft.com/office/drawing/2014/main" id="{3FF780D7-536F-40A3-98A8-158980C665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22" y="4385777"/>
            <a:ext cx="1058610" cy="115212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5BB5ECB-B7F7-453D-9CEB-9787BF30D0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802" y="2070992"/>
            <a:ext cx="984649" cy="100101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E3C1F8B-859D-4487-A144-7204A968C1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617" y="4574039"/>
            <a:ext cx="864096" cy="775604"/>
          </a:xfrm>
          <a:prstGeom prst="rect">
            <a:avLst/>
          </a:prstGeom>
        </p:spPr>
      </p:pic>
      <p:sp>
        <p:nvSpPr>
          <p:cNvPr id="14" name="화살표: 왼쪽 13">
            <a:extLst>
              <a:ext uri="{FF2B5EF4-FFF2-40B4-BE49-F238E27FC236}">
                <a16:creationId xmlns:a16="http://schemas.microsoft.com/office/drawing/2014/main" id="{5506F838-ED85-47B6-AB9F-7CD0EA4986E6}"/>
              </a:ext>
            </a:extLst>
          </p:cNvPr>
          <p:cNvSpPr/>
          <p:nvPr/>
        </p:nvSpPr>
        <p:spPr>
          <a:xfrm>
            <a:off x="8542426" y="4729907"/>
            <a:ext cx="864096" cy="463868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화살표: 왼쪽 20">
            <a:extLst>
              <a:ext uri="{FF2B5EF4-FFF2-40B4-BE49-F238E27FC236}">
                <a16:creationId xmlns:a16="http://schemas.microsoft.com/office/drawing/2014/main" id="{FE0E4D29-4D3F-4167-AC23-046F5AB8A3DA}"/>
              </a:ext>
            </a:extLst>
          </p:cNvPr>
          <p:cNvSpPr/>
          <p:nvPr/>
        </p:nvSpPr>
        <p:spPr>
          <a:xfrm rot="5400000">
            <a:off x="7616543" y="3846888"/>
            <a:ext cx="582966" cy="494815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화살표: 왼쪽/오른쪽 17">
            <a:extLst>
              <a:ext uri="{FF2B5EF4-FFF2-40B4-BE49-F238E27FC236}">
                <a16:creationId xmlns:a16="http://schemas.microsoft.com/office/drawing/2014/main" id="{3BF47341-E842-452F-82D7-743537674973}"/>
              </a:ext>
            </a:extLst>
          </p:cNvPr>
          <p:cNvSpPr/>
          <p:nvPr/>
        </p:nvSpPr>
        <p:spPr>
          <a:xfrm>
            <a:off x="4943872" y="2571501"/>
            <a:ext cx="1874215" cy="576064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07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FA7B507-26A2-40BF-9A3F-E93A5E75EDFC}"/>
              </a:ext>
            </a:extLst>
          </p:cNvPr>
          <p:cNvSpPr/>
          <p:nvPr/>
        </p:nvSpPr>
        <p:spPr>
          <a:xfrm>
            <a:off x="0" y="2763688"/>
            <a:ext cx="1152128" cy="4094312"/>
          </a:xfrm>
          <a:prstGeom prst="rect">
            <a:avLst/>
          </a:prstGeom>
          <a:solidFill>
            <a:srgbClr val="86E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E30CD3-9E78-49DB-92A4-EB69C5B09DBD}"/>
              </a:ext>
            </a:extLst>
          </p:cNvPr>
          <p:cNvGrpSpPr/>
          <p:nvPr/>
        </p:nvGrpSpPr>
        <p:grpSpPr>
          <a:xfrm>
            <a:off x="0" y="1611560"/>
            <a:ext cx="1152128" cy="1651238"/>
            <a:chOff x="0" y="1611560"/>
            <a:chExt cx="1152128" cy="1651238"/>
          </a:xfrm>
          <a:solidFill>
            <a:srgbClr val="868686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3BF5213-1B11-4FCD-A9B6-2A844D3A560E}"/>
                </a:ext>
              </a:extLst>
            </p:cNvPr>
            <p:cNvSpPr/>
            <p:nvPr/>
          </p:nvSpPr>
          <p:spPr>
            <a:xfrm>
              <a:off x="0" y="1611560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그래픽 1">
              <a:extLst>
                <a:ext uri="{FF2B5EF4-FFF2-40B4-BE49-F238E27FC236}">
                  <a16:creationId xmlns:a16="http://schemas.microsoft.com/office/drawing/2014/main" id="{7234F945-1345-4B59-B294-44EC39932B01}"/>
                </a:ext>
              </a:extLst>
            </p:cNvPr>
            <p:cNvSpPr/>
            <p:nvPr/>
          </p:nvSpPr>
          <p:spPr>
            <a:xfrm rot="5400000">
              <a:off x="326509" y="2837507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70462-9528-4637-AEDE-248D8823F8F9}"/>
              </a:ext>
            </a:extLst>
          </p:cNvPr>
          <p:cNvSpPr/>
          <p:nvPr/>
        </p:nvSpPr>
        <p:spPr>
          <a:xfrm>
            <a:off x="1142603" y="459432"/>
            <a:ext cx="11049397" cy="1152128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B1D4B9F-6D0A-4F31-BD14-FB297D4CFA50}"/>
              </a:ext>
            </a:extLst>
          </p:cNvPr>
          <p:cNvGrpSpPr/>
          <p:nvPr/>
        </p:nvGrpSpPr>
        <p:grpSpPr>
          <a:xfrm>
            <a:off x="0" y="459432"/>
            <a:ext cx="1642692" cy="1651238"/>
            <a:chOff x="0" y="459432"/>
            <a:chExt cx="1642692" cy="1651238"/>
          </a:xfrm>
          <a:solidFill>
            <a:srgbClr val="FA897B"/>
          </a:solidFill>
        </p:grpSpPr>
        <p:sp>
          <p:nvSpPr>
            <p:cNvPr id="3" name="그래픽 1">
              <a:extLst>
                <a:ext uri="{FF2B5EF4-FFF2-40B4-BE49-F238E27FC236}">
                  <a16:creationId xmlns:a16="http://schemas.microsoft.com/office/drawing/2014/main" id="{D10F6EF1-CD44-4803-9EFE-236B0E2553F4}"/>
                </a:ext>
              </a:extLst>
            </p:cNvPr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0BF9C9D-1EAA-482A-8062-288185B47925}"/>
                </a:ext>
              </a:extLst>
            </p:cNvPr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그래픽 1">
              <a:extLst>
                <a:ext uri="{FF2B5EF4-FFF2-40B4-BE49-F238E27FC236}">
                  <a16:creationId xmlns:a16="http://schemas.microsoft.com/office/drawing/2014/main" id="{798F1352-736C-45A0-9A5D-C0DEDE09A097}"/>
                </a:ext>
              </a:extLst>
            </p:cNvPr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E4C2D0-DEE8-4CF2-8B1F-662FA81773A3}"/>
              </a:ext>
            </a:extLst>
          </p:cNvPr>
          <p:cNvSpPr/>
          <p:nvPr/>
        </p:nvSpPr>
        <p:spPr>
          <a:xfrm>
            <a:off x="0" y="0"/>
            <a:ext cx="1152128" cy="459432"/>
          </a:xfrm>
          <a:prstGeom prst="rect">
            <a:avLst/>
          </a:prstGeom>
          <a:solidFill>
            <a:srgbClr val="D9C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765E2F-CC4A-4004-9CFB-54DA15FA0F3B}"/>
              </a:ext>
            </a:extLst>
          </p:cNvPr>
          <p:cNvSpPr txBox="1"/>
          <p:nvPr/>
        </p:nvSpPr>
        <p:spPr>
          <a:xfrm>
            <a:off x="1847528" y="779750"/>
            <a:ext cx="1034447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개발 포인트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9B8738-84FC-441A-B499-B1FFE52DE028}"/>
              </a:ext>
            </a:extLst>
          </p:cNvPr>
          <p:cNvSpPr txBox="1"/>
          <p:nvPr/>
        </p:nvSpPr>
        <p:spPr>
          <a:xfrm>
            <a:off x="1847528" y="2763688"/>
            <a:ext cx="2788757" cy="380480"/>
          </a:xfrm>
          <a:prstGeom prst="rect">
            <a:avLst/>
          </a:prstGeom>
          <a:solidFill>
            <a:srgbClr val="868686"/>
          </a:solidFill>
        </p:spPr>
        <p:txBody>
          <a:bodyPr wrap="square" lIns="108000" tIns="36000" rIns="0" bIns="3600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기존 내용 복습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F7D086-D165-43BC-8E4E-E7774E489FDD}"/>
              </a:ext>
            </a:extLst>
          </p:cNvPr>
          <p:cNvSpPr txBox="1"/>
          <p:nvPr/>
        </p:nvSpPr>
        <p:spPr>
          <a:xfrm>
            <a:off x="1861114" y="3772256"/>
            <a:ext cx="2880320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dirty="0">
                <a:latin typeface="Calibri" panose="020F0502020204030204" pitchFamily="34" charset="0"/>
                <a:ea typeface="DX시인과나" panose="02020600000000000000" pitchFamily="18" charset="-127"/>
                <a:cs typeface="Calibri" panose="020F0502020204030204" pitchFamily="34" charset="0"/>
              </a:rPr>
              <a:t>수업시간에 배웠던 기본적인 </a:t>
            </a:r>
            <a:r>
              <a:rPr lang="en-US" altLang="ko-KR" sz="1600" dirty="0">
                <a:latin typeface="Calibri" panose="020F0502020204030204" pitchFamily="34" charset="0"/>
                <a:ea typeface="DX시인과나" panose="02020600000000000000" pitchFamily="18" charset="-127"/>
                <a:cs typeface="Calibri" panose="020F0502020204030204" pitchFamily="34" charset="0"/>
              </a:rPr>
              <a:t>CRUD</a:t>
            </a:r>
            <a:r>
              <a:rPr lang="ko-KR" altLang="en-US" sz="1600" dirty="0">
                <a:latin typeface="Calibri" panose="020F0502020204030204" pitchFamily="34" charset="0"/>
                <a:ea typeface="DX시인과나" panose="02020600000000000000" pitchFamily="18" charset="-127"/>
                <a:cs typeface="Calibri" panose="020F0502020204030204" pitchFamily="34" charset="0"/>
              </a:rPr>
              <a:t>부터</a:t>
            </a:r>
            <a:r>
              <a:rPr lang="en-US" altLang="ko-KR" sz="1600" dirty="0">
                <a:latin typeface="Calibri" panose="020F0502020204030204" pitchFamily="34" charset="0"/>
                <a:ea typeface="DX시인과나" panose="02020600000000000000" pitchFamily="18" charset="-127"/>
                <a:cs typeface="Calibri" panose="020F0502020204030204" pitchFamily="34" charset="0"/>
              </a:rPr>
              <a:t>, </a:t>
            </a:r>
            <a:r>
              <a:rPr lang="ko-KR" altLang="en-US" sz="1600" dirty="0">
                <a:latin typeface="Calibri" panose="020F0502020204030204" pitchFamily="34" charset="0"/>
                <a:ea typeface="DX시인과나" panose="02020600000000000000" pitchFamily="18" charset="-127"/>
                <a:cs typeface="Calibri" panose="020F0502020204030204" pitchFamily="34" charset="0"/>
              </a:rPr>
              <a:t>로그인</a:t>
            </a:r>
            <a:r>
              <a:rPr lang="en-US" altLang="ko-KR" sz="1600" dirty="0">
                <a:latin typeface="Calibri" panose="020F0502020204030204" pitchFamily="34" charset="0"/>
                <a:ea typeface="DX시인과나" panose="02020600000000000000" pitchFamily="18" charset="-127"/>
                <a:cs typeface="Calibri" panose="020F0502020204030204" pitchFamily="34" charset="0"/>
              </a:rPr>
              <a:t>, </a:t>
            </a:r>
            <a:r>
              <a:rPr lang="ko-KR" altLang="en-US" sz="1600" dirty="0">
                <a:latin typeface="Calibri" panose="020F0502020204030204" pitchFamily="34" charset="0"/>
                <a:ea typeface="DX시인과나" panose="02020600000000000000" pitchFamily="18" charset="-127"/>
                <a:cs typeface="Calibri" panose="020F0502020204030204" pitchFamily="34" charset="0"/>
              </a:rPr>
              <a:t>좋아요 등의 기능들과</a:t>
            </a:r>
            <a:r>
              <a:rPr lang="en-US" altLang="ko-KR" sz="1600" dirty="0">
                <a:latin typeface="Calibri" panose="020F0502020204030204" pitchFamily="34" charset="0"/>
                <a:ea typeface="DX시인과나" panose="02020600000000000000" pitchFamily="18" charset="-127"/>
                <a:cs typeface="Calibri" panose="020F0502020204030204" pitchFamily="34" charset="0"/>
              </a:rPr>
              <a:t>, </a:t>
            </a:r>
            <a:r>
              <a:rPr lang="ko-KR" altLang="en-US" sz="1600" dirty="0">
                <a:latin typeface="Calibri" panose="020F0502020204030204" pitchFamily="34" charset="0"/>
                <a:ea typeface="DX시인과나" panose="02020600000000000000" pitchFamily="18" charset="-127"/>
                <a:cs typeface="Calibri" panose="020F0502020204030204" pitchFamily="34" charset="0"/>
              </a:rPr>
              <a:t>부트스트랩을 활용한 디자인 기술들을</a:t>
            </a:r>
            <a:endParaRPr lang="en-US" altLang="ko-KR" sz="1600" dirty="0">
              <a:latin typeface="Calibri" panose="020F0502020204030204" pitchFamily="34" charset="0"/>
              <a:ea typeface="DX시인과나" panose="02020600000000000000" pitchFamily="18" charset="-127"/>
              <a:cs typeface="Calibri" panose="020F0502020204030204" pitchFamily="34" charset="0"/>
            </a:endParaRPr>
          </a:p>
          <a:p>
            <a:r>
              <a:rPr lang="ko-KR" altLang="en-US" sz="1600" dirty="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DX시인과나" panose="02020600000000000000" pitchFamily="18" charset="-127"/>
                <a:cs typeface="Calibri" panose="020F0502020204030204" pitchFamily="34" charset="0"/>
              </a:rPr>
              <a:t>실제 프로젝트에 적용</a:t>
            </a:r>
            <a:r>
              <a:rPr lang="en-US" altLang="ko-KR" sz="1600" dirty="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DX시인과나" panose="02020600000000000000" pitchFamily="18" charset="-127"/>
                <a:cs typeface="Calibri" panose="020F0502020204030204" pitchFamily="34" charset="0"/>
              </a:rPr>
              <a:t>.</a:t>
            </a:r>
            <a:endParaRPr lang="ko-KR" altLang="en-US" sz="1600" dirty="0">
              <a:solidFill>
                <a:schemeClr val="tx1">
                  <a:alpha val="80000"/>
                </a:schemeClr>
              </a:solidFill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E4EF4D-4B47-4300-B452-D3C34A21AF98}"/>
              </a:ext>
            </a:extLst>
          </p:cNvPr>
          <p:cNvSpPr txBox="1"/>
          <p:nvPr/>
        </p:nvSpPr>
        <p:spPr>
          <a:xfrm>
            <a:off x="5241681" y="2763688"/>
            <a:ext cx="2788757" cy="380480"/>
          </a:xfrm>
          <a:prstGeom prst="rect">
            <a:avLst/>
          </a:prstGeom>
          <a:solidFill>
            <a:srgbClr val="86E3CE"/>
          </a:solidFill>
        </p:spPr>
        <p:txBody>
          <a:bodyPr wrap="square" lIns="108000" tIns="36000" rIns="0" bIns="3600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API </a:t>
            </a:r>
            <a:r>
              <a:rPr lang="ko-KR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및 공식문서 활용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D23102-4F48-4E72-A16A-6C0CBBDBA4F4}"/>
              </a:ext>
            </a:extLst>
          </p:cNvPr>
          <p:cNvSpPr txBox="1"/>
          <p:nvPr/>
        </p:nvSpPr>
        <p:spPr>
          <a:xfrm>
            <a:off x="5104330" y="3908673"/>
            <a:ext cx="3003435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dirty="0">
                <a:latin typeface="Calibri" panose="020F0502020204030204" pitchFamily="34" charset="0"/>
                <a:ea typeface="DX시인과나" panose="02020600000000000000" pitchFamily="18" charset="-127"/>
                <a:cs typeface="Calibri" panose="020F0502020204030204" pitchFamily="34" charset="0"/>
              </a:rPr>
              <a:t>외부 </a:t>
            </a:r>
            <a:r>
              <a:rPr lang="en-US" altLang="ko-KR" sz="1600" dirty="0">
                <a:latin typeface="Calibri" panose="020F0502020204030204" pitchFamily="34" charset="0"/>
                <a:ea typeface="DX시인과나" panose="02020600000000000000" pitchFamily="18" charset="-127"/>
                <a:cs typeface="Calibri" panose="020F0502020204030204" pitchFamily="34" charset="0"/>
              </a:rPr>
              <a:t>API</a:t>
            </a:r>
            <a:r>
              <a:rPr lang="ko-KR" altLang="en-US" sz="1600" dirty="0">
                <a:latin typeface="Calibri" panose="020F0502020204030204" pitchFamily="34" charset="0"/>
                <a:ea typeface="DX시인과나" panose="02020600000000000000" pitchFamily="18" charset="-127"/>
                <a:cs typeface="Calibri" panose="020F0502020204030204" pitchFamily="34" charset="0"/>
              </a:rPr>
              <a:t>를 활용하여 사용하고자 하는 데이터 베이스를 구축</a:t>
            </a:r>
            <a:r>
              <a:rPr lang="en-US" altLang="ko-KR" sz="1600" dirty="0">
                <a:latin typeface="Calibri" panose="020F0502020204030204" pitchFamily="34" charset="0"/>
                <a:ea typeface="DX시인과나" panose="02020600000000000000" pitchFamily="18" charset="-127"/>
                <a:cs typeface="Calibri" panose="020F0502020204030204" pitchFamily="34" charset="0"/>
              </a:rPr>
              <a:t>,</a:t>
            </a:r>
            <a:r>
              <a:rPr lang="ko-KR" altLang="en-US" sz="1600" dirty="0">
                <a:latin typeface="Calibri" panose="020F0502020204030204" pitchFamily="34" charset="0"/>
                <a:ea typeface="DX시인과나" panose="02020600000000000000" pitchFamily="18" charset="-127"/>
                <a:cs typeface="Calibri" panose="020F0502020204030204" pitchFamily="34" charset="0"/>
              </a:rPr>
              <a:t> 만들고자 하는 기능을 구현하기 위해 공식문서를 이해하고 활용</a:t>
            </a:r>
            <a:r>
              <a:rPr lang="en-US" altLang="ko-KR" sz="1600" dirty="0">
                <a:latin typeface="Calibri" panose="020F0502020204030204" pitchFamily="34" charset="0"/>
                <a:ea typeface="DX시인과나" panose="02020600000000000000" pitchFamily="18" charset="-127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75A171-AFB0-4FD4-A7AA-4BD0E04A6A26}"/>
              </a:ext>
            </a:extLst>
          </p:cNvPr>
          <p:cNvSpPr txBox="1"/>
          <p:nvPr/>
        </p:nvSpPr>
        <p:spPr>
          <a:xfrm>
            <a:off x="8635835" y="2763688"/>
            <a:ext cx="2788757" cy="380480"/>
          </a:xfrm>
          <a:prstGeom prst="rect">
            <a:avLst/>
          </a:prstGeom>
          <a:solidFill>
            <a:srgbClr val="D9C2E4"/>
          </a:solidFill>
        </p:spPr>
        <p:txBody>
          <a:bodyPr wrap="square" lIns="108000" tIns="36000" rIns="0" bIns="3600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새로운 기능 추가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F0F289-6713-4C0A-AE0B-F5FA3C132B22}"/>
              </a:ext>
            </a:extLst>
          </p:cNvPr>
          <p:cNvSpPr txBox="1"/>
          <p:nvPr/>
        </p:nvSpPr>
        <p:spPr>
          <a:xfrm>
            <a:off x="8636006" y="4031783"/>
            <a:ext cx="286693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dirty="0">
                <a:latin typeface="Calibri" panose="020F0502020204030204" pitchFamily="34" charset="0"/>
                <a:ea typeface="DX시인과나" panose="02020600000000000000" pitchFamily="18" charset="-127"/>
                <a:cs typeface="Calibri" panose="020F0502020204030204" pitchFamily="34" charset="0"/>
              </a:rPr>
              <a:t>우리 만의 방식으로 추천 알고리즘을 구현하고</a:t>
            </a:r>
            <a:r>
              <a:rPr lang="en-US" altLang="ko-KR" sz="1600" dirty="0">
                <a:latin typeface="Calibri" panose="020F0502020204030204" pitchFamily="34" charset="0"/>
                <a:ea typeface="DX시인과나" panose="02020600000000000000" pitchFamily="18" charset="-127"/>
                <a:cs typeface="Calibri" panose="020F0502020204030204" pitchFamily="34" charset="0"/>
              </a:rPr>
              <a:t>,</a:t>
            </a:r>
            <a:r>
              <a:rPr lang="ko-KR" altLang="en-US" sz="1600" dirty="0">
                <a:latin typeface="Calibri" panose="020F0502020204030204" pitchFamily="34" charset="0"/>
                <a:ea typeface="DX시인과나" panose="02020600000000000000" pitchFamily="18" charset="-127"/>
                <a:cs typeface="Calibri" panose="020F0502020204030204" pitchFamily="34" charset="0"/>
              </a:rPr>
              <a:t> 사용자를 위한 추가 기능들을 구현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D397C92-D549-4DBA-B86B-038F9970B8ED}"/>
              </a:ext>
            </a:extLst>
          </p:cNvPr>
          <p:cNvCxnSpPr/>
          <p:nvPr/>
        </p:nvCxnSpPr>
        <p:spPr>
          <a:xfrm>
            <a:off x="4877930" y="2763688"/>
            <a:ext cx="0" cy="30963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2DEEBCA-0A88-4ACC-AF8A-083FAB09DF00}"/>
              </a:ext>
            </a:extLst>
          </p:cNvPr>
          <p:cNvCxnSpPr/>
          <p:nvPr/>
        </p:nvCxnSpPr>
        <p:spPr>
          <a:xfrm>
            <a:off x="8272939" y="2763688"/>
            <a:ext cx="0" cy="30963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17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122139-9D20-45F9-94CF-372582EADDE7}"/>
              </a:ext>
            </a:extLst>
          </p:cNvPr>
          <p:cNvSpPr/>
          <p:nvPr/>
        </p:nvSpPr>
        <p:spPr>
          <a:xfrm>
            <a:off x="3514461" y="0"/>
            <a:ext cx="8677539" cy="2551403"/>
          </a:xfrm>
          <a:prstGeom prst="rect">
            <a:avLst/>
          </a:prstGeom>
          <a:solidFill>
            <a:srgbClr val="D0E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4D97F5-7F35-40F6-AB95-ACE4739B16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0F46A2-861D-4FBA-9CEA-AC98C0D685D4}"/>
              </a:ext>
            </a:extLst>
          </p:cNvPr>
          <p:cNvSpPr/>
          <p:nvPr/>
        </p:nvSpPr>
        <p:spPr>
          <a:xfrm>
            <a:off x="0" y="3930743"/>
            <a:ext cx="1757231" cy="2927257"/>
          </a:xfrm>
          <a:prstGeom prst="rect">
            <a:avLst/>
          </a:prstGeom>
          <a:solidFill>
            <a:srgbClr val="D0E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D36D60-9D3A-4CA3-BF85-AADAD3DE0D06}"/>
              </a:ext>
            </a:extLst>
          </p:cNvPr>
          <p:cNvSpPr/>
          <p:nvPr/>
        </p:nvSpPr>
        <p:spPr>
          <a:xfrm>
            <a:off x="1757232" y="0"/>
            <a:ext cx="1757232" cy="2550894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7C077C-0780-4CAA-831A-A9ED6199C79D}"/>
              </a:ext>
            </a:extLst>
          </p:cNvPr>
          <p:cNvSpPr/>
          <p:nvPr/>
        </p:nvSpPr>
        <p:spPr>
          <a:xfrm>
            <a:off x="1757232" y="3931327"/>
            <a:ext cx="1757232" cy="2926673"/>
          </a:xfrm>
          <a:prstGeom prst="rect">
            <a:avLst/>
          </a:prstGeom>
          <a:solidFill>
            <a:srgbClr val="BF9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C1C488-0928-4273-9BB6-A2B5987DA0E1}"/>
              </a:ext>
            </a:extLst>
          </p:cNvPr>
          <p:cNvSpPr/>
          <p:nvPr/>
        </p:nvSpPr>
        <p:spPr>
          <a:xfrm>
            <a:off x="3514462" y="2173766"/>
            <a:ext cx="8677537" cy="1757231"/>
          </a:xfrm>
          <a:prstGeom prst="rect">
            <a:avLst/>
          </a:prstGeom>
          <a:solidFill>
            <a:srgbClr val="66DC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76DBA00-77D3-498E-9830-0C47A3E52E05}"/>
              </a:ext>
            </a:extLst>
          </p:cNvPr>
          <p:cNvGrpSpPr/>
          <p:nvPr/>
        </p:nvGrpSpPr>
        <p:grpSpPr>
          <a:xfrm>
            <a:off x="1757232" y="1412776"/>
            <a:ext cx="2505442" cy="3279212"/>
            <a:chOff x="0" y="-39344"/>
            <a:chExt cx="1642692" cy="2150014"/>
          </a:xfrm>
          <a:solidFill>
            <a:srgbClr val="FA897B"/>
          </a:solidFill>
        </p:grpSpPr>
        <p:sp>
          <p:nvSpPr>
            <p:cNvPr id="4" name="그래픽 1">
              <a:extLst>
                <a:ext uri="{FF2B5EF4-FFF2-40B4-BE49-F238E27FC236}">
                  <a16:creationId xmlns:a16="http://schemas.microsoft.com/office/drawing/2014/main" id="{BCE6AAC9-8F55-41E0-B6B7-94ECE4F24FDE}"/>
                </a:ext>
              </a:extLst>
            </p:cNvPr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251360E-E4B4-4D77-89C5-EC5D8FA2F6A0}"/>
                </a:ext>
              </a:extLst>
            </p:cNvPr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그래픽 1">
              <a:extLst>
                <a:ext uri="{FF2B5EF4-FFF2-40B4-BE49-F238E27FC236}">
                  <a16:creationId xmlns:a16="http://schemas.microsoft.com/office/drawing/2014/main" id="{1C9D7668-51FF-429E-BD3C-A26AA542512E}"/>
                </a:ext>
              </a:extLst>
            </p:cNvPr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그래픽 1">
              <a:extLst>
                <a:ext uri="{FF2B5EF4-FFF2-40B4-BE49-F238E27FC236}">
                  <a16:creationId xmlns:a16="http://schemas.microsoft.com/office/drawing/2014/main" id="{6E4B0BA4-5129-4241-AE10-19580C4BAE19}"/>
                </a:ext>
              </a:extLst>
            </p:cNvPr>
            <p:cNvSpPr/>
            <p:nvPr/>
          </p:nvSpPr>
          <p:spPr>
            <a:xfrm rot="16200000">
              <a:off x="326509" y="34475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D12FB5-7797-44FA-8587-B334B8CC28CD}"/>
              </a:ext>
            </a:extLst>
          </p:cNvPr>
          <p:cNvGrpSpPr/>
          <p:nvPr/>
        </p:nvGrpSpPr>
        <p:grpSpPr>
          <a:xfrm>
            <a:off x="0" y="2173766"/>
            <a:ext cx="2518477" cy="1757231"/>
            <a:chOff x="983432" y="2852936"/>
            <a:chExt cx="1651238" cy="1152128"/>
          </a:xfrm>
          <a:solidFill>
            <a:srgbClr val="868686"/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041E9E-351E-4CAB-A636-740BE7BCB5E2}"/>
                </a:ext>
              </a:extLst>
            </p:cNvPr>
            <p:cNvSpPr/>
            <p:nvPr/>
          </p:nvSpPr>
          <p:spPr>
            <a:xfrm>
              <a:off x="983432" y="2852936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그래픽 1">
              <a:extLst>
                <a:ext uri="{FF2B5EF4-FFF2-40B4-BE49-F238E27FC236}">
                  <a16:creationId xmlns:a16="http://schemas.microsoft.com/office/drawing/2014/main" id="{C9399EB5-7796-49C9-BAF5-93E5514DB826}"/>
                </a:ext>
              </a:extLst>
            </p:cNvPr>
            <p:cNvSpPr/>
            <p:nvPr/>
          </p:nvSpPr>
          <p:spPr>
            <a:xfrm>
              <a:off x="2135560" y="3253264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C6ABB28-5788-4B12-B4B6-122F0197A3F9}"/>
              </a:ext>
            </a:extLst>
          </p:cNvPr>
          <p:cNvSpPr txBox="1"/>
          <p:nvPr/>
        </p:nvSpPr>
        <p:spPr>
          <a:xfrm>
            <a:off x="4655840" y="2775383"/>
            <a:ext cx="688762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프로젝트 추진 전략과 사전 준비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436B8D-D572-45DC-9953-5241C320D732}"/>
              </a:ext>
            </a:extLst>
          </p:cNvPr>
          <p:cNvSpPr txBox="1"/>
          <p:nvPr/>
        </p:nvSpPr>
        <p:spPr>
          <a:xfrm>
            <a:off x="2518477" y="2713828"/>
            <a:ext cx="995984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4400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02</a:t>
            </a:r>
            <a:endParaRPr lang="ko-KR" altLang="en-US" sz="44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4C73CC2-AB66-40AC-B331-4153530065F8}"/>
              </a:ext>
            </a:extLst>
          </p:cNvPr>
          <p:cNvSpPr/>
          <p:nvPr/>
        </p:nvSpPr>
        <p:spPr>
          <a:xfrm>
            <a:off x="3514461" y="3930743"/>
            <a:ext cx="8677539" cy="2927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874E16B-83B7-4B5D-8B18-900A0D5A9C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46" y="2424721"/>
            <a:ext cx="1256938" cy="125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66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FA7B507-26A2-40BF-9A3F-E93A5E75EDFC}"/>
              </a:ext>
            </a:extLst>
          </p:cNvPr>
          <p:cNvSpPr/>
          <p:nvPr/>
        </p:nvSpPr>
        <p:spPr>
          <a:xfrm>
            <a:off x="0" y="2763688"/>
            <a:ext cx="1152128" cy="4094312"/>
          </a:xfrm>
          <a:prstGeom prst="rect">
            <a:avLst/>
          </a:prstGeom>
          <a:solidFill>
            <a:srgbClr val="86E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E30CD3-9E78-49DB-92A4-EB69C5B09DBD}"/>
              </a:ext>
            </a:extLst>
          </p:cNvPr>
          <p:cNvGrpSpPr/>
          <p:nvPr/>
        </p:nvGrpSpPr>
        <p:grpSpPr>
          <a:xfrm>
            <a:off x="0" y="1611560"/>
            <a:ext cx="1152128" cy="1651238"/>
            <a:chOff x="0" y="1611560"/>
            <a:chExt cx="1152128" cy="1651238"/>
          </a:xfrm>
          <a:solidFill>
            <a:srgbClr val="868686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3BF5213-1B11-4FCD-A9B6-2A844D3A560E}"/>
                </a:ext>
              </a:extLst>
            </p:cNvPr>
            <p:cNvSpPr/>
            <p:nvPr/>
          </p:nvSpPr>
          <p:spPr>
            <a:xfrm>
              <a:off x="0" y="1611560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그래픽 1">
              <a:extLst>
                <a:ext uri="{FF2B5EF4-FFF2-40B4-BE49-F238E27FC236}">
                  <a16:creationId xmlns:a16="http://schemas.microsoft.com/office/drawing/2014/main" id="{7234F945-1345-4B59-B294-44EC39932B01}"/>
                </a:ext>
              </a:extLst>
            </p:cNvPr>
            <p:cNvSpPr/>
            <p:nvPr/>
          </p:nvSpPr>
          <p:spPr>
            <a:xfrm rot="5400000">
              <a:off x="326509" y="2837507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70462-9528-4637-AEDE-248D8823F8F9}"/>
              </a:ext>
            </a:extLst>
          </p:cNvPr>
          <p:cNvSpPr/>
          <p:nvPr/>
        </p:nvSpPr>
        <p:spPr>
          <a:xfrm>
            <a:off x="1142603" y="459432"/>
            <a:ext cx="11049397" cy="1152128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B1D4B9F-6D0A-4F31-BD14-FB297D4CFA50}"/>
              </a:ext>
            </a:extLst>
          </p:cNvPr>
          <p:cNvGrpSpPr/>
          <p:nvPr/>
        </p:nvGrpSpPr>
        <p:grpSpPr>
          <a:xfrm>
            <a:off x="0" y="459432"/>
            <a:ext cx="1642692" cy="1651238"/>
            <a:chOff x="0" y="459432"/>
            <a:chExt cx="1642692" cy="1651238"/>
          </a:xfrm>
          <a:solidFill>
            <a:srgbClr val="FA897B"/>
          </a:solidFill>
        </p:grpSpPr>
        <p:sp>
          <p:nvSpPr>
            <p:cNvPr id="3" name="그래픽 1">
              <a:extLst>
                <a:ext uri="{FF2B5EF4-FFF2-40B4-BE49-F238E27FC236}">
                  <a16:creationId xmlns:a16="http://schemas.microsoft.com/office/drawing/2014/main" id="{D10F6EF1-CD44-4803-9EFE-236B0E2553F4}"/>
                </a:ext>
              </a:extLst>
            </p:cNvPr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0BF9C9D-1EAA-482A-8062-288185B47925}"/>
                </a:ext>
              </a:extLst>
            </p:cNvPr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그래픽 1">
              <a:extLst>
                <a:ext uri="{FF2B5EF4-FFF2-40B4-BE49-F238E27FC236}">
                  <a16:creationId xmlns:a16="http://schemas.microsoft.com/office/drawing/2014/main" id="{798F1352-736C-45A0-9A5D-C0DEDE09A097}"/>
                </a:ext>
              </a:extLst>
            </p:cNvPr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E4C2D0-DEE8-4CF2-8B1F-662FA81773A3}"/>
              </a:ext>
            </a:extLst>
          </p:cNvPr>
          <p:cNvSpPr/>
          <p:nvPr/>
        </p:nvSpPr>
        <p:spPr>
          <a:xfrm>
            <a:off x="0" y="0"/>
            <a:ext cx="1152128" cy="459432"/>
          </a:xfrm>
          <a:prstGeom prst="rect">
            <a:avLst/>
          </a:prstGeom>
          <a:solidFill>
            <a:srgbClr val="D9C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765E2F-CC4A-4004-9CFB-54DA15FA0F3B}"/>
              </a:ext>
            </a:extLst>
          </p:cNvPr>
          <p:cNvSpPr txBox="1"/>
          <p:nvPr/>
        </p:nvSpPr>
        <p:spPr>
          <a:xfrm>
            <a:off x="1847528" y="779750"/>
            <a:ext cx="1034447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프로젝트 개발 추진 전략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7BFC3E-5D6D-412E-9799-64AB4399D943}"/>
              </a:ext>
            </a:extLst>
          </p:cNvPr>
          <p:cNvSpPr txBox="1"/>
          <p:nvPr/>
        </p:nvSpPr>
        <p:spPr>
          <a:xfrm>
            <a:off x="1847528" y="2049124"/>
            <a:ext cx="103444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1) </a:t>
            </a:r>
            <a:r>
              <a:rPr lang="ko-KR" altLang="en-US" sz="1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매일 우리 팀의 진행상황과 해야할 부분들을 명확히 파악하기 위해 우리만의 전략을 생성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F28C1B-7D15-4DC3-92CB-81FBFE076483}"/>
              </a:ext>
            </a:extLst>
          </p:cNvPr>
          <p:cNvSpPr txBox="1"/>
          <p:nvPr/>
        </p:nvSpPr>
        <p:spPr>
          <a:xfrm>
            <a:off x="1847529" y="2615704"/>
            <a:ext cx="9000999" cy="1200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/>
              <a:t>우리만의 전략으로 </a:t>
            </a:r>
            <a:r>
              <a:rPr lang="en-US" altLang="ko-KR" dirty="0"/>
              <a:t>2</a:t>
            </a:r>
            <a:r>
              <a:rPr lang="ko-KR" altLang="en-US" dirty="0"/>
              <a:t>일치의 계획을 구체적으로 미리 작성하였는데</a:t>
            </a:r>
            <a:r>
              <a:rPr lang="en-US" altLang="ko-KR" dirty="0"/>
              <a:t>, </a:t>
            </a:r>
            <a:r>
              <a:rPr lang="ko-KR" altLang="en-US" dirty="0"/>
              <a:t>이의 장점은 계획을 구체화하면서 자연스럽게 서로 피드백이 가능하다는 점과 현재 상황을 좀 더 객관적으로 판단이 가능하다는 점이 있었다</a:t>
            </a:r>
            <a:r>
              <a:rPr lang="en-US" altLang="ko-KR" dirty="0"/>
              <a:t>.</a:t>
            </a:r>
            <a:endParaRPr lang="ko-KR" altLang="en-US" sz="1200" dirty="0"/>
          </a:p>
          <a:p>
            <a:br>
              <a:rPr lang="ko-KR" altLang="en-US" sz="1200" dirty="0"/>
            </a:br>
            <a:endParaRPr lang="ko-KR" altLang="en-US" sz="1200" dirty="0">
              <a:solidFill>
                <a:schemeClr val="tx1">
                  <a:alpha val="80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7BFC3E-5D6D-412E-9799-64AB4399D943}"/>
              </a:ext>
            </a:extLst>
          </p:cNvPr>
          <p:cNvSpPr txBox="1"/>
          <p:nvPr/>
        </p:nvSpPr>
        <p:spPr>
          <a:xfrm>
            <a:off x="1847527" y="3967114"/>
            <a:ext cx="878470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2) </a:t>
            </a:r>
            <a:r>
              <a:rPr lang="ko-KR" altLang="en-US" sz="1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안정적인 서비스의 제공을 위해 애자일 방식의 도입과 끊임없는 테스트 진행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F28C1B-7D15-4DC3-92CB-81FBFE076483}"/>
              </a:ext>
            </a:extLst>
          </p:cNvPr>
          <p:cNvSpPr txBox="1"/>
          <p:nvPr/>
        </p:nvSpPr>
        <p:spPr>
          <a:xfrm>
            <a:off x="1847257" y="4797152"/>
            <a:ext cx="8784977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/>
              <a:t>애자일 방식을 채택하여 기능들 단위로 개발을 진행하며 잘 동작 하는지 확인을 자주 하였으며</a:t>
            </a:r>
            <a:r>
              <a:rPr lang="en-US" altLang="ko-KR" dirty="0"/>
              <a:t>, </a:t>
            </a:r>
            <a:r>
              <a:rPr lang="ko-KR" altLang="en-US" dirty="0"/>
              <a:t>애자일의 핵심인 협력과 피드백을 통해 서비스 개선을 계속 진행</a:t>
            </a:r>
            <a:r>
              <a:rPr lang="en-US" altLang="ko-KR" dirty="0"/>
              <a:t>.</a:t>
            </a:r>
            <a:br>
              <a:rPr lang="ko-KR" altLang="en-US" dirty="0"/>
            </a:br>
            <a:br>
              <a:rPr lang="ko-KR" altLang="en-US" sz="1200" dirty="0"/>
            </a:br>
            <a:endParaRPr lang="ko-KR" altLang="en-US" sz="1200" dirty="0">
              <a:solidFill>
                <a:schemeClr val="tx1">
                  <a:alpha val="80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967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FA7B507-26A2-40BF-9A3F-E93A5E75EDFC}"/>
              </a:ext>
            </a:extLst>
          </p:cNvPr>
          <p:cNvSpPr/>
          <p:nvPr/>
        </p:nvSpPr>
        <p:spPr>
          <a:xfrm>
            <a:off x="0" y="2763688"/>
            <a:ext cx="1152128" cy="4094312"/>
          </a:xfrm>
          <a:prstGeom prst="rect">
            <a:avLst/>
          </a:prstGeom>
          <a:solidFill>
            <a:srgbClr val="86E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E30CD3-9E78-49DB-92A4-EB69C5B09DBD}"/>
              </a:ext>
            </a:extLst>
          </p:cNvPr>
          <p:cNvGrpSpPr/>
          <p:nvPr/>
        </p:nvGrpSpPr>
        <p:grpSpPr>
          <a:xfrm>
            <a:off x="0" y="1611560"/>
            <a:ext cx="1152128" cy="1651238"/>
            <a:chOff x="0" y="1611560"/>
            <a:chExt cx="1152128" cy="1651238"/>
          </a:xfrm>
          <a:solidFill>
            <a:srgbClr val="868686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3BF5213-1B11-4FCD-A9B6-2A844D3A560E}"/>
                </a:ext>
              </a:extLst>
            </p:cNvPr>
            <p:cNvSpPr/>
            <p:nvPr/>
          </p:nvSpPr>
          <p:spPr>
            <a:xfrm>
              <a:off x="0" y="1611560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그래픽 1">
              <a:extLst>
                <a:ext uri="{FF2B5EF4-FFF2-40B4-BE49-F238E27FC236}">
                  <a16:creationId xmlns:a16="http://schemas.microsoft.com/office/drawing/2014/main" id="{7234F945-1345-4B59-B294-44EC39932B01}"/>
                </a:ext>
              </a:extLst>
            </p:cNvPr>
            <p:cNvSpPr/>
            <p:nvPr/>
          </p:nvSpPr>
          <p:spPr>
            <a:xfrm rot="5400000">
              <a:off x="326509" y="2837507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70462-9528-4637-AEDE-248D8823F8F9}"/>
              </a:ext>
            </a:extLst>
          </p:cNvPr>
          <p:cNvSpPr/>
          <p:nvPr/>
        </p:nvSpPr>
        <p:spPr>
          <a:xfrm>
            <a:off x="1142603" y="459432"/>
            <a:ext cx="11049397" cy="1152128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B1D4B9F-6D0A-4F31-BD14-FB297D4CFA50}"/>
              </a:ext>
            </a:extLst>
          </p:cNvPr>
          <p:cNvGrpSpPr/>
          <p:nvPr/>
        </p:nvGrpSpPr>
        <p:grpSpPr>
          <a:xfrm>
            <a:off x="0" y="459432"/>
            <a:ext cx="1642692" cy="1651238"/>
            <a:chOff x="0" y="459432"/>
            <a:chExt cx="1642692" cy="1651238"/>
          </a:xfrm>
          <a:solidFill>
            <a:srgbClr val="FA897B"/>
          </a:solidFill>
        </p:grpSpPr>
        <p:sp>
          <p:nvSpPr>
            <p:cNvPr id="3" name="그래픽 1">
              <a:extLst>
                <a:ext uri="{FF2B5EF4-FFF2-40B4-BE49-F238E27FC236}">
                  <a16:creationId xmlns:a16="http://schemas.microsoft.com/office/drawing/2014/main" id="{D10F6EF1-CD44-4803-9EFE-236B0E2553F4}"/>
                </a:ext>
              </a:extLst>
            </p:cNvPr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0BF9C9D-1EAA-482A-8062-288185B47925}"/>
                </a:ext>
              </a:extLst>
            </p:cNvPr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그래픽 1">
              <a:extLst>
                <a:ext uri="{FF2B5EF4-FFF2-40B4-BE49-F238E27FC236}">
                  <a16:creationId xmlns:a16="http://schemas.microsoft.com/office/drawing/2014/main" id="{798F1352-736C-45A0-9A5D-C0DEDE09A097}"/>
                </a:ext>
              </a:extLst>
            </p:cNvPr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E4C2D0-DEE8-4CF2-8B1F-662FA81773A3}"/>
              </a:ext>
            </a:extLst>
          </p:cNvPr>
          <p:cNvSpPr/>
          <p:nvPr/>
        </p:nvSpPr>
        <p:spPr>
          <a:xfrm>
            <a:off x="0" y="0"/>
            <a:ext cx="1152128" cy="459432"/>
          </a:xfrm>
          <a:prstGeom prst="rect">
            <a:avLst/>
          </a:prstGeom>
          <a:solidFill>
            <a:srgbClr val="D9C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765E2F-CC4A-4004-9CFB-54DA15FA0F3B}"/>
              </a:ext>
            </a:extLst>
          </p:cNvPr>
          <p:cNvSpPr txBox="1"/>
          <p:nvPr/>
        </p:nvSpPr>
        <p:spPr>
          <a:xfrm>
            <a:off x="1847528" y="779750"/>
            <a:ext cx="1034447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사전 준비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7BFC3E-5D6D-412E-9799-64AB4399D943}"/>
              </a:ext>
            </a:extLst>
          </p:cNvPr>
          <p:cNvSpPr txBox="1"/>
          <p:nvPr/>
        </p:nvSpPr>
        <p:spPr>
          <a:xfrm>
            <a:off x="5086913" y="6260068"/>
            <a:ext cx="31607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1. </a:t>
            </a:r>
            <a:r>
              <a:rPr lang="ko-KR" altLang="en-US" sz="1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아이디어 구상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F28C1B-7D15-4DC3-92CB-81FBFE076483}"/>
              </a:ext>
            </a:extLst>
          </p:cNvPr>
          <p:cNvSpPr txBox="1"/>
          <p:nvPr/>
        </p:nvSpPr>
        <p:spPr>
          <a:xfrm>
            <a:off x="1847529" y="2615704"/>
            <a:ext cx="900099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br>
              <a:rPr lang="ko-KR" altLang="en-US" sz="1200" dirty="0"/>
            </a:br>
            <a:endParaRPr lang="ko-KR" altLang="en-US" sz="1200" dirty="0">
              <a:solidFill>
                <a:schemeClr val="tx1">
                  <a:alpha val="80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78791B2-B94D-40A7-ADE7-AD38BCF96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42" y="1772816"/>
            <a:ext cx="5174838" cy="43833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2E33C0C-1EC6-436C-A656-84C6BFDD2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822" y="2110670"/>
            <a:ext cx="4707850" cy="38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86161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1672</TotalTime>
  <Words>493</Words>
  <Application>Microsoft Office PowerPoint</Application>
  <PresentationFormat>와이드스크린</PresentationFormat>
  <Paragraphs>99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나눔스퀘어 ExtraBold</vt:lpstr>
      <vt:lpstr>Arial</vt:lpstr>
      <vt:lpstr>Calibri</vt:lpstr>
      <vt:lpstr>Symbol</vt:lpstr>
      <vt:lpstr>Trebuchet MS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267387</cp:lastModifiedBy>
  <cp:revision>205</cp:revision>
  <dcterms:created xsi:type="dcterms:W3CDTF">2018-09-09T04:25:23Z</dcterms:created>
  <dcterms:modified xsi:type="dcterms:W3CDTF">2021-05-27T19:10:11Z</dcterms:modified>
</cp:coreProperties>
</file>