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Black Han Sans" panose="020B0600000101010101" charset="-127"/>
      <p:regular r:id="rId17"/>
    </p:embeddedFont>
    <p:embeddedFont>
      <p:font typeface="Do Hyeon" panose="020B0600000101010101" charset="-127"/>
      <p:regular r:id="rId18"/>
    </p:embeddedFont>
    <p:embeddedFont>
      <p:font typeface="Jua" panose="020B0600000101010101" charset="-127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21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32" y="3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6cb274fb1_4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6cb274fb1_4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6cb274fb1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6cb274fb1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6cb274fb1_4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6cb274fb1_4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6cb274fb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6cb274fb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6cb274fb1_5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6cb274fb1_5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6cb274fb1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6cb274fb1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cb274fb1_5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cb274fb1_5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팀원 소개를 하겠습니다.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제가 팀장을 맡고있으며 지홍님과 벡엔드 담당을 하고있습니다.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프론트엔드 담당에는 형식님, 성민님, 종은님이 담당하고있으며,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데이터부분에서는 저와 종은님이 맡고있습니다.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UCC역할은 형식님이며 밑에 부분은 각자 담당하고 부분입니다.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6cb274fb1_3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6cb274fb1_3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팀원 소개를 하겠습니다.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제가 팀장을 맡고있으며 지홍님과 벡엔드 담당을 하고있습니다.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프론트엔드 담당에는 형식님, 성민님, 종은님이 담당하고있으며,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데이터부분에서는 저와 종은님이 맡고있습니다.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UCC역할은 형식님이며 밑에 부분은 각자 담당하고 부분입니다.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6cb274fb1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6cb274fb1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6cb274fb1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6cb274fb1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6cb274fb1_4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6cb274fb1_4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6cb274fb1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6cb274fb1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6cb274fb1_4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6cb274fb1_4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E3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238050" y="4418225"/>
            <a:ext cx="2857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EE82EE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Follow Me</a:t>
            </a:r>
            <a:endParaRPr dirty="0">
              <a:solidFill>
                <a:srgbClr val="EE82EE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F3F3F3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김지안, 신형식, 이종은, 정지홍, 차성민</a:t>
            </a:r>
            <a:endParaRPr dirty="0">
              <a:solidFill>
                <a:srgbClr val="F3F3F3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50" y="1952625"/>
            <a:ext cx="285750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E30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/>
        </p:nvSpPr>
        <p:spPr>
          <a:xfrm>
            <a:off x="67274" y="51825"/>
            <a:ext cx="3219449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20" u="sng" dirty="0">
                <a:solidFill>
                  <a:srgbClr val="FFFFFF"/>
                </a:solidFill>
                <a:latin typeface="Jua"/>
                <a:ea typeface="Jua"/>
                <a:cs typeface="Jua"/>
                <a:sym typeface="Jua"/>
              </a:rPr>
              <a:t>4. 프로젝트 소개 - 데이터 시각화</a:t>
            </a:r>
            <a:endParaRPr sz="1420" u="sng" dirty="0">
              <a:solidFill>
                <a:srgbClr val="FFFFFF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655650" y="639275"/>
            <a:ext cx="6135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a"/>
              <a:buChar char="-"/>
            </a:pPr>
            <a:r>
              <a:rPr lang="ko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Recharts 라이브러리 활용</a:t>
            </a:r>
            <a:endParaRPr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		</a:t>
            </a:r>
            <a:endParaRPr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a"/>
              <a:buChar char="-"/>
            </a:pPr>
            <a:r>
              <a:rPr lang="ko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Radar Chart 구현</a:t>
            </a:r>
            <a:endParaRPr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a"/>
              <a:buChar char="-"/>
            </a:pPr>
            <a:r>
              <a:rPr lang="ko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Tree map 구현</a:t>
            </a:r>
            <a:endParaRPr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a"/>
              <a:buChar char="-"/>
            </a:pPr>
            <a:r>
              <a:rPr lang="ko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Active Shape Pie Chart 구현</a:t>
            </a:r>
            <a:endParaRPr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5350" y="639275"/>
            <a:ext cx="2269200" cy="179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650" y="2269175"/>
            <a:ext cx="3109832" cy="272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9450" y="2269175"/>
            <a:ext cx="4385100" cy="272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34200" y="4904650"/>
            <a:ext cx="1109810" cy="24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E30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/>
        </p:nvSpPr>
        <p:spPr>
          <a:xfrm>
            <a:off x="67274" y="51825"/>
            <a:ext cx="3488015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20" u="sng" dirty="0">
                <a:solidFill>
                  <a:srgbClr val="FFFFFF"/>
                </a:solidFill>
                <a:latin typeface="Jua"/>
                <a:ea typeface="Jua"/>
                <a:cs typeface="Jua"/>
                <a:sym typeface="Jua"/>
              </a:rPr>
              <a:t>4. 프로젝트 소개 - </a:t>
            </a:r>
            <a:r>
              <a:rPr lang="en-US" altLang="ko" sz="1420" u="sng" dirty="0" err="1">
                <a:solidFill>
                  <a:srgbClr val="FFFFFF"/>
                </a:solidFill>
                <a:latin typeface="Jua"/>
                <a:ea typeface="Jua"/>
                <a:cs typeface="Jua"/>
                <a:sym typeface="Jua"/>
              </a:rPr>
              <a:t>Mbti</a:t>
            </a:r>
            <a:endParaRPr sz="1420" u="sng" dirty="0">
              <a:solidFill>
                <a:srgbClr val="FFFFFF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655650" y="639275"/>
            <a:ext cx="7637894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a"/>
              <a:buChar char="-"/>
            </a:pPr>
            <a:r>
              <a:rPr lang="ko" dirty="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MovieTI 구현</a:t>
            </a:r>
            <a:endParaRPr lang="en-US" altLang="ko" dirty="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en-US" altLang="ko" dirty="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n-US" altLang="ko" dirty="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 </a:t>
            </a:r>
            <a:r>
              <a:rPr lang="ko" dirty="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질문에 해당되는 정보에 따라 16개 유형으로 나눠서 유형과 비슷한 영화 캐릭터를 추천!		</a:t>
            </a:r>
            <a:endParaRPr dirty="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400" y="2037125"/>
            <a:ext cx="3881326" cy="272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8001" y="2373025"/>
            <a:ext cx="4348600" cy="2050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E30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/>
        </p:nvSpPr>
        <p:spPr>
          <a:xfrm>
            <a:off x="2275575" y="1507900"/>
            <a:ext cx="4481400" cy="16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>
                <a:solidFill>
                  <a:srgbClr val="EE82EE"/>
                </a:solidFill>
                <a:latin typeface="Jua"/>
                <a:ea typeface="Jua"/>
                <a:cs typeface="Jua"/>
                <a:sym typeface="Jua"/>
              </a:rPr>
              <a:t>LEAD ME</a:t>
            </a:r>
            <a:endParaRPr sz="5000">
              <a:solidFill>
                <a:srgbClr val="EE82EE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>
                <a:solidFill>
                  <a:srgbClr val="FFFFFF"/>
                </a:solidFill>
                <a:latin typeface="Jua"/>
                <a:ea typeface="Jua"/>
                <a:cs typeface="Jua"/>
                <a:sym typeface="Jua"/>
              </a:rPr>
              <a:t>시연</a:t>
            </a:r>
            <a:endParaRPr sz="5000">
              <a:solidFill>
                <a:srgbClr val="FFFFFF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4200" y="4904650"/>
            <a:ext cx="1109810" cy="24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 txBox="1"/>
          <p:nvPr/>
        </p:nvSpPr>
        <p:spPr>
          <a:xfrm>
            <a:off x="67275" y="51825"/>
            <a:ext cx="25821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20" u="sng">
                <a:solidFill>
                  <a:srgbClr val="FFFFFF"/>
                </a:solidFill>
                <a:latin typeface="Jua"/>
                <a:ea typeface="Jua"/>
                <a:cs typeface="Jua"/>
                <a:sym typeface="Jua"/>
              </a:rPr>
              <a:t>5. 시연</a:t>
            </a:r>
            <a:endParaRPr sz="1420" u="sng">
              <a:solidFill>
                <a:srgbClr val="FFFFFF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E3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/>
        </p:nvSpPr>
        <p:spPr>
          <a:xfrm>
            <a:off x="67275" y="51825"/>
            <a:ext cx="25821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20" u="sng">
                <a:solidFill>
                  <a:srgbClr val="FFFFFF"/>
                </a:solidFill>
                <a:latin typeface="Jua"/>
                <a:ea typeface="Jua"/>
                <a:cs typeface="Jua"/>
                <a:sym typeface="Jua"/>
              </a:rPr>
              <a:t>6. 기대효과</a:t>
            </a:r>
            <a:endParaRPr sz="1420" u="sng">
              <a:solidFill>
                <a:srgbClr val="FFFFFF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655650" y="639275"/>
            <a:ext cx="7080000" cy="4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Jua"/>
              <a:buChar char="-"/>
            </a:pPr>
            <a:r>
              <a:rPr lang="ko" sz="20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콘텐츠기반 + 협업 필터링 추천을 통한 보다 강력한 추천 제공 </a:t>
            </a:r>
            <a:endParaRPr sz="20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-&gt; 사용자 만족도 증가</a:t>
            </a:r>
            <a:endParaRPr sz="20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Jua"/>
              <a:buChar char="-"/>
            </a:pPr>
            <a:r>
              <a:rPr lang="ko" sz="20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MovieTI를 통한 재미요소</a:t>
            </a:r>
            <a:endParaRPr sz="20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-&gt; 신규 유저 확충</a:t>
            </a:r>
            <a:endParaRPr sz="20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Jua"/>
              <a:buChar char="-"/>
            </a:pPr>
            <a:r>
              <a:rPr lang="ko" sz="20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데이터 시각화를 통한 유저 정보 분석 제공</a:t>
            </a:r>
            <a:endParaRPr sz="20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-&gt; 추후 유저 개개인 맞춤형 서비스 제공 예정</a:t>
            </a:r>
            <a:endParaRPr sz="20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4200" y="4904650"/>
            <a:ext cx="1109810" cy="24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E30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/>
        </p:nvSpPr>
        <p:spPr>
          <a:xfrm>
            <a:off x="67275" y="51825"/>
            <a:ext cx="25821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20" u="sng">
                <a:solidFill>
                  <a:srgbClr val="FFFFFF"/>
                </a:solidFill>
                <a:latin typeface="Jua"/>
                <a:ea typeface="Jua"/>
                <a:cs typeface="Jua"/>
                <a:sym typeface="Jua"/>
              </a:rPr>
              <a:t>6. 마무리</a:t>
            </a:r>
            <a:endParaRPr sz="1420" u="sng">
              <a:solidFill>
                <a:srgbClr val="FFFFFF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88" name="Google Shape;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4200" y="4904650"/>
            <a:ext cx="1109810" cy="24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6"/>
          <p:cNvSpPr txBox="1"/>
          <p:nvPr/>
        </p:nvSpPr>
        <p:spPr>
          <a:xfrm>
            <a:off x="4376550" y="2846525"/>
            <a:ext cx="615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감사합니다</a:t>
            </a:r>
            <a:endParaRPr sz="6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90" name="Google Shape;190;p26"/>
          <p:cNvSpPr txBox="1"/>
          <p:nvPr/>
        </p:nvSpPr>
        <p:spPr>
          <a:xfrm>
            <a:off x="3116100" y="1675350"/>
            <a:ext cx="2911800" cy="17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0">
                <a:solidFill>
                  <a:srgbClr val="FFFFFF"/>
                </a:solidFill>
                <a:latin typeface="Jua"/>
                <a:ea typeface="Jua"/>
                <a:cs typeface="Jua"/>
                <a:sym typeface="Jua"/>
              </a:rPr>
              <a:t>끝</a:t>
            </a:r>
            <a:endParaRPr sz="8000">
              <a:solidFill>
                <a:srgbClr val="FFFFFF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E30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399750" y="838825"/>
            <a:ext cx="2344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rgbClr val="EE82EE"/>
                </a:solidFill>
                <a:latin typeface="Jua"/>
                <a:ea typeface="Jua"/>
                <a:cs typeface="Jua"/>
                <a:sym typeface="Jua"/>
              </a:rPr>
              <a:t>목차</a:t>
            </a:r>
            <a:endParaRPr sz="4000">
              <a:solidFill>
                <a:srgbClr val="EE82EE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359223" y="1775913"/>
            <a:ext cx="2425553" cy="196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dirty="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  1.</a:t>
            </a:r>
            <a:r>
              <a:rPr lang="en-US" altLang="ko" sz="1700" dirty="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	</a:t>
            </a:r>
            <a:r>
              <a:rPr lang="ko" sz="1700" dirty="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팀 소개</a:t>
            </a:r>
            <a:endParaRPr sz="1700" dirty="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dirty="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  2.</a:t>
            </a:r>
            <a:r>
              <a:rPr lang="en-US" altLang="ko" sz="1700" dirty="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	</a:t>
            </a:r>
            <a:r>
              <a:rPr lang="ko" sz="1700" dirty="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UCC</a:t>
            </a:r>
            <a:endParaRPr sz="1700" dirty="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dirty="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  3.	LEAD ME</a:t>
            </a:r>
            <a:endParaRPr sz="1700" dirty="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dirty="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  4. 	프로젝트 소개</a:t>
            </a:r>
            <a:endParaRPr sz="1700" dirty="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dirty="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  5.	시연</a:t>
            </a:r>
            <a:endParaRPr sz="1700" dirty="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dirty="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  6.	기대효과</a:t>
            </a:r>
            <a:endParaRPr sz="1700" dirty="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D2E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4200" y="4904650"/>
            <a:ext cx="1109810" cy="2404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67275" y="51825"/>
            <a:ext cx="25821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20" u="sng">
                <a:solidFill>
                  <a:srgbClr val="FFFFFF"/>
                </a:solidFill>
                <a:latin typeface="Jua"/>
                <a:ea typeface="Jua"/>
                <a:cs typeface="Jua"/>
                <a:sym typeface="Jua"/>
              </a:rPr>
              <a:t>1. 팀 소개</a:t>
            </a:r>
            <a:endParaRPr sz="1420" u="sng">
              <a:solidFill>
                <a:srgbClr val="FFFFFF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2649367" y="2832725"/>
            <a:ext cx="5839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solidFill>
                  <a:srgbClr val="FFFFFF"/>
                </a:solidFill>
                <a:latin typeface="Jua"/>
                <a:ea typeface="Jua"/>
                <a:cs typeface="Jua"/>
                <a:sym typeface="Jua"/>
              </a:rPr>
              <a:t>나에게 알맞는 영화로 이끌어 줄 서비스</a:t>
            </a:r>
            <a:endParaRPr sz="1600" dirty="0">
              <a:solidFill>
                <a:srgbClr val="FFFFFF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2649371" y="1580575"/>
            <a:ext cx="3482864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solidFill>
                  <a:srgbClr val="FFFFFF"/>
                </a:solidFill>
                <a:latin typeface="Jua"/>
                <a:ea typeface="Jua"/>
                <a:cs typeface="Jua"/>
                <a:sym typeface="Jua"/>
              </a:rPr>
              <a:t>사용자의들의 취향을 이끌어 주는 팀</a:t>
            </a:r>
            <a:endParaRPr sz="1800" dirty="0">
              <a:solidFill>
                <a:srgbClr val="FFFFFF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649375" y="1042050"/>
            <a:ext cx="1539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EE82EE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Follow Me</a:t>
            </a:r>
            <a:endParaRPr sz="1600" b="1">
              <a:solidFill>
                <a:srgbClr val="EE82EE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649375" y="2356200"/>
            <a:ext cx="1318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EE82EE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LEAD ME</a:t>
            </a:r>
            <a:endParaRPr sz="1600" b="1">
              <a:solidFill>
                <a:srgbClr val="EE82EE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D2E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593025" y="1664163"/>
            <a:ext cx="130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김지안</a:t>
            </a:r>
            <a:endParaRPr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2280600" y="1664175"/>
            <a:ext cx="130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정지홍</a:t>
            </a:r>
            <a:endParaRPr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921150" y="1664175"/>
            <a:ext cx="130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신형식</a:t>
            </a:r>
            <a:endParaRPr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553550" y="1664175"/>
            <a:ext cx="130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차성민</a:t>
            </a:r>
            <a:endParaRPr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7155550" y="1664163"/>
            <a:ext cx="130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이종은</a:t>
            </a:r>
            <a:endParaRPr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cxnSp>
        <p:nvCxnSpPr>
          <p:cNvPr id="83" name="Google Shape;83;p16"/>
          <p:cNvCxnSpPr/>
          <p:nvPr/>
        </p:nvCxnSpPr>
        <p:spPr>
          <a:xfrm rot="10800000" flipH="1">
            <a:off x="638491" y="2137650"/>
            <a:ext cx="3024000" cy="10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84" name="Google Shape;84;p16"/>
          <p:cNvSpPr txBox="1"/>
          <p:nvPr/>
        </p:nvSpPr>
        <p:spPr>
          <a:xfrm>
            <a:off x="1693700" y="2091138"/>
            <a:ext cx="813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FF0000"/>
                </a:solidFill>
                <a:latin typeface="Jua"/>
                <a:ea typeface="Jua"/>
                <a:cs typeface="Jua"/>
                <a:sym typeface="Jua"/>
              </a:rPr>
              <a:t>Backend</a:t>
            </a:r>
            <a:endParaRPr sz="1100" b="1">
              <a:solidFill>
                <a:srgbClr val="FF0000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5943100" y="2097888"/>
            <a:ext cx="813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accent1"/>
                </a:solidFill>
                <a:latin typeface="Jua"/>
                <a:ea typeface="Jua"/>
                <a:cs typeface="Jua"/>
                <a:sym typeface="Jua"/>
              </a:rPr>
              <a:t>Frontend</a:t>
            </a:r>
            <a:endParaRPr sz="1100" b="1">
              <a:solidFill>
                <a:schemeClr val="accent1"/>
              </a:solidFill>
              <a:latin typeface="Jua"/>
              <a:ea typeface="Jua"/>
              <a:cs typeface="Jua"/>
              <a:sym typeface="Jua"/>
            </a:endParaRPr>
          </a:p>
        </p:txBody>
      </p:sp>
      <p:cxnSp>
        <p:nvCxnSpPr>
          <p:cNvPr id="86" name="Google Shape;86;p16"/>
          <p:cNvCxnSpPr/>
          <p:nvPr/>
        </p:nvCxnSpPr>
        <p:spPr>
          <a:xfrm>
            <a:off x="3921150" y="2134950"/>
            <a:ext cx="4608000" cy="1590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87" name="Google Shape;87;p16"/>
          <p:cNvCxnSpPr/>
          <p:nvPr/>
        </p:nvCxnSpPr>
        <p:spPr>
          <a:xfrm>
            <a:off x="655370" y="2398425"/>
            <a:ext cx="1227300" cy="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88" name="Google Shape;88;p16"/>
          <p:cNvSpPr txBox="1"/>
          <p:nvPr/>
        </p:nvSpPr>
        <p:spPr>
          <a:xfrm>
            <a:off x="988238" y="2339875"/>
            <a:ext cx="70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F6B26B"/>
                </a:solidFill>
                <a:latin typeface="Jua"/>
                <a:ea typeface="Jua"/>
                <a:cs typeface="Jua"/>
                <a:sym typeface="Jua"/>
              </a:rPr>
              <a:t>Data</a:t>
            </a:r>
            <a:endParaRPr sz="1100" b="1">
              <a:solidFill>
                <a:srgbClr val="F6B26B"/>
              </a:solidFill>
              <a:latin typeface="Jua"/>
              <a:ea typeface="Jua"/>
              <a:cs typeface="Jua"/>
              <a:sym typeface="Jua"/>
            </a:endParaRPr>
          </a:p>
        </p:txBody>
      </p:sp>
      <p:cxnSp>
        <p:nvCxnSpPr>
          <p:cNvPr id="89" name="Google Shape;89;p16"/>
          <p:cNvCxnSpPr/>
          <p:nvPr/>
        </p:nvCxnSpPr>
        <p:spPr>
          <a:xfrm>
            <a:off x="7377495" y="2359182"/>
            <a:ext cx="1134900" cy="870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90" name="Google Shape;90;p16"/>
          <p:cNvSpPr txBox="1"/>
          <p:nvPr/>
        </p:nvSpPr>
        <p:spPr>
          <a:xfrm>
            <a:off x="7591550" y="2341213"/>
            <a:ext cx="70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accent4"/>
                </a:solidFill>
                <a:latin typeface="Jua"/>
                <a:ea typeface="Jua"/>
                <a:cs typeface="Jua"/>
                <a:sym typeface="Jua"/>
              </a:rPr>
              <a:t>Data</a:t>
            </a:r>
            <a:endParaRPr sz="1100" b="1">
              <a:solidFill>
                <a:schemeClr val="accent4"/>
              </a:solidFill>
              <a:latin typeface="Jua"/>
              <a:ea typeface="Jua"/>
              <a:cs typeface="Jua"/>
              <a:sym typeface="Jua"/>
            </a:endParaRPr>
          </a:p>
        </p:txBody>
      </p:sp>
      <p:cxnSp>
        <p:nvCxnSpPr>
          <p:cNvPr id="91" name="Google Shape;91;p16"/>
          <p:cNvCxnSpPr/>
          <p:nvPr/>
        </p:nvCxnSpPr>
        <p:spPr>
          <a:xfrm>
            <a:off x="3937139" y="2369861"/>
            <a:ext cx="1258500" cy="27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92" name="Google Shape;92;p16"/>
          <p:cNvSpPr txBox="1"/>
          <p:nvPr/>
        </p:nvSpPr>
        <p:spPr>
          <a:xfrm>
            <a:off x="4182863" y="2341225"/>
            <a:ext cx="70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00FF00"/>
                </a:solidFill>
                <a:latin typeface="Jua"/>
                <a:ea typeface="Jua"/>
                <a:cs typeface="Jua"/>
                <a:sym typeface="Jua"/>
              </a:rPr>
              <a:t>UCC</a:t>
            </a:r>
            <a:endParaRPr sz="1100" b="1">
              <a:solidFill>
                <a:srgbClr val="00FF00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2625" y="847809"/>
            <a:ext cx="1284673" cy="81936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4" name="Google Shape;94;p16"/>
          <p:cNvSpPr txBox="1"/>
          <p:nvPr/>
        </p:nvSpPr>
        <p:spPr>
          <a:xfrm>
            <a:off x="711650" y="1604738"/>
            <a:ext cx="507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>
                <a:solidFill>
                  <a:srgbClr val="FF0000"/>
                </a:solidFill>
                <a:latin typeface="Jua"/>
                <a:ea typeface="Jua"/>
                <a:cs typeface="Jua"/>
                <a:sym typeface="Jua"/>
              </a:rPr>
              <a:t>팀장</a:t>
            </a:r>
            <a:endParaRPr sz="800" b="1">
              <a:solidFill>
                <a:srgbClr val="FF0000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1416" y="835999"/>
            <a:ext cx="1163709" cy="80808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825" y="838310"/>
            <a:ext cx="1284667" cy="81936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70424" y="862680"/>
            <a:ext cx="1271951" cy="73092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8" name="Google Shape;98;p16"/>
          <p:cNvSpPr txBox="1"/>
          <p:nvPr/>
        </p:nvSpPr>
        <p:spPr>
          <a:xfrm>
            <a:off x="7047550" y="1522100"/>
            <a:ext cx="1517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-마라샹궈 킬러-</a:t>
            </a:r>
            <a:endParaRPr sz="11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29975" y="849421"/>
            <a:ext cx="1148850" cy="78121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0" name="Google Shape;100;p16"/>
          <p:cNvSpPr txBox="1"/>
          <p:nvPr/>
        </p:nvSpPr>
        <p:spPr>
          <a:xfrm>
            <a:off x="496600" y="3121200"/>
            <a:ext cx="2239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Jua"/>
              <a:buChar char="●"/>
            </a:pPr>
            <a:r>
              <a:rPr lang="ko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rPr>
              <a:t>데이터 전처리</a:t>
            </a:r>
            <a:endParaRPr>
              <a:solidFill>
                <a:schemeClr val="lt2"/>
              </a:solidFill>
              <a:latin typeface="Jua"/>
              <a:ea typeface="Jua"/>
              <a:cs typeface="Jua"/>
              <a:sym typeface="Ju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Jua"/>
              <a:buChar char="●"/>
            </a:pPr>
            <a:r>
              <a:rPr lang="ko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rPr>
              <a:t>통계</a:t>
            </a:r>
            <a:endParaRPr>
              <a:solidFill>
                <a:schemeClr val="lt2"/>
              </a:solidFill>
              <a:latin typeface="Jua"/>
              <a:ea typeface="Jua"/>
              <a:cs typeface="Jua"/>
              <a:sym typeface="Ju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Jua"/>
              <a:buChar char="●"/>
            </a:pPr>
            <a:r>
              <a:rPr lang="ko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rPr>
              <a:t>API 설계</a:t>
            </a:r>
            <a:endParaRPr>
              <a:solidFill>
                <a:schemeClr val="lt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2191369" y="3098300"/>
            <a:ext cx="223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Jua"/>
              <a:buChar char="●"/>
            </a:pPr>
            <a:r>
              <a:rPr lang="ko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rPr>
              <a:t>MovieTI</a:t>
            </a:r>
            <a:endParaRPr>
              <a:solidFill>
                <a:schemeClr val="lt2"/>
              </a:solidFill>
              <a:latin typeface="Jua"/>
              <a:ea typeface="Jua"/>
              <a:cs typeface="Jua"/>
              <a:sym typeface="Ju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Jua"/>
              <a:buChar char="●"/>
            </a:pPr>
            <a:r>
              <a:rPr lang="ko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rPr>
              <a:t>API 설계</a:t>
            </a:r>
            <a:endParaRPr>
              <a:solidFill>
                <a:schemeClr val="lt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3781850" y="3098300"/>
            <a:ext cx="2239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Jua"/>
              <a:buChar char="●"/>
            </a:pPr>
            <a:r>
              <a:rPr lang="ko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rPr>
              <a:t>메인 페이지</a:t>
            </a:r>
            <a:endParaRPr>
              <a:solidFill>
                <a:schemeClr val="lt2"/>
              </a:solidFill>
              <a:latin typeface="Jua"/>
              <a:ea typeface="Jua"/>
              <a:cs typeface="Jua"/>
              <a:sym typeface="Ju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Jua"/>
              <a:buChar char="●"/>
            </a:pPr>
            <a:r>
              <a:rPr lang="ko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rPr>
              <a:t>초기설문 페이지</a:t>
            </a:r>
            <a:endParaRPr>
              <a:solidFill>
                <a:schemeClr val="lt2"/>
              </a:solidFill>
              <a:latin typeface="Jua"/>
              <a:ea typeface="Jua"/>
              <a:cs typeface="Jua"/>
              <a:sym typeface="Ju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Jua"/>
              <a:buChar char="●"/>
            </a:pPr>
            <a:r>
              <a:rPr lang="ko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rPr>
              <a:t>상세 페이지</a:t>
            </a:r>
            <a:endParaRPr>
              <a:solidFill>
                <a:schemeClr val="lt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467825" y="3089700"/>
            <a:ext cx="2239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Jua"/>
              <a:buChar char="●"/>
            </a:pPr>
            <a:r>
              <a:rPr lang="ko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rPr>
              <a:t>로그인</a:t>
            </a:r>
            <a:endParaRPr>
              <a:solidFill>
                <a:schemeClr val="lt2"/>
              </a:solidFill>
              <a:latin typeface="Jua"/>
              <a:ea typeface="Jua"/>
              <a:cs typeface="Jua"/>
              <a:sym typeface="Ju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Jua"/>
              <a:buChar char="●"/>
            </a:pPr>
            <a:r>
              <a:rPr lang="ko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rPr>
              <a:t>회원가입</a:t>
            </a:r>
            <a:endParaRPr>
              <a:solidFill>
                <a:schemeClr val="lt2"/>
              </a:solidFill>
              <a:latin typeface="Jua"/>
              <a:ea typeface="Jua"/>
              <a:cs typeface="Jua"/>
              <a:sym typeface="Ju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Jua"/>
              <a:buChar char="●"/>
            </a:pPr>
            <a:r>
              <a:rPr lang="ko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rPr>
              <a:t>MovieTI</a:t>
            </a:r>
            <a:endParaRPr>
              <a:solidFill>
                <a:schemeClr val="lt2"/>
              </a:solidFill>
              <a:latin typeface="Jua"/>
              <a:ea typeface="Jua"/>
              <a:cs typeface="Jua"/>
              <a:sym typeface="Ju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Jua"/>
              <a:buChar char="●"/>
            </a:pPr>
            <a:r>
              <a:rPr lang="ko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rPr>
              <a:t>데이터 시각화</a:t>
            </a:r>
            <a:endParaRPr>
              <a:solidFill>
                <a:schemeClr val="lt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7067100" y="3050428"/>
            <a:ext cx="223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Jua"/>
              <a:buChar char="●"/>
            </a:pPr>
            <a:r>
              <a:rPr lang="ko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rPr>
              <a:t>데이터 전처리</a:t>
            </a:r>
            <a:endParaRPr>
              <a:solidFill>
                <a:schemeClr val="lt2"/>
              </a:solidFill>
              <a:latin typeface="Jua"/>
              <a:ea typeface="Jua"/>
              <a:cs typeface="Jua"/>
              <a:sym typeface="Ju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Jua"/>
              <a:buChar char="●"/>
            </a:pPr>
            <a:r>
              <a:rPr lang="ko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rPr>
              <a:t>추천 알고리즘</a:t>
            </a:r>
            <a:endParaRPr>
              <a:solidFill>
                <a:schemeClr val="lt2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34200" y="4904650"/>
            <a:ext cx="1109810" cy="24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67275" y="51825"/>
            <a:ext cx="25821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20" u="sng">
                <a:solidFill>
                  <a:srgbClr val="FFFFFF"/>
                </a:solidFill>
                <a:latin typeface="Jua"/>
                <a:ea typeface="Jua"/>
                <a:cs typeface="Jua"/>
                <a:sym typeface="Jua"/>
              </a:rPr>
              <a:t>1. 팀 소개</a:t>
            </a:r>
            <a:endParaRPr sz="1420" u="sng">
              <a:solidFill>
                <a:srgbClr val="FFFFFF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E30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/>
        </p:nvSpPr>
        <p:spPr>
          <a:xfrm>
            <a:off x="2571600" y="1537500"/>
            <a:ext cx="4000800" cy="20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0">
                <a:solidFill>
                  <a:srgbClr val="FFFFFF"/>
                </a:solidFill>
                <a:latin typeface="Jua"/>
                <a:ea typeface="Jua"/>
                <a:cs typeface="Jua"/>
                <a:sym typeface="Jua"/>
              </a:rPr>
              <a:t>UCC</a:t>
            </a:r>
            <a:endParaRPr sz="10000">
              <a:solidFill>
                <a:srgbClr val="FFFFFF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4200" y="4904650"/>
            <a:ext cx="1109810" cy="24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67275" y="51825"/>
            <a:ext cx="25821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20" u="sng">
                <a:solidFill>
                  <a:srgbClr val="FFFFFF"/>
                </a:solidFill>
                <a:latin typeface="Jua"/>
                <a:ea typeface="Jua"/>
                <a:cs typeface="Jua"/>
                <a:sym typeface="Jua"/>
              </a:rPr>
              <a:t>2. UCC</a:t>
            </a:r>
            <a:endParaRPr sz="1420" u="sng">
              <a:solidFill>
                <a:srgbClr val="FFFFFF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E3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213450" y="4368700"/>
            <a:ext cx="8630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dirty="0">
                <a:solidFill>
                  <a:srgbClr val="EEEEEE"/>
                </a:solidFill>
                <a:latin typeface="Do Hyeon"/>
                <a:ea typeface="Do Hyeon"/>
                <a:cs typeface="Do Hyeon"/>
                <a:sym typeface="Do Hyeon"/>
              </a:rPr>
              <a:t>‘</a:t>
            </a:r>
            <a:r>
              <a:rPr lang="ko" sz="1900" b="1" dirty="0">
                <a:solidFill>
                  <a:srgbClr val="EE82EE"/>
                </a:solidFill>
                <a:latin typeface="Do Hyeon"/>
                <a:ea typeface="Do Hyeon"/>
                <a:cs typeface="Do Hyeon"/>
                <a:sym typeface="Do Hyeon"/>
              </a:rPr>
              <a:t>영화 추천서비스</a:t>
            </a:r>
            <a:r>
              <a:rPr lang="ko" sz="1900" dirty="0">
                <a:solidFill>
                  <a:srgbClr val="EEEEEE"/>
                </a:solidFill>
                <a:latin typeface="Do Hyeon"/>
                <a:ea typeface="Do Hyeon"/>
                <a:cs typeface="Do Hyeon"/>
                <a:sym typeface="Do Hyeon"/>
              </a:rPr>
              <a:t>’에 ‘</a:t>
            </a:r>
            <a:r>
              <a:rPr lang="ko" sz="1900" b="1" dirty="0">
                <a:solidFill>
                  <a:srgbClr val="EE82EE"/>
                </a:solidFill>
                <a:latin typeface="Do Hyeon"/>
                <a:ea typeface="Do Hyeon"/>
                <a:cs typeface="Do Hyeon"/>
                <a:sym typeface="Do Hyeon"/>
              </a:rPr>
              <a:t>MBTI</a:t>
            </a:r>
            <a:r>
              <a:rPr lang="ko" sz="1900" dirty="0">
                <a:solidFill>
                  <a:srgbClr val="EEEEEE"/>
                </a:solidFill>
                <a:latin typeface="Do Hyeon"/>
                <a:ea typeface="Do Hyeon"/>
                <a:cs typeface="Do Hyeon"/>
                <a:sym typeface="Do Hyeon"/>
              </a:rPr>
              <a:t>’라는 재미요소를 더한 서비스에 이제 ‘</a:t>
            </a:r>
            <a:r>
              <a:rPr lang="ko" sz="1900" b="1" dirty="0">
                <a:solidFill>
                  <a:srgbClr val="EE82EE"/>
                </a:solidFill>
                <a:latin typeface="Do Hyeon"/>
                <a:ea typeface="Do Hyeon"/>
                <a:cs typeface="Do Hyeon"/>
                <a:sym typeface="Do Hyeon"/>
              </a:rPr>
              <a:t>데이터 시각화</a:t>
            </a:r>
            <a:r>
              <a:rPr lang="ko" sz="1900" dirty="0">
                <a:solidFill>
                  <a:srgbClr val="EEEEEE"/>
                </a:solidFill>
                <a:latin typeface="Do Hyeon"/>
                <a:ea typeface="Do Hyeon"/>
                <a:cs typeface="Do Hyeon"/>
                <a:sym typeface="Do Hyeon"/>
              </a:rPr>
              <a:t>’를 곁들인</a:t>
            </a:r>
            <a:endParaRPr sz="1900" dirty="0">
              <a:solidFill>
                <a:srgbClr val="EEEEEE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213450" y="816450"/>
            <a:ext cx="2835600" cy="28128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244" y="1101644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699" y="1947462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6250" y="1987762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 rotWithShape="1">
          <a:blip r:embed="rId6">
            <a:alphaModFix/>
          </a:blip>
          <a:srcRect l="17901" t="31227" r="12440" b="24135"/>
          <a:stretch/>
        </p:blipFill>
        <p:spPr>
          <a:xfrm>
            <a:off x="955900" y="2740625"/>
            <a:ext cx="1227775" cy="619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/>
          <p:nvPr/>
        </p:nvSpPr>
        <p:spPr>
          <a:xfrm>
            <a:off x="3208925" y="1942950"/>
            <a:ext cx="622800" cy="729000"/>
          </a:xfrm>
          <a:prstGeom prst="mathPlus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91600" y="270800"/>
            <a:ext cx="4852250" cy="191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 rotWithShape="1">
          <a:blip r:embed="rId8">
            <a:alphaModFix/>
          </a:blip>
          <a:srcRect l="2487" t="5526" r="2201" b="6884"/>
          <a:stretch/>
        </p:blipFill>
        <p:spPr>
          <a:xfrm>
            <a:off x="3991600" y="2442225"/>
            <a:ext cx="4852250" cy="166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034200" y="4904650"/>
            <a:ext cx="1109810" cy="24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67275" y="51825"/>
            <a:ext cx="25821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20" u="sng">
                <a:solidFill>
                  <a:srgbClr val="FFFFFF"/>
                </a:solidFill>
                <a:latin typeface="Jua"/>
                <a:ea typeface="Jua"/>
                <a:cs typeface="Jua"/>
                <a:sym typeface="Jua"/>
              </a:rPr>
              <a:t>3. LEADME</a:t>
            </a:r>
            <a:endParaRPr sz="1420" u="sng">
              <a:solidFill>
                <a:srgbClr val="FFFFFF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E30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813" y="152400"/>
            <a:ext cx="641749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4200" y="4904650"/>
            <a:ext cx="1109810" cy="24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67275" y="51825"/>
            <a:ext cx="25821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20" u="sng">
                <a:solidFill>
                  <a:srgbClr val="FFFFFF"/>
                </a:solidFill>
                <a:latin typeface="Jua"/>
                <a:ea typeface="Jua"/>
                <a:cs typeface="Jua"/>
                <a:sym typeface="Jua"/>
              </a:rPr>
              <a:t>4. 프로젝트 소개</a:t>
            </a:r>
            <a:endParaRPr sz="1420" u="sng">
              <a:solidFill>
                <a:srgbClr val="FFFFFF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20" u="sng">
                <a:solidFill>
                  <a:srgbClr val="FFFFFF"/>
                </a:solidFill>
                <a:latin typeface="Jua"/>
                <a:ea typeface="Jua"/>
                <a:cs typeface="Jua"/>
                <a:sym typeface="Jua"/>
              </a:rPr>
              <a:t>- Figma </a:t>
            </a:r>
            <a:endParaRPr sz="1420" u="sng">
              <a:solidFill>
                <a:srgbClr val="FFFFFF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20" u="sng">
              <a:solidFill>
                <a:srgbClr val="FFFFFF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E30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938" y="448975"/>
            <a:ext cx="7718119" cy="44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4200" y="4904650"/>
            <a:ext cx="1109810" cy="24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42574" y="70350"/>
            <a:ext cx="3551081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20" u="sng" dirty="0">
                <a:solidFill>
                  <a:srgbClr val="FFFFFF"/>
                </a:solidFill>
                <a:latin typeface="Jua"/>
                <a:ea typeface="Jua"/>
                <a:cs typeface="Jua"/>
                <a:sym typeface="Jua"/>
              </a:rPr>
              <a:t>4. 프로젝트 소개 - ERD Cloud</a:t>
            </a:r>
            <a:endParaRPr sz="1420" u="sng" dirty="0">
              <a:solidFill>
                <a:srgbClr val="FFFFFF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E30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/>
        </p:nvSpPr>
        <p:spPr>
          <a:xfrm>
            <a:off x="67274" y="51825"/>
            <a:ext cx="3149111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20" u="sng" dirty="0">
                <a:solidFill>
                  <a:srgbClr val="FFFFFF"/>
                </a:solidFill>
                <a:latin typeface="Jua"/>
                <a:ea typeface="Jua"/>
                <a:cs typeface="Jua"/>
                <a:sym typeface="Jua"/>
              </a:rPr>
              <a:t>4. 프로젝트 소개 - 추천 알고리즘</a:t>
            </a:r>
            <a:endParaRPr sz="1420" u="sng" dirty="0">
              <a:solidFill>
                <a:srgbClr val="FFFFFF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257034" y="1140300"/>
            <a:ext cx="7777165" cy="3016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a"/>
              <a:buChar char="-"/>
            </a:pPr>
            <a:r>
              <a:rPr lang="ko" dirty="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콘텐츠 기반 필터링</a:t>
            </a:r>
            <a:endParaRPr dirty="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		</a:t>
            </a:r>
            <a:endParaRPr dirty="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dirty="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   </a:t>
            </a:r>
            <a:r>
              <a:rPr lang="ko" sz="1200" dirty="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사용자가 설문한 영화의 장르,키워드를 이용해서 유사도를 구하고</a:t>
            </a:r>
            <a:endParaRPr lang="en-US" altLang="ko" sz="1200" dirty="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dirty="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   </a:t>
            </a:r>
            <a:r>
              <a:rPr lang="ko" sz="1200" dirty="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가중평점을 계산해 내림차순으로 정렬 후 추천</a:t>
            </a:r>
            <a:endParaRPr sz="1200" dirty="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(TfidfVectorizer, Cosinesimilarity)</a:t>
            </a:r>
            <a:endParaRPr sz="1200" dirty="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a"/>
              <a:buChar char="-"/>
            </a:pPr>
            <a:r>
              <a:rPr lang="ko" dirty="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사용자 기반 협업 필터링 + 콘텐츠 기반 필터링</a:t>
            </a:r>
            <a:endParaRPr lang="en-US" altLang="ko" dirty="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a"/>
              <a:buChar char="-"/>
            </a:pPr>
            <a:endParaRPr dirty="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dirty="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   </a:t>
            </a:r>
            <a:r>
              <a:rPr lang="ko" sz="1200" dirty="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같은 MovieTI 유저들 중에 사용자와 제일 유사한 3명의 사용자를 구해 그 사용자들이</a:t>
            </a:r>
            <a:r>
              <a:rPr lang="en-US" altLang="ko" sz="1200" dirty="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 </a:t>
            </a:r>
            <a:r>
              <a:rPr lang="ko-KR" altLang="en-US" sz="1200" dirty="0" err="1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좋</a:t>
            </a:r>
            <a:r>
              <a:rPr lang="ko" sz="1200" dirty="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게</a:t>
            </a:r>
            <a:r>
              <a:rPr lang="en-US" altLang="ko" sz="1200" dirty="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 </a:t>
            </a:r>
            <a:r>
              <a:rPr lang="ko-KR" altLang="en-US" sz="1200" dirty="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평</a:t>
            </a:r>
            <a:r>
              <a:rPr lang="ko" sz="1200" dirty="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가한</a:t>
            </a:r>
            <a:r>
              <a:rPr lang="en-US" altLang="ko" sz="1200" dirty="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 </a:t>
            </a:r>
            <a:r>
              <a:rPr lang="ko" sz="1200" dirty="0">
                <a:solidFill>
                  <a:srgbClr val="333333"/>
                </a:solidFill>
                <a:latin typeface="Jua"/>
                <a:ea typeface="Jua"/>
                <a:cs typeface="Jua"/>
                <a:sym typeface="Jua"/>
              </a:rPr>
              <a:t>.</a:t>
            </a:r>
            <a:endParaRPr lang="en-US" altLang="ko" sz="1200" dirty="0">
              <a:solidFill>
                <a:srgbClr val="333333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dirty="0">
                <a:solidFill>
                  <a:srgbClr val="333333"/>
                </a:solidFill>
                <a:latin typeface="Jua"/>
                <a:ea typeface="Jua"/>
                <a:cs typeface="Jua"/>
                <a:sym typeface="Jua"/>
              </a:rPr>
              <a:t>   </a:t>
            </a:r>
            <a:r>
              <a:rPr lang="ko" sz="1200" dirty="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영화들과 유사한 영화를 구해 가중평점에 따라 내림차순으로 정렬 후 추천</a:t>
            </a:r>
            <a:endParaRPr sz="1200" dirty="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dirty="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   </a:t>
            </a:r>
            <a:r>
              <a:rPr lang="ko" sz="1200" dirty="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(TfidfVectorizer, Cosinesimilarity)</a:t>
            </a:r>
            <a:endParaRPr sz="1200" dirty="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873" y="1140300"/>
            <a:ext cx="3538225" cy="15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4200" y="4904650"/>
            <a:ext cx="1109810" cy="24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392</Words>
  <Application>Microsoft Office PowerPoint</Application>
  <PresentationFormat>화면 슬라이드 쇼(16:9)</PresentationFormat>
  <Paragraphs>103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Do Hyeon</vt:lpstr>
      <vt:lpstr>Arial</vt:lpstr>
      <vt:lpstr>Jua</vt:lpstr>
      <vt:lpstr>Black Han Sans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267387</cp:lastModifiedBy>
  <cp:revision>7</cp:revision>
  <dcterms:modified xsi:type="dcterms:W3CDTF">2021-10-07T16:55:02Z</dcterms:modified>
</cp:coreProperties>
</file>