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8288000" cy="10287000"/>
  <p:notesSz cx="6858000" cy="9144000"/>
  <p:embeddedFontLst>
    <p:embeddedFont>
      <p:font typeface="Alice" panose="020B0604020202020204" charset="0"/>
      <p:regular r:id="rId22"/>
    </p:embeddedFont>
    <p:embeddedFont>
      <p:font typeface="Belleza" panose="020B0604020202020204" charset="0"/>
      <p:regular r:id="rId23"/>
    </p:embeddedFont>
    <p:embeddedFont>
      <p:font typeface="DM Sans" pitchFamily="2" charset="0"/>
      <p:regular r:id="rId24"/>
    </p:embeddedFont>
    <p:embeddedFont>
      <p:font typeface="DM Sans Bold" charset="0"/>
      <p:regular r:id="rId25"/>
    </p:embeddedFont>
    <p:embeddedFont>
      <p:font typeface="Open Sans" panose="020B0606030504020204" pitchFamily="34" charset="0"/>
      <p:regular r:id="rId26"/>
    </p:embeddedFont>
    <p:embeddedFont>
      <p:font typeface="Open Sans Bold" panose="020B0806030504020204" charset="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3" d="100"/>
          <a:sy n="43" d="100"/>
        </p:scale>
        <p:origin x="132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5.svg"/><Relationship Id="rId5" Type="http://schemas.openxmlformats.org/officeDocument/2006/relationships/image" Target="../media/image7.sv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9.svg"/><Relationship Id="rId12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7.png"/><Relationship Id="rId5" Type="http://schemas.openxmlformats.org/officeDocument/2006/relationships/image" Target="../media/image7.svg"/><Relationship Id="rId10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26.svg"/><Relationship Id="rId5" Type="http://schemas.openxmlformats.org/officeDocument/2006/relationships/image" Target="../media/image7.svg"/><Relationship Id="rId10" Type="http://schemas.openxmlformats.org/officeDocument/2006/relationships/image" Target="../media/image25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358369" y="-3831228"/>
            <a:ext cx="14725188" cy="16562073"/>
          </a:xfrm>
          <a:custGeom>
            <a:avLst/>
            <a:gdLst/>
            <a:ahLst/>
            <a:cxnLst/>
            <a:rect l="l" t="t" r="r" b="b"/>
            <a:pathLst>
              <a:path w="14725188" h="16562073">
                <a:moveTo>
                  <a:pt x="0" y="0"/>
                </a:moveTo>
                <a:lnTo>
                  <a:pt x="14725189" y="0"/>
                </a:lnTo>
                <a:lnTo>
                  <a:pt x="14725189" y="16562073"/>
                </a:lnTo>
                <a:lnTo>
                  <a:pt x="0" y="165620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19426" y="-141656"/>
            <a:ext cx="2340712" cy="2340712"/>
          </a:xfrm>
          <a:custGeom>
            <a:avLst/>
            <a:gdLst/>
            <a:ahLst/>
            <a:cxnLst/>
            <a:rect l="l" t="t" r="r" b="b"/>
            <a:pathLst>
              <a:path w="2340712" h="2340712">
                <a:moveTo>
                  <a:pt x="0" y="0"/>
                </a:moveTo>
                <a:lnTo>
                  <a:pt x="2340712" y="0"/>
                </a:lnTo>
                <a:lnTo>
                  <a:pt x="2340712" y="2340712"/>
                </a:lnTo>
                <a:lnTo>
                  <a:pt x="0" y="23407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3255051" y="2340951"/>
            <a:ext cx="14651653" cy="4755318"/>
            <a:chOff x="0" y="0"/>
            <a:chExt cx="19535538" cy="6340424"/>
          </a:xfrm>
        </p:grpSpPr>
        <p:sp>
          <p:nvSpPr>
            <p:cNvPr id="5" name="TextBox 5"/>
            <p:cNvSpPr txBox="1"/>
            <p:nvPr/>
          </p:nvSpPr>
          <p:spPr>
            <a:xfrm>
              <a:off x="0" y="-66761"/>
              <a:ext cx="19535538" cy="53408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6024"/>
                </a:lnSpc>
              </a:pPr>
              <a:r>
                <a:rPr lang="en-US" sz="12717">
                  <a:solidFill>
                    <a:srgbClr val="FFFFFF"/>
                  </a:solidFill>
                  <a:latin typeface="DM Sans Bold"/>
                </a:rPr>
                <a:t>Algorithme Dijkstra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5411886"/>
              <a:ext cx="19535538" cy="9285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5827"/>
                </a:lnSpc>
                <a:spcBef>
                  <a:spcPct val="0"/>
                </a:spcBef>
              </a:pPr>
              <a:r>
                <a:rPr lang="en-US" sz="4162">
                  <a:solidFill>
                    <a:srgbClr val="FFFFFF"/>
                  </a:solidFill>
                  <a:latin typeface="DM Sans"/>
                </a:rPr>
                <a:t>trouver le plus court chemin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0" y="9734035"/>
            <a:ext cx="18803699" cy="589209"/>
            <a:chOff x="0" y="0"/>
            <a:chExt cx="4952414" cy="15518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952414" cy="155183"/>
            </a:xfrm>
            <a:custGeom>
              <a:avLst/>
              <a:gdLst/>
              <a:ahLst/>
              <a:cxnLst/>
              <a:rect l="l" t="t" r="r" b="b"/>
              <a:pathLst>
                <a:path w="4952414" h="155183">
                  <a:moveTo>
                    <a:pt x="0" y="0"/>
                  </a:moveTo>
                  <a:lnTo>
                    <a:pt x="4952414" y="0"/>
                  </a:lnTo>
                  <a:lnTo>
                    <a:pt x="4952414" y="155183"/>
                  </a:lnTo>
                  <a:lnTo>
                    <a:pt x="0" y="155183"/>
                  </a:lnTo>
                  <a:close/>
                </a:path>
              </a:pathLst>
            </a:custGeom>
            <a:gradFill rotWithShape="1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4952414" cy="1932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314288" y="6057425"/>
            <a:ext cx="2940763" cy="368932"/>
          </a:xfrm>
          <a:custGeom>
            <a:avLst/>
            <a:gdLst/>
            <a:ahLst/>
            <a:cxnLst/>
            <a:rect l="l" t="t" r="r" b="b"/>
            <a:pathLst>
              <a:path w="2940763" h="368932">
                <a:moveTo>
                  <a:pt x="0" y="0"/>
                </a:moveTo>
                <a:lnTo>
                  <a:pt x="2940763" y="0"/>
                </a:lnTo>
                <a:lnTo>
                  <a:pt x="2940763" y="368932"/>
                </a:lnTo>
                <a:lnTo>
                  <a:pt x="0" y="3689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314288" y="5451316"/>
            <a:ext cx="3085058" cy="790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>
                <a:solidFill>
                  <a:srgbClr val="3C4674"/>
                </a:solidFill>
                <a:latin typeface="Alice"/>
              </a:rPr>
              <a:t>Elaboré par: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374876" y="9747764"/>
            <a:ext cx="5979104" cy="505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46"/>
              </a:lnSpc>
            </a:pPr>
            <a:r>
              <a:rPr lang="en-US" sz="2961">
                <a:solidFill>
                  <a:srgbClr val="000000"/>
                </a:solidFill>
                <a:latin typeface="Open Sans"/>
              </a:rPr>
              <a:t>Master BDSaS - Graph Theory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935200" y="9705107"/>
            <a:ext cx="213360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2023/2024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89782" y="6644606"/>
            <a:ext cx="6152002" cy="1858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42"/>
              </a:lnSpc>
            </a:pPr>
            <a:r>
              <a:rPr lang="en-US" sz="3530">
                <a:solidFill>
                  <a:srgbClr val="3C4674"/>
                </a:solidFill>
                <a:latin typeface="Open Sans Bold"/>
              </a:rPr>
              <a:t>EL BOUSSSADANY Chaymae</a:t>
            </a:r>
          </a:p>
          <a:p>
            <a:pPr>
              <a:lnSpc>
                <a:spcPts val="4942"/>
              </a:lnSpc>
            </a:pPr>
            <a:r>
              <a:rPr lang="en-US" sz="3530">
                <a:solidFill>
                  <a:srgbClr val="3C4674"/>
                </a:solidFill>
                <a:latin typeface="Open Sans Bold"/>
              </a:rPr>
              <a:t>CHATER Najoua</a:t>
            </a:r>
          </a:p>
          <a:p>
            <a:pPr>
              <a:lnSpc>
                <a:spcPts val="4942"/>
              </a:lnSpc>
            </a:pPr>
            <a:r>
              <a:rPr lang="en-US" sz="3530">
                <a:solidFill>
                  <a:srgbClr val="3C4674"/>
                </a:solidFill>
                <a:latin typeface="Open Sans Bold"/>
              </a:rPr>
              <a:t>EL JARI Nassima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40320" y="2979700"/>
            <a:ext cx="3232993" cy="790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>
                <a:solidFill>
                  <a:srgbClr val="3C4674"/>
                </a:solidFill>
                <a:latin typeface="Alice"/>
              </a:rPr>
              <a:t>Encadré par:</a:t>
            </a:r>
          </a:p>
        </p:txBody>
      </p:sp>
      <p:sp>
        <p:nvSpPr>
          <p:cNvPr id="16" name="Freeform 16"/>
          <p:cNvSpPr/>
          <p:nvPr/>
        </p:nvSpPr>
        <p:spPr>
          <a:xfrm>
            <a:off x="314288" y="3526326"/>
            <a:ext cx="2940763" cy="368932"/>
          </a:xfrm>
          <a:custGeom>
            <a:avLst/>
            <a:gdLst/>
            <a:ahLst/>
            <a:cxnLst/>
            <a:rect l="l" t="t" r="r" b="b"/>
            <a:pathLst>
              <a:path w="2940763" h="368932">
                <a:moveTo>
                  <a:pt x="0" y="0"/>
                </a:moveTo>
                <a:lnTo>
                  <a:pt x="2940763" y="0"/>
                </a:lnTo>
                <a:lnTo>
                  <a:pt x="2940763" y="368932"/>
                </a:lnTo>
                <a:lnTo>
                  <a:pt x="0" y="3689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1389782" y="4114333"/>
            <a:ext cx="6129065" cy="6042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42"/>
              </a:lnSpc>
            </a:pPr>
            <a:r>
              <a:rPr lang="en-US" sz="3530">
                <a:solidFill>
                  <a:srgbClr val="3C4674"/>
                </a:solidFill>
                <a:latin typeface="Open Sans Bold"/>
              </a:rPr>
              <a:t>Mr. BENNANI Mohamed Taj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1138405" y="-12399996"/>
            <a:ext cx="19426405" cy="21849740"/>
          </a:xfrm>
          <a:custGeom>
            <a:avLst/>
            <a:gdLst/>
            <a:ahLst/>
            <a:cxnLst/>
            <a:rect l="l" t="t" r="r" b="b"/>
            <a:pathLst>
              <a:path w="19426405" h="21849740">
                <a:moveTo>
                  <a:pt x="0" y="0"/>
                </a:moveTo>
                <a:lnTo>
                  <a:pt x="19426405" y="0"/>
                </a:lnTo>
                <a:lnTo>
                  <a:pt x="19426405" y="21849740"/>
                </a:lnTo>
                <a:lnTo>
                  <a:pt x="0" y="218497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9734035"/>
            <a:ext cx="18803699" cy="589209"/>
            <a:chOff x="0" y="0"/>
            <a:chExt cx="4952414" cy="15518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952414" cy="155183"/>
            </a:xfrm>
            <a:custGeom>
              <a:avLst/>
              <a:gdLst/>
              <a:ahLst/>
              <a:cxnLst/>
              <a:rect l="l" t="t" r="r" b="b"/>
              <a:pathLst>
                <a:path w="4952414" h="155183">
                  <a:moveTo>
                    <a:pt x="0" y="0"/>
                  </a:moveTo>
                  <a:lnTo>
                    <a:pt x="4952414" y="0"/>
                  </a:lnTo>
                  <a:lnTo>
                    <a:pt x="4952414" y="155183"/>
                  </a:lnTo>
                  <a:lnTo>
                    <a:pt x="0" y="155183"/>
                  </a:lnTo>
                  <a:close/>
                </a:path>
              </a:pathLst>
            </a:custGeom>
            <a:gradFill rotWithShape="1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952414" cy="1932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 rot="3113827">
            <a:off x="17493511" y="8103074"/>
            <a:ext cx="2713072" cy="2693341"/>
          </a:xfrm>
          <a:custGeom>
            <a:avLst/>
            <a:gdLst/>
            <a:ahLst/>
            <a:cxnLst/>
            <a:rect l="l" t="t" r="r" b="b"/>
            <a:pathLst>
              <a:path w="2713072" h="2693341">
                <a:moveTo>
                  <a:pt x="0" y="0"/>
                </a:moveTo>
                <a:lnTo>
                  <a:pt x="2713072" y="0"/>
                </a:lnTo>
                <a:lnTo>
                  <a:pt x="2713072" y="2693341"/>
                </a:lnTo>
                <a:lnTo>
                  <a:pt x="0" y="26933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616098">
            <a:off x="-1541887" y="4390563"/>
            <a:ext cx="2713072" cy="2693341"/>
          </a:xfrm>
          <a:custGeom>
            <a:avLst/>
            <a:gdLst/>
            <a:ahLst/>
            <a:cxnLst/>
            <a:rect l="l" t="t" r="r" b="b"/>
            <a:pathLst>
              <a:path w="2713072" h="2693341">
                <a:moveTo>
                  <a:pt x="0" y="0"/>
                </a:moveTo>
                <a:lnTo>
                  <a:pt x="2713072" y="0"/>
                </a:lnTo>
                <a:lnTo>
                  <a:pt x="2713072" y="2693340"/>
                </a:lnTo>
                <a:lnTo>
                  <a:pt x="0" y="26933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616098">
            <a:off x="32977" y="2450294"/>
            <a:ext cx="2713072" cy="2693341"/>
          </a:xfrm>
          <a:custGeom>
            <a:avLst/>
            <a:gdLst/>
            <a:ahLst/>
            <a:cxnLst/>
            <a:rect l="l" t="t" r="r" b="b"/>
            <a:pathLst>
              <a:path w="2713072" h="2693341">
                <a:moveTo>
                  <a:pt x="0" y="0"/>
                </a:moveTo>
                <a:lnTo>
                  <a:pt x="2713072" y="0"/>
                </a:lnTo>
                <a:lnTo>
                  <a:pt x="2713072" y="2693341"/>
                </a:lnTo>
                <a:lnTo>
                  <a:pt x="0" y="269334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678468" y="5902682"/>
            <a:ext cx="2571818" cy="3297202"/>
          </a:xfrm>
          <a:custGeom>
            <a:avLst/>
            <a:gdLst/>
            <a:ahLst/>
            <a:cxnLst/>
            <a:rect l="l" t="t" r="r" b="b"/>
            <a:pathLst>
              <a:path w="2571818" h="3297202">
                <a:moveTo>
                  <a:pt x="0" y="0"/>
                </a:moveTo>
                <a:lnTo>
                  <a:pt x="2571818" y="0"/>
                </a:lnTo>
                <a:lnTo>
                  <a:pt x="2571818" y="3297202"/>
                </a:lnTo>
                <a:lnTo>
                  <a:pt x="0" y="329720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374876" y="9747764"/>
            <a:ext cx="5979104" cy="505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46"/>
              </a:lnSpc>
            </a:pPr>
            <a:r>
              <a:rPr lang="en-US" sz="2961">
                <a:solidFill>
                  <a:srgbClr val="000000"/>
                </a:solidFill>
                <a:latin typeface="Open Sans"/>
              </a:rPr>
              <a:t>Master BDSaS - Graph Theory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935200" y="9705107"/>
            <a:ext cx="213360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2023/2024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-1138405" y="-14244"/>
            <a:ext cx="8959040" cy="29939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28"/>
              </a:lnSpc>
            </a:pPr>
            <a:r>
              <a:rPr lang="en-US" sz="5663">
                <a:solidFill>
                  <a:srgbClr val="000000"/>
                </a:solidFill>
                <a:latin typeface="Belleza"/>
              </a:rPr>
              <a:t>GPS et Son Utilisation</a:t>
            </a:r>
          </a:p>
          <a:p>
            <a:pPr algn="ctr">
              <a:lnSpc>
                <a:spcPts val="7928"/>
              </a:lnSpc>
            </a:pPr>
            <a:r>
              <a:rPr lang="en-US" sz="5663">
                <a:solidFill>
                  <a:srgbClr val="000000"/>
                </a:solidFill>
                <a:latin typeface="Belleza"/>
              </a:rPr>
              <a:t> avec Python</a:t>
            </a:r>
          </a:p>
          <a:p>
            <a:pPr algn="ctr">
              <a:lnSpc>
                <a:spcPts val="7928"/>
              </a:lnSpc>
            </a:pPr>
            <a:endParaRPr lang="en-US" sz="5663">
              <a:solidFill>
                <a:srgbClr val="000000"/>
              </a:solidFill>
              <a:latin typeface="Belleza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823478" y="2106225"/>
            <a:ext cx="13158958" cy="1962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4"/>
              </a:lnSpc>
            </a:pPr>
            <a:r>
              <a:rPr lang="en-US" sz="5603">
                <a:solidFill>
                  <a:srgbClr val="97769D"/>
                </a:solidFill>
                <a:latin typeface="Belleza"/>
              </a:rPr>
              <a:t>Le Système de Positionnement Global (GPS: global positionning system)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096104" y="4839839"/>
            <a:ext cx="13886332" cy="24536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60610" lvl="1" indent="-380305">
              <a:lnSpc>
                <a:spcPts val="4932"/>
              </a:lnSpc>
              <a:buFont typeface="Arial"/>
              <a:buChar char="•"/>
            </a:pPr>
            <a:r>
              <a:rPr lang="en-US" sz="3522">
                <a:solidFill>
                  <a:srgbClr val="000000"/>
                </a:solidFill>
                <a:latin typeface="Open Sans"/>
              </a:rPr>
              <a:t>Les  bibliothèques puissantes pour travailler avec des données géographiques et des signaux GPS: geopy, folium...</a:t>
            </a:r>
          </a:p>
          <a:p>
            <a:pPr marL="760610" lvl="1" indent="-380305">
              <a:lnSpc>
                <a:spcPts val="4932"/>
              </a:lnSpc>
              <a:buFont typeface="Arial"/>
              <a:buChar char="•"/>
            </a:pPr>
            <a:r>
              <a:rPr lang="en-US" sz="3522">
                <a:solidFill>
                  <a:srgbClr val="000000"/>
                </a:solidFill>
                <a:latin typeface="Open Sans"/>
              </a:rPr>
              <a:t>Importance de l’ identification la Localisation Actuelle</a:t>
            </a:r>
          </a:p>
          <a:p>
            <a:pPr algn="ctr">
              <a:lnSpc>
                <a:spcPts val="4932"/>
              </a:lnSpc>
            </a:pPr>
            <a:endParaRPr lang="en-US" sz="3522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1080282" y="-12115705"/>
            <a:ext cx="19426405" cy="21849740"/>
          </a:xfrm>
          <a:custGeom>
            <a:avLst/>
            <a:gdLst/>
            <a:ahLst/>
            <a:cxnLst/>
            <a:rect l="l" t="t" r="r" b="b"/>
            <a:pathLst>
              <a:path w="19426405" h="21849740">
                <a:moveTo>
                  <a:pt x="0" y="0"/>
                </a:moveTo>
                <a:lnTo>
                  <a:pt x="19426405" y="0"/>
                </a:lnTo>
                <a:lnTo>
                  <a:pt x="19426405" y="21849740"/>
                </a:lnTo>
                <a:lnTo>
                  <a:pt x="0" y="218497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9734035"/>
            <a:ext cx="18803699" cy="589209"/>
            <a:chOff x="0" y="0"/>
            <a:chExt cx="4952414" cy="15518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952414" cy="155183"/>
            </a:xfrm>
            <a:custGeom>
              <a:avLst/>
              <a:gdLst/>
              <a:ahLst/>
              <a:cxnLst/>
              <a:rect l="l" t="t" r="r" b="b"/>
              <a:pathLst>
                <a:path w="4952414" h="155183">
                  <a:moveTo>
                    <a:pt x="0" y="0"/>
                  </a:moveTo>
                  <a:lnTo>
                    <a:pt x="4952414" y="0"/>
                  </a:lnTo>
                  <a:lnTo>
                    <a:pt x="4952414" y="155183"/>
                  </a:lnTo>
                  <a:lnTo>
                    <a:pt x="0" y="155183"/>
                  </a:lnTo>
                  <a:close/>
                </a:path>
              </a:pathLst>
            </a:custGeom>
            <a:gradFill rotWithShape="1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952414" cy="1932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 rot="3113827">
            <a:off x="17493511" y="8103074"/>
            <a:ext cx="2713072" cy="2693341"/>
          </a:xfrm>
          <a:custGeom>
            <a:avLst/>
            <a:gdLst/>
            <a:ahLst/>
            <a:cxnLst/>
            <a:rect l="l" t="t" r="r" b="b"/>
            <a:pathLst>
              <a:path w="2713072" h="2693341">
                <a:moveTo>
                  <a:pt x="0" y="0"/>
                </a:moveTo>
                <a:lnTo>
                  <a:pt x="2713072" y="0"/>
                </a:lnTo>
                <a:lnTo>
                  <a:pt x="2713072" y="2693341"/>
                </a:lnTo>
                <a:lnTo>
                  <a:pt x="0" y="26933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616098">
            <a:off x="-1541887" y="4390563"/>
            <a:ext cx="2713072" cy="2693341"/>
          </a:xfrm>
          <a:custGeom>
            <a:avLst/>
            <a:gdLst/>
            <a:ahLst/>
            <a:cxnLst/>
            <a:rect l="l" t="t" r="r" b="b"/>
            <a:pathLst>
              <a:path w="2713072" h="2693341">
                <a:moveTo>
                  <a:pt x="0" y="0"/>
                </a:moveTo>
                <a:lnTo>
                  <a:pt x="2713072" y="0"/>
                </a:lnTo>
                <a:lnTo>
                  <a:pt x="2713072" y="2693340"/>
                </a:lnTo>
                <a:lnTo>
                  <a:pt x="0" y="26933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616098">
            <a:off x="32977" y="2450294"/>
            <a:ext cx="2713072" cy="2693341"/>
          </a:xfrm>
          <a:custGeom>
            <a:avLst/>
            <a:gdLst/>
            <a:ahLst/>
            <a:cxnLst/>
            <a:rect l="l" t="t" r="r" b="b"/>
            <a:pathLst>
              <a:path w="2713072" h="2693341">
                <a:moveTo>
                  <a:pt x="0" y="0"/>
                </a:moveTo>
                <a:lnTo>
                  <a:pt x="2713072" y="0"/>
                </a:lnTo>
                <a:lnTo>
                  <a:pt x="2713072" y="2693341"/>
                </a:lnTo>
                <a:lnTo>
                  <a:pt x="0" y="269334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374876" y="9747764"/>
            <a:ext cx="5979104" cy="505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46"/>
              </a:lnSpc>
            </a:pPr>
            <a:r>
              <a:rPr lang="en-US" sz="2961">
                <a:solidFill>
                  <a:srgbClr val="000000"/>
                </a:solidFill>
                <a:latin typeface="Open Sans"/>
              </a:rPr>
              <a:t>Master BDSaS - Graph Theory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935200" y="9705107"/>
            <a:ext cx="213360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2023/2024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-597945" y="24062"/>
            <a:ext cx="7124643" cy="22059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50"/>
              </a:lnSpc>
            </a:pPr>
            <a:r>
              <a:rPr lang="en-US" sz="6321">
                <a:solidFill>
                  <a:srgbClr val="000000"/>
                </a:solidFill>
                <a:latin typeface="Belleza"/>
              </a:rPr>
              <a:t>Présentation</a:t>
            </a:r>
          </a:p>
          <a:p>
            <a:pPr algn="ctr">
              <a:lnSpc>
                <a:spcPts val="8850"/>
              </a:lnSpc>
            </a:pPr>
            <a:r>
              <a:rPr lang="en-US" sz="6321">
                <a:solidFill>
                  <a:srgbClr val="000000"/>
                </a:solidFill>
                <a:latin typeface="Belleza"/>
              </a:rPr>
              <a:t>de l’application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823478" y="2525022"/>
            <a:ext cx="13158958" cy="1962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4"/>
              </a:lnSpc>
            </a:pPr>
            <a:r>
              <a:rPr lang="en-US" sz="5603">
                <a:solidFill>
                  <a:srgbClr val="97769D"/>
                </a:solidFill>
                <a:latin typeface="Belleza"/>
              </a:rPr>
              <a:t>Application de Dijkstra : Traçage de Chemin sur Carte Géographique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096104" y="4839839"/>
            <a:ext cx="13886332" cy="37078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32"/>
              </a:lnSpc>
            </a:pPr>
            <a:r>
              <a:rPr lang="en-US" sz="3522">
                <a:solidFill>
                  <a:srgbClr val="000000"/>
                </a:solidFill>
                <a:latin typeface="Open Sans"/>
              </a:rPr>
              <a:t>Utilisation de l'algorithme de Dijkstra pour trouver le chemin le plus court entre un point de départ et un point d'arrivée sur une carte géographique. L’application optimise les itinéraires à travers des réseaux routiers ou des connexions de lieux, garantissant une navigation efficace et précise dans des environnements géographiques complexes.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1080282" y="-12115705"/>
            <a:ext cx="19426405" cy="21849740"/>
          </a:xfrm>
          <a:custGeom>
            <a:avLst/>
            <a:gdLst/>
            <a:ahLst/>
            <a:cxnLst/>
            <a:rect l="l" t="t" r="r" b="b"/>
            <a:pathLst>
              <a:path w="19426405" h="21849740">
                <a:moveTo>
                  <a:pt x="0" y="0"/>
                </a:moveTo>
                <a:lnTo>
                  <a:pt x="19426405" y="0"/>
                </a:lnTo>
                <a:lnTo>
                  <a:pt x="19426405" y="21849740"/>
                </a:lnTo>
                <a:lnTo>
                  <a:pt x="0" y="218497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9734035"/>
            <a:ext cx="18803699" cy="589209"/>
            <a:chOff x="0" y="0"/>
            <a:chExt cx="4952414" cy="15518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952414" cy="155183"/>
            </a:xfrm>
            <a:custGeom>
              <a:avLst/>
              <a:gdLst/>
              <a:ahLst/>
              <a:cxnLst/>
              <a:rect l="l" t="t" r="r" b="b"/>
              <a:pathLst>
                <a:path w="4952414" h="155183">
                  <a:moveTo>
                    <a:pt x="0" y="0"/>
                  </a:moveTo>
                  <a:lnTo>
                    <a:pt x="4952414" y="0"/>
                  </a:lnTo>
                  <a:lnTo>
                    <a:pt x="4952414" y="155183"/>
                  </a:lnTo>
                  <a:lnTo>
                    <a:pt x="0" y="155183"/>
                  </a:lnTo>
                  <a:close/>
                </a:path>
              </a:pathLst>
            </a:custGeom>
            <a:gradFill rotWithShape="1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952414" cy="1932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 rot="3113827">
            <a:off x="17493511" y="8103074"/>
            <a:ext cx="2713072" cy="2693341"/>
          </a:xfrm>
          <a:custGeom>
            <a:avLst/>
            <a:gdLst/>
            <a:ahLst/>
            <a:cxnLst/>
            <a:rect l="l" t="t" r="r" b="b"/>
            <a:pathLst>
              <a:path w="2713072" h="2693341">
                <a:moveTo>
                  <a:pt x="0" y="0"/>
                </a:moveTo>
                <a:lnTo>
                  <a:pt x="2713072" y="0"/>
                </a:lnTo>
                <a:lnTo>
                  <a:pt x="2713072" y="2693341"/>
                </a:lnTo>
                <a:lnTo>
                  <a:pt x="0" y="26933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616098">
            <a:off x="-1541887" y="4390563"/>
            <a:ext cx="2713072" cy="2693341"/>
          </a:xfrm>
          <a:custGeom>
            <a:avLst/>
            <a:gdLst/>
            <a:ahLst/>
            <a:cxnLst/>
            <a:rect l="l" t="t" r="r" b="b"/>
            <a:pathLst>
              <a:path w="2713072" h="2693341">
                <a:moveTo>
                  <a:pt x="0" y="0"/>
                </a:moveTo>
                <a:lnTo>
                  <a:pt x="2713072" y="0"/>
                </a:lnTo>
                <a:lnTo>
                  <a:pt x="2713072" y="2693340"/>
                </a:lnTo>
                <a:lnTo>
                  <a:pt x="0" y="26933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616098">
            <a:off x="32977" y="2450294"/>
            <a:ext cx="2713072" cy="2693341"/>
          </a:xfrm>
          <a:custGeom>
            <a:avLst/>
            <a:gdLst/>
            <a:ahLst/>
            <a:cxnLst/>
            <a:rect l="l" t="t" r="r" b="b"/>
            <a:pathLst>
              <a:path w="2713072" h="2693341">
                <a:moveTo>
                  <a:pt x="0" y="0"/>
                </a:moveTo>
                <a:lnTo>
                  <a:pt x="2713072" y="0"/>
                </a:lnTo>
                <a:lnTo>
                  <a:pt x="2713072" y="2693341"/>
                </a:lnTo>
                <a:lnTo>
                  <a:pt x="0" y="269334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4459791" y="4521314"/>
            <a:ext cx="3610163" cy="2782834"/>
          </a:xfrm>
          <a:custGeom>
            <a:avLst/>
            <a:gdLst/>
            <a:ahLst/>
            <a:cxnLst/>
            <a:rect l="l" t="t" r="r" b="b"/>
            <a:pathLst>
              <a:path w="3610163" h="2782834">
                <a:moveTo>
                  <a:pt x="0" y="0"/>
                </a:moveTo>
                <a:lnTo>
                  <a:pt x="3610163" y="0"/>
                </a:lnTo>
                <a:lnTo>
                  <a:pt x="3610163" y="2782834"/>
                </a:lnTo>
                <a:lnTo>
                  <a:pt x="0" y="278283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7614607" y="6827465"/>
            <a:ext cx="5244558" cy="2622279"/>
          </a:xfrm>
          <a:custGeom>
            <a:avLst/>
            <a:gdLst/>
            <a:ahLst/>
            <a:cxnLst/>
            <a:rect l="l" t="t" r="r" b="b"/>
            <a:pathLst>
              <a:path w="5244558" h="2622279">
                <a:moveTo>
                  <a:pt x="0" y="0"/>
                </a:moveTo>
                <a:lnTo>
                  <a:pt x="5244558" y="0"/>
                </a:lnTo>
                <a:lnTo>
                  <a:pt x="5244558" y="2622279"/>
                </a:lnTo>
                <a:lnTo>
                  <a:pt x="0" y="262227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3103807" y="4058382"/>
            <a:ext cx="2898193" cy="3357703"/>
          </a:xfrm>
          <a:custGeom>
            <a:avLst/>
            <a:gdLst/>
            <a:ahLst/>
            <a:cxnLst/>
            <a:rect l="l" t="t" r="r" b="b"/>
            <a:pathLst>
              <a:path w="2898193" h="3357703">
                <a:moveTo>
                  <a:pt x="0" y="0"/>
                </a:moveTo>
                <a:lnTo>
                  <a:pt x="2898193" y="0"/>
                </a:lnTo>
                <a:lnTo>
                  <a:pt x="2898193" y="3357702"/>
                </a:lnTo>
                <a:lnTo>
                  <a:pt x="0" y="335770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2374876" y="9747764"/>
            <a:ext cx="5979104" cy="505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46"/>
              </a:lnSpc>
            </a:pPr>
            <a:r>
              <a:rPr lang="en-US" sz="2961">
                <a:solidFill>
                  <a:srgbClr val="000000"/>
                </a:solidFill>
                <a:latin typeface="Open Sans"/>
              </a:rPr>
              <a:t>Master BDSaS - Graph Theory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935200" y="9705107"/>
            <a:ext cx="213360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2023/2024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-597945" y="24062"/>
            <a:ext cx="7124643" cy="22059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50"/>
              </a:lnSpc>
            </a:pPr>
            <a:r>
              <a:rPr lang="en-US" sz="6321">
                <a:solidFill>
                  <a:srgbClr val="000000"/>
                </a:solidFill>
                <a:latin typeface="Belleza"/>
              </a:rPr>
              <a:t>Présentation</a:t>
            </a:r>
          </a:p>
          <a:p>
            <a:pPr algn="ctr">
              <a:lnSpc>
                <a:spcPts val="8850"/>
              </a:lnSpc>
            </a:pPr>
            <a:r>
              <a:rPr lang="en-US" sz="6321">
                <a:solidFill>
                  <a:srgbClr val="000000"/>
                </a:solidFill>
                <a:latin typeface="Belleza"/>
              </a:rPr>
              <a:t>de l’application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459791" y="2393020"/>
            <a:ext cx="13158958" cy="972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4"/>
              </a:lnSpc>
            </a:pPr>
            <a:r>
              <a:rPr lang="en-US" sz="5603">
                <a:solidFill>
                  <a:srgbClr val="97769D"/>
                </a:solidFill>
                <a:latin typeface="Belleza"/>
              </a:rPr>
              <a:t>Outils téchniques: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1080282" y="-12115705"/>
            <a:ext cx="19426405" cy="21849740"/>
          </a:xfrm>
          <a:custGeom>
            <a:avLst/>
            <a:gdLst/>
            <a:ahLst/>
            <a:cxnLst/>
            <a:rect l="l" t="t" r="r" b="b"/>
            <a:pathLst>
              <a:path w="19426405" h="21849740">
                <a:moveTo>
                  <a:pt x="0" y="0"/>
                </a:moveTo>
                <a:lnTo>
                  <a:pt x="19426405" y="0"/>
                </a:lnTo>
                <a:lnTo>
                  <a:pt x="19426405" y="21849740"/>
                </a:lnTo>
                <a:lnTo>
                  <a:pt x="0" y="218497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9734035"/>
            <a:ext cx="18803699" cy="589209"/>
            <a:chOff x="0" y="0"/>
            <a:chExt cx="4952414" cy="15518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952414" cy="155183"/>
            </a:xfrm>
            <a:custGeom>
              <a:avLst/>
              <a:gdLst/>
              <a:ahLst/>
              <a:cxnLst/>
              <a:rect l="l" t="t" r="r" b="b"/>
              <a:pathLst>
                <a:path w="4952414" h="155183">
                  <a:moveTo>
                    <a:pt x="0" y="0"/>
                  </a:moveTo>
                  <a:lnTo>
                    <a:pt x="4952414" y="0"/>
                  </a:lnTo>
                  <a:lnTo>
                    <a:pt x="4952414" y="155183"/>
                  </a:lnTo>
                  <a:lnTo>
                    <a:pt x="0" y="155183"/>
                  </a:lnTo>
                  <a:close/>
                </a:path>
              </a:pathLst>
            </a:custGeom>
            <a:gradFill rotWithShape="1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952414" cy="1932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 rot="3113827">
            <a:off x="17493511" y="8103074"/>
            <a:ext cx="2713072" cy="2693341"/>
          </a:xfrm>
          <a:custGeom>
            <a:avLst/>
            <a:gdLst/>
            <a:ahLst/>
            <a:cxnLst/>
            <a:rect l="l" t="t" r="r" b="b"/>
            <a:pathLst>
              <a:path w="2713072" h="2693341">
                <a:moveTo>
                  <a:pt x="0" y="0"/>
                </a:moveTo>
                <a:lnTo>
                  <a:pt x="2713072" y="0"/>
                </a:lnTo>
                <a:lnTo>
                  <a:pt x="2713072" y="2693341"/>
                </a:lnTo>
                <a:lnTo>
                  <a:pt x="0" y="26933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616098">
            <a:off x="-1541887" y="4390563"/>
            <a:ext cx="2713072" cy="2693341"/>
          </a:xfrm>
          <a:custGeom>
            <a:avLst/>
            <a:gdLst/>
            <a:ahLst/>
            <a:cxnLst/>
            <a:rect l="l" t="t" r="r" b="b"/>
            <a:pathLst>
              <a:path w="2713072" h="2693341">
                <a:moveTo>
                  <a:pt x="0" y="0"/>
                </a:moveTo>
                <a:lnTo>
                  <a:pt x="2713072" y="0"/>
                </a:lnTo>
                <a:lnTo>
                  <a:pt x="2713072" y="2693340"/>
                </a:lnTo>
                <a:lnTo>
                  <a:pt x="0" y="26933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616098">
            <a:off x="32977" y="2450294"/>
            <a:ext cx="2713072" cy="2693341"/>
          </a:xfrm>
          <a:custGeom>
            <a:avLst/>
            <a:gdLst/>
            <a:ahLst/>
            <a:cxnLst/>
            <a:rect l="l" t="t" r="r" b="b"/>
            <a:pathLst>
              <a:path w="2713072" h="2693341">
                <a:moveTo>
                  <a:pt x="0" y="0"/>
                </a:moveTo>
                <a:lnTo>
                  <a:pt x="2713072" y="0"/>
                </a:lnTo>
                <a:lnTo>
                  <a:pt x="2713072" y="2693341"/>
                </a:lnTo>
                <a:lnTo>
                  <a:pt x="0" y="269334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374876" y="9747764"/>
            <a:ext cx="5979104" cy="505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46"/>
              </a:lnSpc>
            </a:pPr>
            <a:r>
              <a:rPr lang="en-US" sz="2961">
                <a:solidFill>
                  <a:srgbClr val="000000"/>
                </a:solidFill>
                <a:latin typeface="Open Sans"/>
              </a:rPr>
              <a:t>Master BDSaS - Graph Theory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935200" y="9705107"/>
            <a:ext cx="213360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2023/2024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-597945" y="24062"/>
            <a:ext cx="7124643" cy="22059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50"/>
              </a:lnSpc>
            </a:pPr>
            <a:r>
              <a:rPr lang="en-US" sz="6321">
                <a:solidFill>
                  <a:srgbClr val="000000"/>
                </a:solidFill>
                <a:latin typeface="Belleza"/>
              </a:rPr>
              <a:t>Présentation</a:t>
            </a:r>
          </a:p>
          <a:p>
            <a:pPr algn="ctr">
              <a:lnSpc>
                <a:spcPts val="8850"/>
              </a:lnSpc>
            </a:pPr>
            <a:r>
              <a:rPr lang="en-US" sz="6321">
                <a:solidFill>
                  <a:srgbClr val="000000"/>
                </a:solidFill>
                <a:latin typeface="Belleza"/>
              </a:rPr>
              <a:t>de l’application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887754" y="904875"/>
            <a:ext cx="13158958" cy="1962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4"/>
              </a:lnSpc>
            </a:pPr>
            <a:r>
              <a:rPr lang="en-US" sz="5603">
                <a:solidFill>
                  <a:srgbClr val="97769D"/>
                </a:solidFill>
                <a:latin typeface="Belleza"/>
              </a:rPr>
              <a:t>Les phases nécessaires pour réaliser l’application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689101" y="4158322"/>
            <a:ext cx="14357611" cy="3580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Importation des modèles nécessaires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La réalisation de l’algorithme dijkstra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Le téléchargement du graphe du réseau routier pour la région de Fès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Préparation de la liste d’adjacence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Application de l’algorithme sur le graphe de la ville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4820993" y="-16520530"/>
            <a:ext cx="23866556" cy="26843774"/>
          </a:xfrm>
          <a:custGeom>
            <a:avLst/>
            <a:gdLst/>
            <a:ahLst/>
            <a:cxnLst/>
            <a:rect l="l" t="t" r="r" b="b"/>
            <a:pathLst>
              <a:path w="23866556" h="26843774">
                <a:moveTo>
                  <a:pt x="0" y="0"/>
                </a:moveTo>
                <a:lnTo>
                  <a:pt x="23866555" y="0"/>
                </a:lnTo>
                <a:lnTo>
                  <a:pt x="23866555" y="26843774"/>
                </a:lnTo>
                <a:lnTo>
                  <a:pt x="0" y="268437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9734035"/>
            <a:ext cx="18803699" cy="589209"/>
            <a:chOff x="0" y="0"/>
            <a:chExt cx="4952414" cy="15518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952414" cy="155183"/>
            </a:xfrm>
            <a:custGeom>
              <a:avLst/>
              <a:gdLst/>
              <a:ahLst/>
              <a:cxnLst/>
              <a:rect l="l" t="t" r="r" b="b"/>
              <a:pathLst>
                <a:path w="4952414" h="155183">
                  <a:moveTo>
                    <a:pt x="0" y="0"/>
                  </a:moveTo>
                  <a:lnTo>
                    <a:pt x="4952414" y="0"/>
                  </a:lnTo>
                  <a:lnTo>
                    <a:pt x="4952414" y="155183"/>
                  </a:lnTo>
                  <a:lnTo>
                    <a:pt x="0" y="155183"/>
                  </a:lnTo>
                  <a:close/>
                </a:path>
              </a:pathLst>
            </a:custGeom>
            <a:gradFill rotWithShape="1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952414" cy="1932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8550510" y="15377750"/>
            <a:ext cx="968465" cy="1166984"/>
            <a:chOff x="0" y="0"/>
            <a:chExt cx="812800" cy="97941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979410"/>
            </a:xfrm>
            <a:custGeom>
              <a:avLst/>
              <a:gdLst/>
              <a:ahLst/>
              <a:cxnLst/>
              <a:rect l="l" t="t" r="r" b="b"/>
              <a:pathLst>
                <a:path w="812800" h="979410">
                  <a:moveTo>
                    <a:pt x="406400" y="0"/>
                  </a:moveTo>
                  <a:cubicBezTo>
                    <a:pt x="181951" y="0"/>
                    <a:pt x="0" y="219248"/>
                    <a:pt x="0" y="489705"/>
                  </a:cubicBezTo>
                  <a:cubicBezTo>
                    <a:pt x="0" y="760162"/>
                    <a:pt x="181951" y="979410"/>
                    <a:pt x="406400" y="979410"/>
                  </a:cubicBezTo>
                  <a:cubicBezTo>
                    <a:pt x="630849" y="979410"/>
                    <a:pt x="812800" y="760162"/>
                    <a:pt x="812800" y="489705"/>
                  </a:cubicBezTo>
                  <a:cubicBezTo>
                    <a:pt x="812800" y="219248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15620"/>
              <a:ext cx="660400" cy="8719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879"/>
                </a:lnSpc>
              </a:pPr>
              <a:r>
                <a:rPr lang="en-US" sz="4199">
                  <a:solidFill>
                    <a:srgbClr val="000000"/>
                  </a:solidFill>
                  <a:latin typeface="Open Sans"/>
                </a:rPr>
                <a:t>D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8284792" y="12052316"/>
            <a:ext cx="968465" cy="968465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619"/>
                </a:lnSpc>
              </a:pPr>
              <a:r>
                <a:rPr lang="en-US" sz="3299">
                  <a:solidFill>
                    <a:srgbClr val="000000"/>
                  </a:solidFill>
                  <a:latin typeface="Open Sans"/>
                </a:rPr>
                <a:t>E</a:t>
              </a:r>
            </a:p>
          </p:txBody>
        </p:sp>
      </p:grpSp>
      <p:sp>
        <p:nvSpPr>
          <p:cNvPr id="12" name="AutoShape 12"/>
          <p:cNvSpPr/>
          <p:nvPr/>
        </p:nvSpPr>
        <p:spPr>
          <a:xfrm flipV="1">
            <a:off x="6627787" y="12059261"/>
            <a:ext cx="1119962" cy="4762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AutoShape 13"/>
          <p:cNvSpPr/>
          <p:nvPr/>
        </p:nvSpPr>
        <p:spPr>
          <a:xfrm flipH="1" flipV="1">
            <a:off x="7596252" y="11490229"/>
            <a:ext cx="688540" cy="104632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AutoShape 14"/>
          <p:cNvSpPr/>
          <p:nvPr/>
        </p:nvSpPr>
        <p:spPr>
          <a:xfrm flipH="1" flipV="1">
            <a:off x="7263516" y="12642754"/>
            <a:ext cx="1286993" cy="331848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AutoShape 15"/>
          <p:cNvSpPr/>
          <p:nvPr/>
        </p:nvSpPr>
        <p:spPr>
          <a:xfrm flipH="1" flipV="1">
            <a:off x="7927675" y="10481321"/>
            <a:ext cx="622835" cy="5479921"/>
          </a:xfrm>
          <a:prstGeom prst="line">
            <a:avLst/>
          </a:prstGeom>
          <a:ln w="38100" cap="flat">
            <a:solidFill>
              <a:srgbClr val="3C467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Freeform 16"/>
          <p:cNvSpPr/>
          <p:nvPr/>
        </p:nvSpPr>
        <p:spPr>
          <a:xfrm>
            <a:off x="-1641964" y="3332580"/>
            <a:ext cx="20687527" cy="2732315"/>
          </a:xfrm>
          <a:custGeom>
            <a:avLst/>
            <a:gdLst/>
            <a:ahLst/>
            <a:cxnLst/>
            <a:rect l="l" t="t" r="r" b="b"/>
            <a:pathLst>
              <a:path w="20687527" h="2732315">
                <a:moveTo>
                  <a:pt x="0" y="0"/>
                </a:moveTo>
                <a:lnTo>
                  <a:pt x="20687526" y="0"/>
                </a:lnTo>
                <a:lnTo>
                  <a:pt x="20687526" y="2732315"/>
                </a:lnTo>
                <a:lnTo>
                  <a:pt x="0" y="27323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2374876" y="9747764"/>
            <a:ext cx="5979104" cy="505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46"/>
              </a:lnSpc>
            </a:pPr>
            <a:r>
              <a:rPr lang="en-US" sz="2961">
                <a:solidFill>
                  <a:srgbClr val="000000"/>
                </a:solidFill>
                <a:latin typeface="Open Sans"/>
              </a:rPr>
              <a:t>Master BDSaS - Graph Theory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4935200" y="9705107"/>
            <a:ext cx="213360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2023/2024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846761" y="537527"/>
            <a:ext cx="13443496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Les parties du code les plus importantes: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4820993" y="-16520530"/>
            <a:ext cx="23866556" cy="26843774"/>
          </a:xfrm>
          <a:custGeom>
            <a:avLst/>
            <a:gdLst/>
            <a:ahLst/>
            <a:cxnLst/>
            <a:rect l="l" t="t" r="r" b="b"/>
            <a:pathLst>
              <a:path w="23866556" h="26843774">
                <a:moveTo>
                  <a:pt x="0" y="0"/>
                </a:moveTo>
                <a:lnTo>
                  <a:pt x="23866555" y="0"/>
                </a:lnTo>
                <a:lnTo>
                  <a:pt x="23866555" y="26843774"/>
                </a:lnTo>
                <a:lnTo>
                  <a:pt x="0" y="268437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9734035"/>
            <a:ext cx="18803699" cy="589209"/>
            <a:chOff x="0" y="0"/>
            <a:chExt cx="4952414" cy="15518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952414" cy="155183"/>
            </a:xfrm>
            <a:custGeom>
              <a:avLst/>
              <a:gdLst/>
              <a:ahLst/>
              <a:cxnLst/>
              <a:rect l="l" t="t" r="r" b="b"/>
              <a:pathLst>
                <a:path w="4952414" h="155183">
                  <a:moveTo>
                    <a:pt x="0" y="0"/>
                  </a:moveTo>
                  <a:lnTo>
                    <a:pt x="4952414" y="0"/>
                  </a:lnTo>
                  <a:lnTo>
                    <a:pt x="4952414" y="155183"/>
                  </a:lnTo>
                  <a:lnTo>
                    <a:pt x="0" y="155183"/>
                  </a:lnTo>
                  <a:close/>
                </a:path>
              </a:pathLst>
            </a:custGeom>
            <a:gradFill rotWithShape="1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952414" cy="1932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8550510" y="15377750"/>
            <a:ext cx="968465" cy="1166984"/>
            <a:chOff x="0" y="0"/>
            <a:chExt cx="812800" cy="97941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979410"/>
            </a:xfrm>
            <a:custGeom>
              <a:avLst/>
              <a:gdLst/>
              <a:ahLst/>
              <a:cxnLst/>
              <a:rect l="l" t="t" r="r" b="b"/>
              <a:pathLst>
                <a:path w="812800" h="979410">
                  <a:moveTo>
                    <a:pt x="406400" y="0"/>
                  </a:moveTo>
                  <a:cubicBezTo>
                    <a:pt x="181951" y="0"/>
                    <a:pt x="0" y="219248"/>
                    <a:pt x="0" y="489705"/>
                  </a:cubicBezTo>
                  <a:cubicBezTo>
                    <a:pt x="0" y="760162"/>
                    <a:pt x="181951" y="979410"/>
                    <a:pt x="406400" y="979410"/>
                  </a:cubicBezTo>
                  <a:cubicBezTo>
                    <a:pt x="630849" y="979410"/>
                    <a:pt x="812800" y="760162"/>
                    <a:pt x="812800" y="489705"/>
                  </a:cubicBezTo>
                  <a:cubicBezTo>
                    <a:pt x="812800" y="219248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15620"/>
              <a:ext cx="660400" cy="8719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879"/>
                </a:lnSpc>
              </a:pPr>
              <a:r>
                <a:rPr lang="en-US" sz="4199">
                  <a:solidFill>
                    <a:srgbClr val="000000"/>
                  </a:solidFill>
                  <a:latin typeface="Open Sans"/>
                </a:rPr>
                <a:t>D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8284792" y="12052316"/>
            <a:ext cx="968465" cy="968465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619"/>
                </a:lnSpc>
              </a:pPr>
              <a:r>
                <a:rPr lang="en-US" sz="3299">
                  <a:solidFill>
                    <a:srgbClr val="000000"/>
                  </a:solidFill>
                  <a:latin typeface="Open Sans"/>
                </a:rPr>
                <a:t>E</a:t>
              </a:r>
            </a:p>
          </p:txBody>
        </p:sp>
      </p:grpSp>
      <p:sp>
        <p:nvSpPr>
          <p:cNvPr id="12" name="AutoShape 12"/>
          <p:cNvSpPr/>
          <p:nvPr/>
        </p:nvSpPr>
        <p:spPr>
          <a:xfrm flipV="1">
            <a:off x="6627787" y="12059261"/>
            <a:ext cx="1119962" cy="4762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AutoShape 13"/>
          <p:cNvSpPr/>
          <p:nvPr/>
        </p:nvSpPr>
        <p:spPr>
          <a:xfrm flipH="1" flipV="1">
            <a:off x="7596252" y="11490229"/>
            <a:ext cx="688540" cy="104632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AutoShape 14"/>
          <p:cNvSpPr/>
          <p:nvPr/>
        </p:nvSpPr>
        <p:spPr>
          <a:xfrm flipH="1" flipV="1">
            <a:off x="7263516" y="12642754"/>
            <a:ext cx="1286993" cy="331848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AutoShape 15"/>
          <p:cNvSpPr/>
          <p:nvPr/>
        </p:nvSpPr>
        <p:spPr>
          <a:xfrm flipH="1" flipV="1">
            <a:off x="7927675" y="10481321"/>
            <a:ext cx="622835" cy="5479921"/>
          </a:xfrm>
          <a:prstGeom prst="line">
            <a:avLst/>
          </a:prstGeom>
          <a:ln w="38100" cap="flat">
            <a:solidFill>
              <a:srgbClr val="3C467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TextBox 18"/>
          <p:cNvSpPr txBox="1"/>
          <p:nvPr/>
        </p:nvSpPr>
        <p:spPr>
          <a:xfrm>
            <a:off x="2374876" y="9747764"/>
            <a:ext cx="5979104" cy="505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46"/>
              </a:lnSpc>
            </a:pPr>
            <a:r>
              <a:rPr lang="en-US" sz="2961">
                <a:solidFill>
                  <a:srgbClr val="000000"/>
                </a:solidFill>
                <a:latin typeface="Open Sans"/>
              </a:rPr>
              <a:t>Master BDSaS - Graph Theory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4935200" y="9705107"/>
            <a:ext cx="213360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2023/2024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3641857" y="136320"/>
            <a:ext cx="13443496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000000"/>
                </a:solidFill>
                <a:latin typeface="Open Sans Bold"/>
              </a:rPr>
              <a:t>Les parties du code les plus </a:t>
            </a:r>
            <a:r>
              <a:rPr lang="en-US" sz="5199" dirty="0" err="1">
                <a:solidFill>
                  <a:srgbClr val="000000"/>
                </a:solidFill>
                <a:latin typeface="Open Sans Bold"/>
              </a:rPr>
              <a:t>importantes</a:t>
            </a:r>
            <a:r>
              <a:rPr lang="en-US" sz="5199" dirty="0">
                <a:solidFill>
                  <a:srgbClr val="000000"/>
                </a:solidFill>
                <a:latin typeface="Open Sans Bold"/>
              </a:rPr>
              <a:t>: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187D064C-E27E-A930-3504-095234227B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75" y="2055935"/>
            <a:ext cx="16459200" cy="76423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4820993" y="-16520530"/>
            <a:ext cx="23866556" cy="26843774"/>
          </a:xfrm>
          <a:custGeom>
            <a:avLst/>
            <a:gdLst/>
            <a:ahLst/>
            <a:cxnLst/>
            <a:rect l="l" t="t" r="r" b="b"/>
            <a:pathLst>
              <a:path w="23866556" h="26843774">
                <a:moveTo>
                  <a:pt x="0" y="0"/>
                </a:moveTo>
                <a:lnTo>
                  <a:pt x="23866555" y="0"/>
                </a:lnTo>
                <a:lnTo>
                  <a:pt x="23866555" y="26843774"/>
                </a:lnTo>
                <a:lnTo>
                  <a:pt x="0" y="268437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9734035"/>
            <a:ext cx="18803699" cy="589209"/>
            <a:chOff x="0" y="0"/>
            <a:chExt cx="4952414" cy="15518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952414" cy="155183"/>
            </a:xfrm>
            <a:custGeom>
              <a:avLst/>
              <a:gdLst/>
              <a:ahLst/>
              <a:cxnLst/>
              <a:rect l="l" t="t" r="r" b="b"/>
              <a:pathLst>
                <a:path w="4952414" h="155183">
                  <a:moveTo>
                    <a:pt x="0" y="0"/>
                  </a:moveTo>
                  <a:lnTo>
                    <a:pt x="4952414" y="0"/>
                  </a:lnTo>
                  <a:lnTo>
                    <a:pt x="4952414" y="155183"/>
                  </a:lnTo>
                  <a:lnTo>
                    <a:pt x="0" y="155183"/>
                  </a:lnTo>
                  <a:close/>
                </a:path>
              </a:pathLst>
            </a:custGeom>
            <a:gradFill rotWithShape="1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952414" cy="1932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8550510" y="15377750"/>
            <a:ext cx="968465" cy="1166984"/>
            <a:chOff x="0" y="0"/>
            <a:chExt cx="812800" cy="97941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979410"/>
            </a:xfrm>
            <a:custGeom>
              <a:avLst/>
              <a:gdLst/>
              <a:ahLst/>
              <a:cxnLst/>
              <a:rect l="l" t="t" r="r" b="b"/>
              <a:pathLst>
                <a:path w="812800" h="979410">
                  <a:moveTo>
                    <a:pt x="406400" y="0"/>
                  </a:moveTo>
                  <a:cubicBezTo>
                    <a:pt x="181951" y="0"/>
                    <a:pt x="0" y="219248"/>
                    <a:pt x="0" y="489705"/>
                  </a:cubicBezTo>
                  <a:cubicBezTo>
                    <a:pt x="0" y="760162"/>
                    <a:pt x="181951" y="979410"/>
                    <a:pt x="406400" y="979410"/>
                  </a:cubicBezTo>
                  <a:cubicBezTo>
                    <a:pt x="630849" y="979410"/>
                    <a:pt x="812800" y="760162"/>
                    <a:pt x="812800" y="489705"/>
                  </a:cubicBezTo>
                  <a:cubicBezTo>
                    <a:pt x="812800" y="219248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15620"/>
              <a:ext cx="660400" cy="8719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879"/>
                </a:lnSpc>
              </a:pPr>
              <a:r>
                <a:rPr lang="en-US" sz="4199">
                  <a:solidFill>
                    <a:srgbClr val="000000"/>
                  </a:solidFill>
                  <a:latin typeface="Open Sans"/>
                </a:rPr>
                <a:t>D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8284792" y="12052316"/>
            <a:ext cx="968465" cy="968465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619"/>
                </a:lnSpc>
              </a:pPr>
              <a:r>
                <a:rPr lang="en-US" sz="3299">
                  <a:solidFill>
                    <a:srgbClr val="000000"/>
                  </a:solidFill>
                  <a:latin typeface="Open Sans"/>
                </a:rPr>
                <a:t>E</a:t>
              </a:r>
            </a:p>
          </p:txBody>
        </p:sp>
      </p:grpSp>
      <p:sp>
        <p:nvSpPr>
          <p:cNvPr id="12" name="AutoShape 12"/>
          <p:cNvSpPr/>
          <p:nvPr/>
        </p:nvSpPr>
        <p:spPr>
          <a:xfrm flipV="1">
            <a:off x="6627787" y="12059261"/>
            <a:ext cx="1119962" cy="4762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AutoShape 13"/>
          <p:cNvSpPr/>
          <p:nvPr/>
        </p:nvSpPr>
        <p:spPr>
          <a:xfrm flipH="1" flipV="1">
            <a:off x="7596252" y="11490229"/>
            <a:ext cx="688540" cy="104632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AutoShape 14"/>
          <p:cNvSpPr/>
          <p:nvPr/>
        </p:nvSpPr>
        <p:spPr>
          <a:xfrm flipH="1" flipV="1">
            <a:off x="7263516" y="12642754"/>
            <a:ext cx="1286993" cy="331848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AutoShape 15"/>
          <p:cNvSpPr/>
          <p:nvPr/>
        </p:nvSpPr>
        <p:spPr>
          <a:xfrm flipH="1" flipV="1">
            <a:off x="7927675" y="10481321"/>
            <a:ext cx="622835" cy="5479921"/>
          </a:xfrm>
          <a:prstGeom prst="line">
            <a:avLst/>
          </a:prstGeom>
          <a:ln w="38100" cap="flat">
            <a:solidFill>
              <a:srgbClr val="3C467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Freeform 16"/>
          <p:cNvSpPr/>
          <p:nvPr/>
        </p:nvSpPr>
        <p:spPr>
          <a:xfrm>
            <a:off x="591403" y="1745589"/>
            <a:ext cx="16886680" cy="7512711"/>
          </a:xfrm>
          <a:custGeom>
            <a:avLst/>
            <a:gdLst/>
            <a:ahLst/>
            <a:cxnLst/>
            <a:rect l="l" t="t" r="r" b="b"/>
            <a:pathLst>
              <a:path w="16886680" h="7512711">
                <a:moveTo>
                  <a:pt x="0" y="0"/>
                </a:moveTo>
                <a:lnTo>
                  <a:pt x="16886679" y="0"/>
                </a:lnTo>
                <a:lnTo>
                  <a:pt x="16886679" y="7512711"/>
                </a:lnTo>
                <a:lnTo>
                  <a:pt x="0" y="75127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2374876" y="9747764"/>
            <a:ext cx="5979104" cy="505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46"/>
              </a:lnSpc>
            </a:pPr>
            <a:r>
              <a:rPr lang="en-US" sz="2961">
                <a:solidFill>
                  <a:srgbClr val="000000"/>
                </a:solidFill>
                <a:latin typeface="Open Sans"/>
              </a:rPr>
              <a:t>Master BDSaS - Graph Theory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4935200" y="9705107"/>
            <a:ext cx="213360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2023/2024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653182" y="114300"/>
            <a:ext cx="13443496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000000"/>
                </a:solidFill>
                <a:latin typeface="Open Sans Bold"/>
              </a:rPr>
              <a:t>Les parties du code les plus </a:t>
            </a:r>
            <a:r>
              <a:rPr lang="en-US" sz="5199" dirty="0" err="1">
                <a:solidFill>
                  <a:srgbClr val="000000"/>
                </a:solidFill>
                <a:latin typeface="Open Sans Bold"/>
              </a:rPr>
              <a:t>importantes</a:t>
            </a:r>
            <a:r>
              <a:rPr lang="en-US" sz="5199" dirty="0">
                <a:solidFill>
                  <a:srgbClr val="000000"/>
                </a:solidFill>
                <a:latin typeface="Open Sans Bold"/>
              </a:rPr>
              <a:t>: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4820993" y="-16520530"/>
            <a:ext cx="23866556" cy="26843774"/>
          </a:xfrm>
          <a:custGeom>
            <a:avLst/>
            <a:gdLst/>
            <a:ahLst/>
            <a:cxnLst/>
            <a:rect l="l" t="t" r="r" b="b"/>
            <a:pathLst>
              <a:path w="23866556" h="26843774">
                <a:moveTo>
                  <a:pt x="0" y="0"/>
                </a:moveTo>
                <a:lnTo>
                  <a:pt x="23866555" y="0"/>
                </a:lnTo>
                <a:lnTo>
                  <a:pt x="23866555" y="26843774"/>
                </a:lnTo>
                <a:lnTo>
                  <a:pt x="0" y="268437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9734035"/>
            <a:ext cx="18803699" cy="589209"/>
            <a:chOff x="0" y="0"/>
            <a:chExt cx="4952414" cy="15518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952414" cy="155183"/>
            </a:xfrm>
            <a:custGeom>
              <a:avLst/>
              <a:gdLst/>
              <a:ahLst/>
              <a:cxnLst/>
              <a:rect l="l" t="t" r="r" b="b"/>
              <a:pathLst>
                <a:path w="4952414" h="155183">
                  <a:moveTo>
                    <a:pt x="0" y="0"/>
                  </a:moveTo>
                  <a:lnTo>
                    <a:pt x="4952414" y="0"/>
                  </a:lnTo>
                  <a:lnTo>
                    <a:pt x="4952414" y="155183"/>
                  </a:lnTo>
                  <a:lnTo>
                    <a:pt x="0" y="155183"/>
                  </a:lnTo>
                  <a:close/>
                </a:path>
              </a:pathLst>
            </a:custGeom>
            <a:gradFill rotWithShape="1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952414" cy="1932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8550510" y="15377750"/>
            <a:ext cx="968465" cy="1166984"/>
            <a:chOff x="0" y="0"/>
            <a:chExt cx="812800" cy="97941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979410"/>
            </a:xfrm>
            <a:custGeom>
              <a:avLst/>
              <a:gdLst/>
              <a:ahLst/>
              <a:cxnLst/>
              <a:rect l="l" t="t" r="r" b="b"/>
              <a:pathLst>
                <a:path w="812800" h="979410">
                  <a:moveTo>
                    <a:pt x="406400" y="0"/>
                  </a:moveTo>
                  <a:cubicBezTo>
                    <a:pt x="181951" y="0"/>
                    <a:pt x="0" y="219248"/>
                    <a:pt x="0" y="489705"/>
                  </a:cubicBezTo>
                  <a:cubicBezTo>
                    <a:pt x="0" y="760162"/>
                    <a:pt x="181951" y="979410"/>
                    <a:pt x="406400" y="979410"/>
                  </a:cubicBezTo>
                  <a:cubicBezTo>
                    <a:pt x="630849" y="979410"/>
                    <a:pt x="812800" y="760162"/>
                    <a:pt x="812800" y="489705"/>
                  </a:cubicBezTo>
                  <a:cubicBezTo>
                    <a:pt x="812800" y="219248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15620"/>
              <a:ext cx="660400" cy="8719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879"/>
                </a:lnSpc>
              </a:pPr>
              <a:r>
                <a:rPr lang="en-US" sz="4199">
                  <a:solidFill>
                    <a:srgbClr val="000000"/>
                  </a:solidFill>
                  <a:latin typeface="Open Sans"/>
                </a:rPr>
                <a:t>D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8284792" y="12052316"/>
            <a:ext cx="968465" cy="968465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619"/>
                </a:lnSpc>
              </a:pPr>
              <a:r>
                <a:rPr lang="en-US" sz="3299">
                  <a:solidFill>
                    <a:srgbClr val="000000"/>
                  </a:solidFill>
                  <a:latin typeface="Open Sans"/>
                </a:rPr>
                <a:t>E</a:t>
              </a:r>
            </a:p>
          </p:txBody>
        </p:sp>
      </p:grpSp>
      <p:sp>
        <p:nvSpPr>
          <p:cNvPr id="12" name="AutoShape 12"/>
          <p:cNvSpPr/>
          <p:nvPr/>
        </p:nvSpPr>
        <p:spPr>
          <a:xfrm flipV="1">
            <a:off x="6627787" y="12059261"/>
            <a:ext cx="1119962" cy="4762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AutoShape 13"/>
          <p:cNvSpPr/>
          <p:nvPr/>
        </p:nvSpPr>
        <p:spPr>
          <a:xfrm flipH="1" flipV="1">
            <a:off x="7596252" y="11490229"/>
            <a:ext cx="688540" cy="104632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AutoShape 14"/>
          <p:cNvSpPr/>
          <p:nvPr/>
        </p:nvSpPr>
        <p:spPr>
          <a:xfrm flipH="1" flipV="1">
            <a:off x="7263516" y="12642754"/>
            <a:ext cx="1286993" cy="331848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AutoShape 15"/>
          <p:cNvSpPr/>
          <p:nvPr/>
        </p:nvSpPr>
        <p:spPr>
          <a:xfrm flipH="1" flipV="1">
            <a:off x="7927675" y="10481321"/>
            <a:ext cx="622835" cy="5479921"/>
          </a:xfrm>
          <a:prstGeom prst="line">
            <a:avLst/>
          </a:prstGeom>
          <a:ln w="38100" cap="flat">
            <a:solidFill>
              <a:srgbClr val="3C467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Freeform 16"/>
          <p:cNvSpPr/>
          <p:nvPr/>
        </p:nvSpPr>
        <p:spPr>
          <a:xfrm>
            <a:off x="-1915709" y="2874729"/>
            <a:ext cx="20203709" cy="5876065"/>
          </a:xfrm>
          <a:custGeom>
            <a:avLst/>
            <a:gdLst/>
            <a:ahLst/>
            <a:cxnLst/>
            <a:rect l="l" t="t" r="r" b="b"/>
            <a:pathLst>
              <a:path w="20203709" h="5876065">
                <a:moveTo>
                  <a:pt x="0" y="0"/>
                </a:moveTo>
                <a:lnTo>
                  <a:pt x="20203709" y="0"/>
                </a:lnTo>
                <a:lnTo>
                  <a:pt x="20203709" y="5876065"/>
                </a:lnTo>
                <a:lnTo>
                  <a:pt x="0" y="58760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567"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2374876" y="9747764"/>
            <a:ext cx="5979104" cy="505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46"/>
              </a:lnSpc>
            </a:pPr>
            <a:r>
              <a:rPr lang="en-US" sz="2961">
                <a:solidFill>
                  <a:srgbClr val="000000"/>
                </a:solidFill>
                <a:latin typeface="Open Sans"/>
              </a:rPr>
              <a:t>Master BDSaS - Graph Theory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4935200" y="9705107"/>
            <a:ext cx="213360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2023/2024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846761" y="537527"/>
            <a:ext cx="13443496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Les parties du code les plus importantes: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4820993" y="-16520530"/>
            <a:ext cx="23866556" cy="26843774"/>
          </a:xfrm>
          <a:custGeom>
            <a:avLst/>
            <a:gdLst/>
            <a:ahLst/>
            <a:cxnLst/>
            <a:rect l="l" t="t" r="r" b="b"/>
            <a:pathLst>
              <a:path w="23866556" h="26843774">
                <a:moveTo>
                  <a:pt x="0" y="0"/>
                </a:moveTo>
                <a:lnTo>
                  <a:pt x="23866555" y="0"/>
                </a:lnTo>
                <a:lnTo>
                  <a:pt x="23866555" y="26843774"/>
                </a:lnTo>
                <a:lnTo>
                  <a:pt x="0" y="268437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9734035"/>
            <a:ext cx="18803699" cy="589209"/>
            <a:chOff x="0" y="0"/>
            <a:chExt cx="4952414" cy="15518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952414" cy="155183"/>
            </a:xfrm>
            <a:custGeom>
              <a:avLst/>
              <a:gdLst/>
              <a:ahLst/>
              <a:cxnLst/>
              <a:rect l="l" t="t" r="r" b="b"/>
              <a:pathLst>
                <a:path w="4952414" h="155183">
                  <a:moveTo>
                    <a:pt x="0" y="0"/>
                  </a:moveTo>
                  <a:lnTo>
                    <a:pt x="4952414" y="0"/>
                  </a:lnTo>
                  <a:lnTo>
                    <a:pt x="4952414" y="155183"/>
                  </a:lnTo>
                  <a:lnTo>
                    <a:pt x="0" y="155183"/>
                  </a:lnTo>
                  <a:close/>
                </a:path>
              </a:pathLst>
            </a:custGeom>
            <a:gradFill rotWithShape="1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952414" cy="1932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8550510" y="15377750"/>
            <a:ext cx="968465" cy="1166984"/>
            <a:chOff x="0" y="0"/>
            <a:chExt cx="812800" cy="97941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979410"/>
            </a:xfrm>
            <a:custGeom>
              <a:avLst/>
              <a:gdLst/>
              <a:ahLst/>
              <a:cxnLst/>
              <a:rect l="l" t="t" r="r" b="b"/>
              <a:pathLst>
                <a:path w="812800" h="979410">
                  <a:moveTo>
                    <a:pt x="406400" y="0"/>
                  </a:moveTo>
                  <a:cubicBezTo>
                    <a:pt x="181951" y="0"/>
                    <a:pt x="0" y="219248"/>
                    <a:pt x="0" y="489705"/>
                  </a:cubicBezTo>
                  <a:cubicBezTo>
                    <a:pt x="0" y="760162"/>
                    <a:pt x="181951" y="979410"/>
                    <a:pt x="406400" y="979410"/>
                  </a:cubicBezTo>
                  <a:cubicBezTo>
                    <a:pt x="630849" y="979410"/>
                    <a:pt x="812800" y="760162"/>
                    <a:pt x="812800" y="489705"/>
                  </a:cubicBezTo>
                  <a:cubicBezTo>
                    <a:pt x="812800" y="219248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15620"/>
              <a:ext cx="660400" cy="8719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879"/>
                </a:lnSpc>
              </a:pPr>
              <a:r>
                <a:rPr lang="en-US" sz="4199">
                  <a:solidFill>
                    <a:srgbClr val="000000"/>
                  </a:solidFill>
                  <a:latin typeface="Open Sans"/>
                </a:rPr>
                <a:t>D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8284792" y="12052316"/>
            <a:ext cx="968465" cy="968465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619"/>
                </a:lnSpc>
              </a:pPr>
              <a:r>
                <a:rPr lang="en-US" sz="3299">
                  <a:solidFill>
                    <a:srgbClr val="000000"/>
                  </a:solidFill>
                  <a:latin typeface="Open Sans"/>
                </a:rPr>
                <a:t>E</a:t>
              </a:r>
            </a:p>
          </p:txBody>
        </p:sp>
      </p:grpSp>
      <p:sp>
        <p:nvSpPr>
          <p:cNvPr id="12" name="AutoShape 12"/>
          <p:cNvSpPr/>
          <p:nvPr/>
        </p:nvSpPr>
        <p:spPr>
          <a:xfrm flipV="1">
            <a:off x="6627787" y="12059261"/>
            <a:ext cx="1119962" cy="4762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AutoShape 13"/>
          <p:cNvSpPr/>
          <p:nvPr/>
        </p:nvSpPr>
        <p:spPr>
          <a:xfrm flipH="1" flipV="1">
            <a:off x="7596252" y="11490229"/>
            <a:ext cx="688540" cy="104632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AutoShape 14"/>
          <p:cNvSpPr/>
          <p:nvPr/>
        </p:nvSpPr>
        <p:spPr>
          <a:xfrm flipH="1" flipV="1">
            <a:off x="7263516" y="12642754"/>
            <a:ext cx="1286993" cy="331848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AutoShape 15"/>
          <p:cNvSpPr/>
          <p:nvPr/>
        </p:nvSpPr>
        <p:spPr>
          <a:xfrm flipH="1" flipV="1">
            <a:off x="7927675" y="10481321"/>
            <a:ext cx="622835" cy="5479921"/>
          </a:xfrm>
          <a:prstGeom prst="line">
            <a:avLst/>
          </a:prstGeom>
          <a:ln w="38100" cap="flat">
            <a:solidFill>
              <a:srgbClr val="3C467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Freeform 16"/>
          <p:cNvSpPr/>
          <p:nvPr/>
        </p:nvSpPr>
        <p:spPr>
          <a:xfrm>
            <a:off x="285650" y="1640693"/>
            <a:ext cx="17498185" cy="8093342"/>
          </a:xfrm>
          <a:custGeom>
            <a:avLst/>
            <a:gdLst/>
            <a:ahLst/>
            <a:cxnLst/>
            <a:rect l="l" t="t" r="r" b="b"/>
            <a:pathLst>
              <a:path w="17498185" h="8093342">
                <a:moveTo>
                  <a:pt x="0" y="0"/>
                </a:moveTo>
                <a:lnTo>
                  <a:pt x="17498185" y="0"/>
                </a:lnTo>
                <a:lnTo>
                  <a:pt x="17498185" y="8093342"/>
                </a:lnTo>
                <a:lnTo>
                  <a:pt x="0" y="80933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2374876" y="9747764"/>
            <a:ext cx="5979104" cy="505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46"/>
              </a:lnSpc>
            </a:pPr>
            <a:r>
              <a:rPr lang="en-US" sz="2961">
                <a:solidFill>
                  <a:srgbClr val="000000"/>
                </a:solidFill>
                <a:latin typeface="Open Sans"/>
              </a:rPr>
              <a:t>Master BDSaS - Graph Theory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4935200" y="9705107"/>
            <a:ext cx="213360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2023/2024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810000" y="170105"/>
            <a:ext cx="13443496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000000"/>
                </a:solidFill>
                <a:latin typeface="Open Sans Bold"/>
              </a:rPr>
              <a:t>Les parties du code les plus </a:t>
            </a:r>
            <a:r>
              <a:rPr lang="en-US" sz="5199" dirty="0" err="1">
                <a:solidFill>
                  <a:srgbClr val="000000"/>
                </a:solidFill>
                <a:latin typeface="Open Sans Bold"/>
              </a:rPr>
              <a:t>importantes</a:t>
            </a:r>
            <a:r>
              <a:rPr lang="en-US" sz="5199" dirty="0">
                <a:solidFill>
                  <a:srgbClr val="000000"/>
                </a:solidFill>
                <a:latin typeface="Open Sans Bold"/>
              </a:rPr>
              <a:t>: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4820993" y="-16520530"/>
            <a:ext cx="23866556" cy="26843774"/>
          </a:xfrm>
          <a:custGeom>
            <a:avLst/>
            <a:gdLst/>
            <a:ahLst/>
            <a:cxnLst/>
            <a:rect l="l" t="t" r="r" b="b"/>
            <a:pathLst>
              <a:path w="23866556" h="26843774">
                <a:moveTo>
                  <a:pt x="0" y="0"/>
                </a:moveTo>
                <a:lnTo>
                  <a:pt x="23866555" y="0"/>
                </a:lnTo>
                <a:lnTo>
                  <a:pt x="23866555" y="26843774"/>
                </a:lnTo>
                <a:lnTo>
                  <a:pt x="0" y="268437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9734035"/>
            <a:ext cx="18803699" cy="589209"/>
            <a:chOff x="0" y="0"/>
            <a:chExt cx="4952414" cy="15518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952414" cy="155183"/>
            </a:xfrm>
            <a:custGeom>
              <a:avLst/>
              <a:gdLst/>
              <a:ahLst/>
              <a:cxnLst/>
              <a:rect l="l" t="t" r="r" b="b"/>
              <a:pathLst>
                <a:path w="4952414" h="155183">
                  <a:moveTo>
                    <a:pt x="0" y="0"/>
                  </a:moveTo>
                  <a:lnTo>
                    <a:pt x="4952414" y="0"/>
                  </a:lnTo>
                  <a:lnTo>
                    <a:pt x="4952414" y="155183"/>
                  </a:lnTo>
                  <a:lnTo>
                    <a:pt x="0" y="155183"/>
                  </a:lnTo>
                  <a:close/>
                </a:path>
              </a:pathLst>
            </a:custGeom>
            <a:gradFill rotWithShape="1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952414" cy="1932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8550510" y="15377750"/>
            <a:ext cx="968465" cy="1166984"/>
            <a:chOff x="0" y="0"/>
            <a:chExt cx="812800" cy="97941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979410"/>
            </a:xfrm>
            <a:custGeom>
              <a:avLst/>
              <a:gdLst/>
              <a:ahLst/>
              <a:cxnLst/>
              <a:rect l="l" t="t" r="r" b="b"/>
              <a:pathLst>
                <a:path w="812800" h="979410">
                  <a:moveTo>
                    <a:pt x="406400" y="0"/>
                  </a:moveTo>
                  <a:cubicBezTo>
                    <a:pt x="181951" y="0"/>
                    <a:pt x="0" y="219248"/>
                    <a:pt x="0" y="489705"/>
                  </a:cubicBezTo>
                  <a:cubicBezTo>
                    <a:pt x="0" y="760162"/>
                    <a:pt x="181951" y="979410"/>
                    <a:pt x="406400" y="979410"/>
                  </a:cubicBezTo>
                  <a:cubicBezTo>
                    <a:pt x="630849" y="979410"/>
                    <a:pt x="812800" y="760162"/>
                    <a:pt x="812800" y="489705"/>
                  </a:cubicBezTo>
                  <a:cubicBezTo>
                    <a:pt x="812800" y="219248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15620"/>
              <a:ext cx="660400" cy="8719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879"/>
                </a:lnSpc>
              </a:pPr>
              <a:r>
                <a:rPr lang="en-US" sz="4199">
                  <a:solidFill>
                    <a:srgbClr val="000000"/>
                  </a:solidFill>
                  <a:latin typeface="Open Sans"/>
                </a:rPr>
                <a:t>D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8284792" y="12052316"/>
            <a:ext cx="968465" cy="968465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619"/>
                </a:lnSpc>
              </a:pPr>
              <a:r>
                <a:rPr lang="en-US" sz="3299">
                  <a:solidFill>
                    <a:srgbClr val="000000"/>
                  </a:solidFill>
                  <a:latin typeface="Open Sans"/>
                </a:rPr>
                <a:t>E</a:t>
              </a:r>
            </a:p>
          </p:txBody>
        </p:sp>
      </p:grpSp>
      <p:sp>
        <p:nvSpPr>
          <p:cNvPr id="12" name="AutoShape 12"/>
          <p:cNvSpPr/>
          <p:nvPr/>
        </p:nvSpPr>
        <p:spPr>
          <a:xfrm flipV="1">
            <a:off x="6627787" y="12059261"/>
            <a:ext cx="1119962" cy="4762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AutoShape 13"/>
          <p:cNvSpPr/>
          <p:nvPr/>
        </p:nvSpPr>
        <p:spPr>
          <a:xfrm flipH="1" flipV="1">
            <a:off x="7596252" y="11490229"/>
            <a:ext cx="688540" cy="104632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AutoShape 14"/>
          <p:cNvSpPr/>
          <p:nvPr/>
        </p:nvSpPr>
        <p:spPr>
          <a:xfrm flipH="1" flipV="1">
            <a:off x="7263516" y="12642754"/>
            <a:ext cx="1286993" cy="331848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AutoShape 15"/>
          <p:cNvSpPr/>
          <p:nvPr/>
        </p:nvSpPr>
        <p:spPr>
          <a:xfrm flipH="1" flipV="1">
            <a:off x="7927675" y="10481321"/>
            <a:ext cx="622835" cy="5479921"/>
          </a:xfrm>
          <a:prstGeom prst="line">
            <a:avLst/>
          </a:prstGeom>
          <a:ln w="38100" cap="flat">
            <a:solidFill>
              <a:srgbClr val="3C467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Freeform 16"/>
          <p:cNvSpPr/>
          <p:nvPr/>
        </p:nvSpPr>
        <p:spPr>
          <a:xfrm>
            <a:off x="-88118" y="2400300"/>
            <a:ext cx="16699718" cy="6858000"/>
          </a:xfrm>
          <a:custGeom>
            <a:avLst/>
            <a:gdLst/>
            <a:ahLst/>
            <a:cxnLst/>
            <a:rect l="l" t="t" r="r" b="b"/>
            <a:pathLst>
              <a:path w="17156918" h="7750827">
                <a:moveTo>
                  <a:pt x="0" y="0"/>
                </a:moveTo>
                <a:lnTo>
                  <a:pt x="17156918" y="0"/>
                </a:lnTo>
                <a:lnTo>
                  <a:pt x="17156918" y="7750827"/>
                </a:lnTo>
                <a:lnTo>
                  <a:pt x="0" y="775082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227" b="-1227"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2374876" y="9747764"/>
            <a:ext cx="5979104" cy="505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46"/>
              </a:lnSpc>
            </a:pPr>
            <a:r>
              <a:rPr lang="en-US" sz="2961">
                <a:solidFill>
                  <a:srgbClr val="000000"/>
                </a:solidFill>
                <a:latin typeface="Open Sans"/>
              </a:rPr>
              <a:t>Master BDSaS - Graph Theory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4935200" y="9705107"/>
            <a:ext cx="213360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2023/2024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810000" y="134033"/>
            <a:ext cx="13443496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000000"/>
                </a:solidFill>
                <a:latin typeface="Open Sans Bold"/>
              </a:rPr>
              <a:t>Les parties du code les plus </a:t>
            </a:r>
            <a:r>
              <a:rPr lang="en-US" sz="5199" dirty="0" err="1">
                <a:solidFill>
                  <a:srgbClr val="000000"/>
                </a:solidFill>
                <a:latin typeface="Open Sans Bold"/>
              </a:rPr>
              <a:t>importantes</a:t>
            </a:r>
            <a:r>
              <a:rPr lang="en-US" sz="5199" dirty="0">
                <a:solidFill>
                  <a:srgbClr val="000000"/>
                </a:solidFill>
                <a:latin typeface="Open Sans Bold"/>
              </a:rPr>
              <a:t>: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1138405" y="-12115705"/>
            <a:ext cx="19426405" cy="21849740"/>
          </a:xfrm>
          <a:custGeom>
            <a:avLst/>
            <a:gdLst/>
            <a:ahLst/>
            <a:cxnLst/>
            <a:rect l="l" t="t" r="r" b="b"/>
            <a:pathLst>
              <a:path w="19426405" h="21849740">
                <a:moveTo>
                  <a:pt x="0" y="0"/>
                </a:moveTo>
                <a:lnTo>
                  <a:pt x="19426405" y="0"/>
                </a:lnTo>
                <a:lnTo>
                  <a:pt x="19426405" y="21849740"/>
                </a:lnTo>
                <a:lnTo>
                  <a:pt x="0" y="218497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9734035"/>
            <a:ext cx="18803699" cy="589209"/>
            <a:chOff x="0" y="0"/>
            <a:chExt cx="4952414" cy="15518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952414" cy="155183"/>
            </a:xfrm>
            <a:custGeom>
              <a:avLst/>
              <a:gdLst/>
              <a:ahLst/>
              <a:cxnLst/>
              <a:rect l="l" t="t" r="r" b="b"/>
              <a:pathLst>
                <a:path w="4952414" h="155183">
                  <a:moveTo>
                    <a:pt x="0" y="0"/>
                  </a:moveTo>
                  <a:lnTo>
                    <a:pt x="4952414" y="0"/>
                  </a:lnTo>
                  <a:lnTo>
                    <a:pt x="4952414" y="155183"/>
                  </a:lnTo>
                  <a:lnTo>
                    <a:pt x="0" y="155183"/>
                  </a:lnTo>
                  <a:close/>
                </a:path>
              </a:pathLst>
            </a:custGeom>
            <a:gradFill rotWithShape="1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952414" cy="1932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 rot="3113827">
            <a:off x="17493511" y="8103074"/>
            <a:ext cx="2713072" cy="2693341"/>
          </a:xfrm>
          <a:custGeom>
            <a:avLst/>
            <a:gdLst/>
            <a:ahLst/>
            <a:cxnLst/>
            <a:rect l="l" t="t" r="r" b="b"/>
            <a:pathLst>
              <a:path w="2713072" h="2693341">
                <a:moveTo>
                  <a:pt x="0" y="0"/>
                </a:moveTo>
                <a:lnTo>
                  <a:pt x="2713072" y="0"/>
                </a:lnTo>
                <a:lnTo>
                  <a:pt x="2713072" y="2693341"/>
                </a:lnTo>
                <a:lnTo>
                  <a:pt x="0" y="26933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616098">
            <a:off x="-1541887" y="4390563"/>
            <a:ext cx="2713072" cy="2693341"/>
          </a:xfrm>
          <a:custGeom>
            <a:avLst/>
            <a:gdLst/>
            <a:ahLst/>
            <a:cxnLst/>
            <a:rect l="l" t="t" r="r" b="b"/>
            <a:pathLst>
              <a:path w="2713072" h="2693341">
                <a:moveTo>
                  <a:pt x="0" y="0"/>
                </a:moveTo>
                <a:lnTo>
                  <a:pt x="2713072" y="0"/>
                </a:lnTo>
                <a:lnTo>
                  <a:pt x="2713072" y="2693340"/>
                </a:lnTo>
                <a:lnTo>
                  <a:pt x="0" y="26933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616098">
            <a:off x="32977" y="2696630"/>
            <a:ext cx="2713072" cy="2693341"/>
          </a:xfrm>
          <a:custGeom>
            <a:avLst/>
            <a:gdLst/>
            <a:ahLst/>
            <a:cxnLst/>
            <a:rect l="l" t="t" r="r" b="b"/>
            <a:pathLst>
              <a:path w="2713072" h="2693341">
                <a:moveTo>
                  <a:pt x="0" y="0"/>
                </a:moveTo>
                <a:lnTo>
                  <a:pt x="2713072" y="0"/>
                </a:lnTo>
                <a:lnTo>
                  <a:pt x="2713072" y="2693341"/>
                </a:lnTo>
                <a:lnTo>
                  <a:pt x="0" y="269334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5924562" y="3679833"/>
            <a:ext cx="2057400" cy="4114800"/>
          </a:xfrm>
          <a:custGeom>
            <a:avLst/>
            <a:gdLst/>
            <a:ahLst/>
            <a:cxnLst/>
            <a:rect l="l" t="t" r="r" b="b"/>
            <a:pathLst>
              <a:path w="2057400" h="4114800">
                <a:moveTo>
                  <a:pt x="0" y="0"/>
                </a:moveTo>
                <a:lnTo>
                  <a:pt x="2057400" y="0"/>
                </a:lnTo>
                <a:lnTo>
                  <a:pt x="20574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374876" y="9747764"/>
            <a:ext cx="5979104" cy="505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46"/>
              </a:lnSpc>
            </a:pPr>
            <a:r>
              <a:rPr lang="en-US" sz="2961">
                <a:solidFill>
                  <a:srgbClr val="000000"/>
                </a:solidFill>
                <a:latin typeface="Open Sans"/>
              </a:rPr>
              <a:t>Master BDSaS - Graph Theory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935200" y="9705107"/>
            <a:ext cx="213360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2023/2024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86859" y="405682"/>
            <a:ext cx="5257502" cy="10583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20"/>
              </a:lnSpc>
            </a:pPr>
            <a:r>
              <a:rPr lang="en-US" sz="6443" dirty="0" err="1">
                <a:solidFill>
                  <a:srgbClr val="000000"/>
                </a:solidFill>
                <a:latin typeface="Belleza"/>
              </a:rPr>
              <a:t>Problématique</a:t>
            </a:r>
            <a:endParaRPr lang="en-US" sz="6443" dirty="0">
              <a:solidFill>
                <a:srgbClr val="000000"/>
              </a:solidFill>
              <a:latin typeface="Belleza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646151" y="3323319"/>
            <a:ext cx="7415659" cy="846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65"/>
              </a:lnSpc>
            </a:pPr>
            <a:r>
              <a:rPr lang="en-US" sz="4903" dirty="0" err="1">
                <a:solidFill>
                  <a:srgbClr val="97769D"/>
                </a:solidFill>
                <a:latin typeface="Belleza"/>
              </a:rPr>
              <a:t>Défis</a:t>
            </a:r>
            <a:r>
              <a:rPr lang="en-US" sz="4903" dirty="0">
                <a:solidFill>
                  <a:srgbClr val="97769D"/>
                </a:solidFill>
                <a:latin typeface="Belleza"/>
              </a:rPr>
              <a:t> de </a:t>
            </a:r>
            <a:r>
              <a:rPr lang="en-US" sz="4903" dirty="0" err="1">
                <a:solidFill>
                  <a:srgbClr val="97769D"/>
                </a:solidFill>
                <a:latin typeface="Belleza"/>
              </a:rPr>
              <a:t>l’algorithme</a:t>
            </a:r>
            <a:r>
              <a:rPr lang="en-US" sz="4903" dirty="0">
                <a:solidFill>
                  <a:srgbClr val="97769D"/>
                </a:solidFill>
                <a:latin typeface="Belleza"/>
              </a:rPr>
              <a:t> Dijkstra: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044361" y="4513588"/>
            <a:ext cx="7856041" cy="2557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8" lvl="1" indent="-399414">
              <a:lnSpc>
                <a:spcPts val="5179"/>
              </a:lnSpc>
              <a:buFont typeface="Arial"/>
              <a:buChar char="•"/>
            </a:pPr>
            <a:r>
              <a:rPr lang="en-US" sz="3699" dirty="0">
                <a:solidFill>
                  <a:srgbClr val="000000"/>
                </a:solidFill>
                <a:latin typeface="Open Sans"/>
              </a:rPr>
              <a:t>Identifier le chemin le plus court</a:t>
            </a:r>
          </a:p>
          <a:p>
            <a:pPr marL="798828" lvl="1" indent="-399414">
              <a:lnSpc>
                <a:spcPts val="5179"/>
              </a:lnSpc>
              <a:buFont typeface="Arial"/>
              <a:buChar char="•"/>
            </a:pPr>
            <a:r>
              <a:rPr lang="en-US" sz="3699" dirty="0" err="1">
                <a:solidFill>
                  <a:srgbClr val="000000"/>
                </a:solidFill>
                <a:latin typeface="Open Sans"/>
              </a:rPr>
              <a:t>Complexité</a:t>
            </a:r>
            <a:r>
              <a:rPr lang="en-US" sz="3699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3699" dirty="0" err="1">
                <a:solidFill>
                  <a:srgbClr val="000000"/>
                </a:solidFill>
                <a:latin typeface="Open Sans"/>
              </a:rPr>
              <a:t>temporelle</a:t>
            </a:r>
            <a:endParaRPr lang="en-US" sz="3699" dirty="0">
              <a:solidFill>
                <a:srgbClr val="000000"/>
              </a:solidFill>
              <a:latin typeface="Open Sans"/>
            </a:endParaRPr>
          </a:p>
          <a:p>
            <a:pPr marL="820417" lvl="1" indent="-410209">
              <a:lnSpc>
                <a:spcPts val="5319"/>
              </a:lnSpc>
              <a:buFont typeface="Arial"/>
              <a:buChar char="•"/>
            </a:pPr>
            <a:r>
              <a:rPr lang="en-US" sz="3799" dirty="0">
                <a:solidFill>
                  <a:srgbClr val="000000"/>
                </a:solidFill>
                <a:latin typeface="Open Sans"/>
              </a:rPr>
              <a:t>Gestion des </a:t>
            </a:r>
            <a:r>
              <a:rPr lang="en-US" sz="3799" dirty="0" err="1">
                <a:solidFill>
                  <a:srgbClr val="000000"/>
                </a:solidFill>
                <a:latin typeface="Open Sans"/>
              </a:rPr>
              <a:t>poids</a:t>
            </a:r>
            <a:r>
              <a:rPr lang="en-US" sz="3799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Open Sans"/>
              </a:rPr>
              <a:t>négatifs</a:t>
            </a:r>
            <a:endParaRPr lang="en-US" sz="3799" dirty="0">
              <a:solidFill>
                <a:srgbClr val="000000"/>
              </a:solidFill>
              <a:latin typeface="Open Sans"/>
            </a:endParaRPr>
          </a:p>
          <a:p>
            <a:pPr algn="ctr">
              <a:lnSpc>
                <a:spcPts val="4759"/>
              </a:lnSpc>
            </a:pPr>
            <a:endParaRPr lang="en-US" sz="3799" dirty="0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1080282" y="-12115705"/>
            <a:ext cx="19426405" cy="21849740"/>
          </a:xfrm>
          <a:custGeom>
            <a:avLst/>
            <a:gdLst/>
            <a:ahLst/>
            <a:cxnLst/>
            <a:rect l="l" t="t" r="r" b="b"/>
            <a:pathLst>
              <a:path w="19426405" h="21849740">
                <a:moveTo>
                  <a:pt x="0" y="0"/>
                </a:moveTo>
                <a:lnTo>
                  <a:pt x="19426405" y="0"/>
                </a:lnTo>
                <a:lnTo>
                  <a:pt x="19426405" y="21849740"/>
                </a:lnTo>
                <a:lnTo>
                  <a:pt x="0" y="218497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9734035"/>
            <a:ext cx="18803699" cy="589209"/>
            <a:chOff x="0" y="0"/>
            <a:chExt cx="4952414" cy="15518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952414" cy="155183"/>
            </a:xfrm>
            <a:custGeom>
              <a:avLst/>
              <a:gdLst/>
              <a:ahLst/>
              <a:cxnLst/>
              <a:rect l="l" t="t" r="r" b="b"/>
              <a:pathLst>
                <a:path w="4952414" h="155183">
                  <a:moveTo>
                    <a:pt x="0" y="0"/>
                  </a:moveTo>
                  <a:lnTo>
                    <a:pt x="4952414" y="0"/>
                  </a:lnTo>
                  <a:lnTo>
                    <a:pt x="4952414" y="155183"/>
                  </a:lnTo>
                  <a:lnTo>
                    <a:pt x="0" y="155183"/>
                  </a:lnTo>
                  <a:close/>
                </a:path>
              </a:pathLst>
            </a:custGeom>
            <a:gradFill rotWithShape="1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952414" cy="1932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 rot="3113827">
            <a:off x="17493511" y="8103074"/>
            <a:ext cx="2713072" cy="2693341"/>
          </a:xfrm>
          <a:custGeom>
            <a:avLst/>
            <a:gdLst/>
            <a:ahLst/>
            <a:cxnLst/>
            <a:rect l="l" t="t" r="r" b="b"/>
            <a:pathLst>
              <a:path w="2713072" h="2693341">
                <a:moveTo>
                  <a:pt x="0" y="0"/>
                </a:moveTo>
                <a:lnTo>
                  <a:pt x="2713072" y="0"/>
                </a:lnTo>
                <a:lnTo>
                  <a:pt x="2713072" y="2693341"/>
                </a:lnTo>
                <a:lnTo>
                  <a:pt x="0" y="26933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616098">
            <a:off x="-1541887" y="4390563"/>
            <a:ext cx="2713072" cy="2693341"/>
          </a:xfrm>
          <a:custGeom>
            <a:avLst/>
            <a:gdLst/>
            <a:ahLst/>
            <a:cxnLst/>
            <a:rect l="l" t="t" r="r" b="b"/>
            <a:pathLst>
              <a:path w="2713072" h="2693341">
                <a:moveTo>
                  <a:pt x="0" y="0"/>
                </a:moveTo>
                <a:lnTo>
                  <a:pt x="2713072" y="0"/>
                </a:lnTo>
                <a:lnTo>
                  <a:pt x="2713072" y="2693340"/>
                </a:lnTo>
                <a:lnTo>
                  <a:pt x="0" y="26933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616098">
            <a:off x="32977" y="2450294"/>
            <a:ext cx="2713072" cy="2693341"/>
          </a:xfrm>
          <a:custGeom>
            <a:avLst/>
            <a:gdLst/>
            <a:ahLst/>
            <a:cxnLst/>
            <a:rect l="l" t="t" r="r" b="b"/>
            <a:pathLst>
              <a:path w="2713072" h="2693341">
                <a:moveTo>
                  <a:pt x="0" y="0"/>
                </a:moveTo>
                <a:lnTo>
                  <a:pt x="2713072" y="0"/>
                </a:lnTo>
                <a:lnTo>
                  <a:pt x="2713072" y="2693341"/>
                </a:lnTo>
                <a:lnTo>
                  <a:pt x="0" y="269334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076261" y="6181778"/>
            <a:ext cx="2642074" cy="2734358"/>
          </a:xfrm>
          <a:custGeom>
            <a:avLst/>
            <a:gdLst/>
            <a:ahLst/>
            <a:cxnLst/>
            <a:rect l="l" t="t" r="r" b="b"/>
            <a:pathLst>
              <a:path w="2642074" h="2734358">
                <a:moveTo>
                  <a:pt x="0" y="0"/>
                </a:moveTo>
                <a:lnTo>
                  <a:pt x="2642074" y="0"/>
                </a:lnTo>
                <a:lnTo>
                  <a:pt x="2642074" y="2734359"/>
                </a:lnTo>
                <a:lnTo>
                  <a:pt x="0" y="273435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374876" y="9747764"/>
            <a:ext cx="5979104" cy="505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46"/>
              </a:lnSpc>
            </a:pPr>
            <a:r>
              <a:rPr lang="en-US" sz="2961">
                <a:solidFill>
                  <a:srgbClr val="000000"/>
                </a:solidFill>
                <a:latin typeface="Open Sans"/>
              </a:rPr>
              <a:t>Master BDSaS - Graph Theory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935200" y="9705107"/>
            <a:ext cx="213360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2023/2024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-597945" y="24062"/>
            <a:ext cx="7124643" cy="10846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50"/>
              </a:lnSpc>
            </a:pPr>
            <a:r>
              <a:rPr lang="en-US" sz="6321">
                <a:solidFill>
                  <a:srgbClr val="000000"/>
                </a:solidFill>
                <a:latin typeface="Belleza"/>
              </a:rPr>
              <a:t>Conclusion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364428" y="1257955"/>
            <a:ext cx="13158958" cy="972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4"/>
              </a:lnSpc>
            </a:pPr>
            <a:r>
              <a:rPr lang="en-US" sz="5603">
                <a:solidFill>
                  <a:srgbClr val="97769D"/>
                </a:solidFill>
                <a:latin typeface="Belleza"/>
              </a:rPr>
              <a:t>Réussite de l'objectif principal du projet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711121" y="4029811"/>
            <a:ext cx="11548179" cy="2601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9955" lvl="1" indent="-399977">
              <a:lnSpc>
                <a:spcPts val="5187"/>
              </a:lnSpc>
              <a:buFont typeface="Arial"/>
              <a:buChar char="•"/>
            </a:pPr>
            <a:r>
              <a:rPr lang="en-US" sz="3705">
                <a:solidFill>
                  <a:srgbClr val="000000"/>
                </a:solidFill>
                <a:latin typeface="Open Sans"/>
              </a:rPr>
              <a:t>Application guidée par l'algorithme de Dijkstra, simplifie le traçage de plus court chemin sur carte géographique.</a:t>
            </a:r>
          </a:p>
          <a:p>
            <a:pPr marL="799955" lvl="1" indent="-399977">
              <a:lnSpc>
                <a:spcPts val="5187"/>
              </a:lnSpc>
              <a:buFont typeface="Arial"/>
              <a:buChar char="•"/>
            </a:pPr>
            <a:r>
              <a:rPr lang="en-US" sz="3705">
                <a:solidFill>
                  <a:srgbClr val="000000"/>
                </a:solidFill>
                <a:latin typeface="Open Sans"/>
              </a:rPr>
              <a:t>Travail en groupe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1080282" y="-12115705"/>
            <a:ext cx="19426405" cy="21849740"/>
          </a:xfrm>
          <a:custGeom>
            <a:avLst/>
            <a:gdLst/>
            <a:ahLst/>
            <a:cxnLst/>
            <a:rect l="l" t="t" r="r" b="b"/>
            <a:pathLst>
              <a:path w="19426405" h="21849740">
                <a:moveTo>
                  <a:pt x="0" y="0"/>
                </a:moveTo>
                <a:lnTo>
                  <a:pt x="19426405" y="0"/>
                </a:lnTo>
                <a:lnTo>
                  <a:pt x="19426405" y="21849740"/>
                </a:lnTo>
                <a:lnTo>
                  <a:pt x="0" y="218497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9734035"/>
            <a:ext cx="18803699" cy="589209"/>
            <a:chOff x="0" y="0"/>
            <a:chExt cx="4952414" cy="15518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952414" cy="155183"/>
            </a:xfrm>
            <a:custGeom>
              <a:avLst/>
              <a:gdLst/>
              <a:ahLst/>
              <a:cxnLst/>
              <a:rect l="l" t="t" r="r" b="b"/>
              <a:pathLst>
                <a:path w="4952414" h="155183">
                  <a:moveTo>
                    <a:pt x="0" y="0"/>
                  </a:moveTo>
                  <a:lnTo>
                    <a:pt x="4952414" y="0"/>
                  </a:lnTo>
                  <a:lnTo>
                    <a:pt x="4952414" y="155183"/>
                  </a:lnTo>
                  <a:lnTo>
                    <a:pt x="0" y="155183"/>
                  </a:lnTo>
                  <a:close/>
                </a:path>
              </a:pathLst>
            </a:custGeom>
            <a:gradFill rotWithShape="1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952414" cy="1932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 rot="3113827">
            <a:off x="17493511" y="8103074"/>
            <a:ext cx="2713072" cy="2693341"/>
          </a:xfrm>
          <a:custGeom>
            <a:avLst/>
            <a:gdLst/>
            <a:ahLst/>
            <a:cxnLst/>
            <a:rect l="l" t="t" r="r" b="b"/>
            <a:pathLst>
              <a:path w="2713072" h="2693341">
                <a:moveTo>
                  <a:pt x="0" y="0"/>
                </a:moveTo>
                <a:lnTo>
                  <a:pt x="2713072" y="0"/>
                </a:lnTo>
                <a:lnTo>
                  <a:pt x="2713072" y="2693341"/>
                </a:lnTo>
                <a:lnTo>
                  <a:pt x="0" y="26933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616098">
            <a:off x="-1541887" y="4390563"/>
            <a:ext cx="2713072" cy="2693341"/>
          </a:xfrm>
          <a:custGeom>
            <a:avLst/>
            <a:gdLst/>
            <a:ahLst/>
            <a:cxnLst/>
            <a:rect l="l" t="t" r="r" b="b"/>
            <a:pathLst>
              <a:path w="2713072" h="2693341">
                <a:moveTo>
                  <a:pt x="0" y="0"/>
                </a:moveTo>
                <a:lnTo>
                  <a:pt x="2713072" y="0"/>
                </a:lnTo>
                <a:lnTo>
                  <a:pt x="2713072" y="2693340"/>
                </a:lnTo>
                <a:lnTo>
                  <a:pt x="0" y="26933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616098">
            <a:off x="32978" y="2728085"/>
            <a:ext cx="2713072" cy="2693341"/>
          </a:xfrm>
          <a:custGeom>
            <a:avLst/>
            <a:gdLst/>
            <a:ahLst/>
            <a:cxnLst/>
            <a:rect l="l" t="t" r="r" b="b"/>
            <a:pathLst>
              <a:path w="2713072" h="2693341">
                <a:moveTo>
                  <a:pt x="0" y="0"/>
                </a:moveTo>
                <a:lnTo>
                  <a:pt x="2713072" y="0"/>
                </a:lnTo>
                <a:lnTo>
                  <a:pt x="2713072" y="2693341"/>
                </a:lnTo>
                <a:lnTo>
                  <a:pt x="0" y="269334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374876" y="9747764"/>
            <a:ext cx="5979104" cy="505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46"/>
              </a:lnSpc>
            </a:pPr>
            <a:r>
              <a:rPr lang="en-US" sz="2961">
                <a:solidFill>
                  <a:srgbClr val="000000"/>
                </a:solidFill>
                <a:latin typeface="Open Sans"/>
              </a:rPr>
              <a:t>Master BDSaS - Graph Theory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935200" y="9705107"/>
            <a:ext cx="213360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2023/2024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-1080282" y="24062"/>
            <a:ext cx="7124643" cy="22059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50"/>
              </a:lnSpc>
            </a:pPr>
            <a:r>
              <a:rPr lang="en-US" sz="6321">
                <a:solidFill>
                  <a:srgbClr val="000000"/>
                </a:solidFill>
                <a:latin typeface="Belleza"/>
              </a:rPr>
              <a:t>Présentation</a:t>
            </a:r>
          </a:p>
          <a:p>
            <a:pPr algn="ctr">
              <a:lnSpc>
                <a:spcPts val="8850"/>
              </a:lnSpc>
            </a:pPr>
            <a:r>
              <a:rPr lang="en-US" sz="6321">
                <a:solidFill>
                  <a:srgbClr val="000000"/>
                </a:solidFill>
                <a:latin typeface="Belleza"/>
              </a:rPr>
              <a:t>de l’algorithme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250415" y="3323319"/>
            <a:ext cx="6531620" cy="846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65"/>
              </a:lnSpc>
            </a:pPr>
            <a:r>
              <a:rPr lang="en-US" sz="4903">
                <a:solidFill>
                  <a:srgbClr val="97769D"/>
                </a:solidFill>
                <a:latin typeface="Belleza"/>
              </a:rPr>
              <a:t>Définition de l’algorithme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459791" y="4345965"/>
            <a:ext cx="13401603" cy="3862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79"/>
              </a:lnSpc>
            </a:pPr>
            <a:r>
              <a:rPr lang="en-US" sz="3699">
                <a:solidFill>
                  <a:srgbClr val="000000"/>
                </a:solidFill>
                <a:latin typeface="Open Sans"/>
              </a:rPr>
              <a:t> L’algorithme a comme principe de trouver le chemin le plus court dans un graphe pondéré. Inventé par Edsger Dijkstra en 1956, il évalue de manière itérative les distances les plus courtes à partir d'un nœud source vers tous les autres nœuds.</a:t>
            </a:r>
          </a:p>
          <a:p>
            <a:pPr algn="ctr">
              <a:lnSpc>
                <a:spcPts val="4759"/>
              </a:lnSpc>
            </a:pPr>
            <a:endParaRPr lang="en-US" sz="3699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4820993" y="-16520530"/>
            <a:ext cx="23866556" cy="26843774"/>
          </a:xfrm>
          <a:custGeom>
            <a:avLst/>
            <a:gdLst/>
            <a:ahLst/>
            <a:cxnLst/>
            <a:rect l="l" t="t" r="r" b="b"/>
            <a:pathLst>
              <a:path w="23866556" h="26843774">
                <a:moveTo>
                  <a:pt x="0" y="0"/>
                </a:moveTo>
                <a:lnTo>
                  <a:pt x="23866555" y="0"/>
                </a:lnTo>
                <a:lnTo>
                  <a:pt x="23866555" y="26843774"/>
                </a:lnTo>
                <a:lnTo>
                  <a:pt x="0" y="268437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9734035"/>
            <a:ext cx="18803699" cy="589209"/>
            <a:chOff x="0" y="0"/>
            <a:chExt cx="4952414" cy="15518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952414" cy="155183"/>
            </a:xfrm>
            <a:custGeom>
              <a:avLst/>
              <a:gdLst/>
              <a:ahLst/>
              <a:cxnLst/>
              <a:rect l="l" t="t" r="r" b="b"/>
              <a:pathLst>
                <a:path w="4952414" h="155183">
                  <a:moveTo>
                    <a:pt x="0" y="0"/>
                  </a:moveTo>
                  <a:lnTo>
                    <a:pt x="4952414" y="0"/>
                  </a:lnTo>
                  <a:lnTo>
                    <a:pt x="4952414" y="155183"/>
                  </a:lnTo>
                  <a:lnTo>
                    <a:pt x="0" y="155183"/>
                  </a:lnTo>
                  <a:close/>
                </a:path>
              </a:pathLst>
            </a:custGeom>
            <a:gradFill rotWithShape="1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952414" cy="1932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627787" y="4560008"/>
            <a:ext cx="968465" cy="1166984"/>
            <a:chOff x="0" y="0"/>
            <a:chExt cx="812800" cy="97941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979410"/>
            </a:xfrm>
            <a:custGeom>
              <a:avLst/>
              <a:gdLst/>
              <a:ahLst/>
              <a:cxnLst/>
              <a:rect l="l" t="t" r="r" b="b"/>
              <a:pathLst>
                <a:path w="812800" h="979410">
                  <a:moveTo>
                    <a:pt x="406400" y="0"/>
                  </a:moveTo>
                  <a:cubicBezTo>
                    <a:pt x="181951" y="0"/>
                    <a:pt x="0" y="219248"/>
                    <a:pt x="0" y="489705"/>
                  </a:cubicBezTo>
                  <a:cubicBezTo>
                    <a:pt x="0" y="760162"/>
                    <a:pt x="181951" y="979410"/>
                    <a:pt x="406400" y="979410"/>
                  </a:cubicBezTo>
                  <a:cubicBezTo>
                    <a:pt x="630849" y="979410"/>
                    <a:pt x="812800" y="760162"/>
                    <a:pt x="812800" y="489705"/>
                  </a:cubicBezTo>
                  <a:cubicBezTo>
                    <a:pt x="812800" y="219248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15620"/>
              <a:ext cx="660400" cy="8719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879"/>
                </a:lnSpc>
              </a:pPr>
              <a:r>
                <a:rPr lang="en-US" sz="4199">
                  <a:solidFill>
                    <a:srgbClr val="000000"/>
                  </a:solidFill>
                  <a:latin typeface="Open Sans"/>
                </a:rPr>
                <a:t>A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374876" y="9747764"/>
            <a:ext cx="5979104" cy="505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46"/>
              </a:lnSpc>
            </a:pPr>
            <a:r>
              <a:rPr lang="en-US" sz="2961">
                <a:solidFill>
                  <a:srgbClr val="000000"/>
                </a:solidFill>
                <a:latin typeface="Open Sans"/>
              </a:rPr>
              <a:t>Master BDSaS - Graph Theory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935200" y="9705107"/>
            <a:ext cx="213360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2023/2024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853590" y="1593202"/>
            <a:ext cx="5500390" cy="846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65"/>
              </a:lnSpc>
            </a:pPr>
            <a:r>
              <a:rPr lang="en-US" sz="4903">
                <a:solidFill>
                  <a:srgbClr val="97769D"/>
                </a:solidFill>
                <a:latin typeface="Belleza"/>
              </a:rPr>
              <a:t>Procédure de  Dijkstra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376553" y="2534731"/>
            <a:ext cx="12297498" cy="1287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79"/>
              </a:lnSpc>
            </a:pPr>
            <a:r>
              <a:rPr lang="en-US" sz="3699">
                <a:solidFill>
                  <a:srgbClr val="000000"/>
                </a:solidFill>
                <a:latin typeface="Open Sans"/>
              </a:rPr>
              <a:t> Afin de bien illustrer les grands principes de l’algorithme, nous utiliserons le graphe suivant: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10133010" y="4560008"/>
            <a:ext cx="968465" cy="1166984"/>
            <a:chOff x="0" y="0"/>
            <a:chExt cx="812800" cy="97941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979410"/>
            </a:xfrm>
            <a:custGeom>
              <a:avLst/>
              <a:gdLst/>
              <a:ahLst/>
              <a:cxnLst/>
              <a:rect l="l" t="t" r="r" b="b"/>
              <a:pathLst>
                <a:path w="812800" h="979410">
                  <a:moveTo>
                    <a:pt x="406400" y="0"/>
                  </a:moveTo>
                  <a:cubicBezTo>
                    <a:pt x="181951" y="0"/>
                    <a:pt x="0" y="219248"/>
                    <a:pt x="0" y="489705"/>
                  </a:cubicBezTo>
                  <a:cubicBezTo>
                    <a:pt x="0" y="760162"/>
                    <a:pt x="181951" y="979410"/>
                    <a:pt x="406400" y="979410"/>
                  </a:cubicBezTo>
                  <a:cubicBezTo>
                    <a:pt x="630849" y="979410"/>
                    <a:pt x="812800" y="760162"/>
                    <a:pt x="812800" y="489705"/>
                  </a:cubicBezTo>
                  <a:cubicBezTo>
                    <a:pt x="812800" y="219248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15620"/>
              <a:ext cx="660400" cy="8719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879"/>
                </a:lnSpc>
              </a:pPr>
              <a:r>
                <a:rPr lang="en-US" sz="4199">
                  <a:solidFill>
                    <a:srgbClr val="000000"/>
                  </a:solidFill>
                  <a:latin typeface="Open Sans"/>
                </a:rPr>
                <a:t>B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6627787" y="7067051"/>
            <a:ext cx="968465" cy="1166984"/>
            <a:chOff x="0" y="0"/>
            <a:chExt cx="812800" cy="97941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979410"/>
            </a:xfrm>
            <a:custGeom>
              <a:avLst/>
              <a:gdLst/>
              <a:ahLst/>
              <a:cxnLst/>
              <a:rect l="l" t="t" r="r" b="b"/>
              <a:pathLst>
                <a:path w="812800" h="979410">
                  <a:moveTo>
                    <a:pt x="406400" y="0"/>
                  </a:moveTo>
                  <a:cubicBezTo>
                    <a:pt x="181951" y="0"/>
                    <a:pt x="0" y="219248"/>
                    <a:pt x="0" y="489705"/>
                  </a:cubicBezTo>
                  <a:cubicBezTo>
                    <a:pt x="0" y="760162"/>
                    <a:pt x="181951" y="979410"/>
                    <a:pt x="406400" y="979410"/>
                  </a:cubicBezTo>
                  <a:cubicBezTo>
                    <a:pt x="630849" y="979410"/>
                    <a:pt x="812800" y="760162"/>
                    <a:pt x="812800" y="489705"/>
                  </a:cubicBezTo>
                  <a:cubicBezTo>
                    <a:pt x="812800" y="219248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15620"/>
              <a:ext cx="660400" cy="8719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879"/>
                </a:lnSpc>
              </a:pPr>
              <a:r>
                <a:rPr lang="en-US" sz="4199">
                  <a:solidFill>
                    <a:srgbClr val="000000"/>
                  </a:solidFill>
                  <a:latin typeface="Open Sans"/>
                </a:rPr>
                <a:t>C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0133010" y="7067051"/>
            <a:ext cx="968465" cy="1166984"/>
            <a:chOff x="0" y="0"/>
            <a:chExt cx="812800" cy="97941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979410"/>
            </a:xfrm>
            <a:custGeom>
              <a:avLst/>
              <a:gdLst/>
              <a:ahLst/>
              <a:cxnLst/>
              <a:rect l="l" t="t" r="r" b="b"/>
              <a:pathLst>
                <a:path w="812800" h="979410">
                  <a:moveTo>
                    <a:pt x="406400" y="0"/>
                  </a:moveTo>
                  <a:cubicBezTo>
                    <a:pt x="181951" y="0"/>
                    <a:pt x="0" y="219248"/>
                    <a:pt x="0" y="489705"/>
                  </a:cubicBezTo>
                  <a:cubicBezTo>
                    <a:pt x="0" y="760162"/>
                    <a:pt x="181951" y="979410"/>
                    <a:pt x="406400" y="979410"/>
                  </a:cubicBezTo>
                  <a:cubicBezTo>
                    <a:pt x="630849" y="979410"/>
                    <a:pt x="812800" y="760162"/>
                    <a:pt x="812800" y="489705"/>
                  </a:cubicBezTo>
                  <a:cubicBezTo>
                    <a:pt x="812800" y="219248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76200" y="15620"/>
              <a:ext cx="660400" cy="8719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879"/>
                </a:lnSpc>
              </a:pPr>
              <a:r>
                <a:rPr lang="en-US" sz="4199">
                  <a:solidFill>
                    <a:srgbClr val="000000"/>
                  </a:solidFill>
                  <a:latin typeface="Open Sans"/>
                </a:rPr>
                <a:t>D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8399210" y="8743375"/>
            <a:ext cx="968465" cy="968465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619"/>
                </a:lnSpc>
              </a:pPr>
              <a:r>
                <a:rPr lang="en-US" sz="3299">
                  <a:solidFill>
                    <a:srgbClr val="000000"/>
                  </a:solidFill>
                  <a:latin typeface="Open Sans"/>
                </a:rPr>
                <a:t>E</a:t>
              </a:r>
            </a:p>
          </p:txBody>
        </p:sp>
      </p:grpSp>
      <p:sp>
        <p:nvSpPr>
          <p:cNvPr id="25" name="AutoShape 25"/>
          <p:cNvSpPr/>
          <p:nvPr/>
        </p:nvSpPr>
        <p:spPr>
          <a:xfrm flipH="1">
            <a:off x="7596252" y="5143500"/>
            <a:ext cx="2536758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10617243" y="5726992"/>
            <a:ext cx="0" cy="134005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 flipH="1">
            <a:off x="7112020" y="5726992"/>
            <a:ext cx="0" cy="134005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 flipH="1" flipV="1">
            <a:off x="7112020" y="8234035"/>
            <a:ext cx="1287190" cy="99357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" name="AutoShape 29"/>
          <p:cNvSpPr/>
          <p:nvPr/>
        </p:nvSpPr>
        <p:spPr>
          <a:xfrm flipV="1">
            <a:off x="9367675" y="8234035"/>
            <a:ext cx="1249567" cy="99357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" name="AutoShape 30"/>
          <p:cNvSpPr/>
          <p:nvPr/>
        </p:nvSpPr>
        <p:spPr>
          <a:xfrm flipH="1" flipV="1">
            <a:off x="7112020" y="5726992"/>
            <a:ext cx="3020990" cy="192355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1" name="TextBox 31"/>
          <p:cNvSpPr txBox="1"/>
          <p:nvPr/>
        </p:nvSpPr>
        <p:spPr>
          <a:xfrm>
            <a:off x="8684390" y="4442867"/>
            <a:ext cx="24690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6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6655831" y="6137835"/>
            <a:ext cx="24690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3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0826793" y="6073489"/>
            <a:ext cx="24690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2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8897094" y="6137835"/>
            <a:ext cx="24690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5</a:t>
            </a:r>
          </a:p>
        </p:txBody>
      </p:sp>
      <p:sp>
        <p:nvSpPr>
          <p:cNvPr id="35" name="AutoShape 35"/>
          <p:cNvSpPr/>
          <p:nvPr/>
        </p:nvSpPr>
        <p:spPr>
          <a:xfrm flipH="1">
            <a:off x="7596252" y="7650543"/>
            <a:ext cx="2536758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TextBox 36"/>
          <p:cNvSpPr txBox="1"/>
          <p:nvPr/>
        </p:nvSpPr>
        <p:spPr>
          <a:xfrm>
            <a:off x="8570516" y="7124760"/>
            <a:ext cx="24690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1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6902737" y="8281660"/>
            <a:ext cx="493812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11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370337" y="8206648"/>
            <a:ext cx="24690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4820993" y="-16520530"/>
            <a:ext cx="23866556" cy="26843774"/>
          </a:xfrm>
          <a:custGeom>
            <a:avLst/>
            <a:gdLst/>
            <a:ahLst/>
            <a:cxnLst/>
            <a:rect l="l" t="t" r="r" b="b"/>
            <a:pathLst>
              <a:path w="23866556" h="26843774">
                <a:moveTo>
                  <a:pt x="0" y="0"/>
                </a:moveTo>
                <a:lnTo>
                  <a:pt x="23866555" y="0"/>
                </a:lnTo>
                <a:lnTo>
                  <a:pt x="23866555" y="26843774"/>
                </a:lnTo>
                <a:lnTo>
                  <a:pt x="0" y="268437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9734035"/>
            <a:ext cx="18803699" cy="589209"/>
            <a:chOff x="0" y="0"/>
            <a:chExt cx="4952414" cy="15518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952414" cy="155183"/>
            </a:xfrm>
            <a:custGeom>
              <a:avLst/>
              <a:gdLst/>
              <a:ahLst/>
              <a:cxnLst/>
              <a:rect l="l" t="t" r="r" b="b"/>
              <a:pathLst>
                <a:path w="4952414" h="155183">
                  <a:moveTo>
                    <a:pt x="0" y="0"/>
                  </a:moveTo>
                  <a:lnTo>
                    <a:pt x="4952414" y="0"/>
                  </a:lnTo>
                  <a:lnTo>
                    <a:pt x="4952414" y="155183"/>
                  </a:lnTo>
                  <a:lnTo>
                    <a:pt x="0" y="155183"/>
                  </a:lnTo>
                  <a:close/>
                </a:path>
              </a:pathLst>
            </a:custGeom>
            <a:gradFill rotWithShape="1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952414" cy="1932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374876" y="9747764"/>
            <a:ext cx="5979104" cy="505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46"/>
              </a:lnSpc>
            </a:pPr>
            <a:r>
              <a:rPr lang="en-US" sz="2961">
                <a:solidFill>
                  <a:srgbClr val="000000"/>
                </a:solidFill>
                <a:latin typeface="Open Sans"/>
              </a:rPr>
              <a:t>Master BDSaS - Graph Theory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935200" y="9705107"/>
            <a:ext cx="213360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2023/2024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20957592" y="1306006"/>
            <a:ext cx="968465" cy="1166984"/>
            <a:chOff x="0" y="0"/>
            <a:chExt cx="812800" cy="97941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979410"/>
            </a:xfrm>
            <a:custGeom>
              <a:avLst/>
              <a:gdLst/>
              <a:ahLst/>
              <a:cxnLst/>
              <a:rect l="l" t="t" r="r" b="b"/>
              <a:pathLst>
                <a:path w="812800" h="979410">
                  <a:moveTo>
                    <a:pt x="406400" y="0"/>
                  </a:moveTo>
                  <a:cubicBezTo>
                    <a:pt x="181951" y="0"/>
                    <a:pt x="0" y="219248"/>
                    <a:pt x="0" y="489705"/>
                  </a:cubicBezTo>
                  <a:cubicBezTo>
                    <a:pt x="0" y="760162"/>
                    <a:pt x="181951" y="979410"/>
                    <a:pt x="406400" y="979410"/>
                  </a:cubicBezTo>
                  <a:cubicBezTo>
                    <a:pt x="630849" y="979410"/>
                    <a:pt x="812800" y="760162"/>
                    <a:pt x="812800" y="489705"/>
                  </a:cubicBezTo>
                  <a:cubicBezTo>
                    <a:pt x="812800" y="219248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15620"/>
              <a:ext cx="660400" cy="8719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879"/>
                </a:lnSpc>
              </a:pPr>
              <a:r>
                <a:rPr lang="en-US" sz="4199">
                  <a:solidFill>
                    <a:srgbClr val="000000"/>
                  </a:solidFill>
                  <a:latin typeface="Open Sans"/>
                </a:rPr>
                <a:t>B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0967252" y="2267781"/>
            <a:ext cx="968465" cy="1166984"/>
            <a:chOff x="0" y="0"/>
            <a:chExt cx="812800" cy="97941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979410"/>
            </a:xfrm>
            <a:custGeom>
              <a:avLst/>
              <a:gdLst/>
              <a:ahLst/>
              <a:cxnLst/>
              <a:rect l="l" t="t" r="r" b="b"/>
              <a:pathLst>
                <a:path w="812800" h="979410">
                  <a:moveTo>
                    <a:pt x="406400" y="0"/>
                  </a:moveTo>
                  <a:cubicBezTo>
                    <a:pt x="181951" y="0"/>
                    <a:pt x="0" y="219248"/>
                    <a:pt x="0" y="489705"/>
                  </a:cubicBezTo>
                  <a:cubicBezTo>
                    <a:pt x="0" y="760162"/>
                    <a:pt x="181951" y="979410"/>
                    <a:pt x="406400" y="979410"/>
                  </a:cubicBezTo>
                  <a:cubicBezTo>
                    <a:pt x="630849" y="979410"/>
                    <a:pt x="812800" y="760162"/>
                    <a:pt x="812800" y="489705"/>
                  </a:cubicBezTo>
                  <a:cubicBezTo>
                    <a:pt x="812800" y="219248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15620"/>
              <a:ext cx="660400" cy="8719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879"/>
                </a:lnSpc>
              </a:pPr>
              <a:r>
                <a:rPr lang="en-US" sz="4199">
                  <a:solidFill>
                    <a:srgbClr val="000000"/>
                  </a:solidFill>
                  <a:latin typeface="Open Sans"/>
                </a:rPr>
                <a:t>D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21449799" y="2933232"/>
            <a:ext cx="968465" cy="968465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619"/>
                </a:lnSpc>
              </a:pPr>
              <a:r>
                <a:rPr lang="en-US" sz="3299">
                  <a:solidFill>
                    <a:srgbClr val="000000"/>
                  </a:solidFill>
                  <a:latin typeface="Open Sans"/>
                </a:rPr>
                <a:t>E</a:t>
              </a:r>
            </a:p>
          </p:txBody>
        </p:sp>
      </p:grpSp>
      <p:sp>
        <p:nvSpPr>
          <p:cNvPr id="17" name="AutoShape 17"/>
          <p:cNvSpPr/>
          <p:nvPr/>
        </p:nvSpPr>
        <p:spPr>
          <a:xfrm flipV="1">
            <a:off x="21441825" y="2267781"/>
            <a:ext cx="9660" cy="20520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 flipH="1">
            <a:off x="21451485" y="3417465"/>
            <a:ext cx="966780" cy="1730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/>
          <p:cNvSpPr/>
          <p:nvPr/>
        </p:nvSpPr>
        <p:spPr>
          <a:xfrm flipV="1">
            <a:off x="20967252" y="2851274"/>
            <a:ext cx="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TextBox 20"/>
          <p:cNvSpPr txBox="1"/>
          <p:nvPr/>
        </p:nvSpPr>
        <p:spPr>
          <a:xfrm>
            <a:off x="4007421" y="596583"/>
            <a:ext cx="10273159" cy="778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40"/>
              </a:lnSpc>
            </a:pPr>
            <a:r>
              <a:rPr lang="en-US" sz="4600">
                <a:solidFill>
                  <a:srgbClr val="000000"/>
                </a:solidFill>
                <a:latin typeface="Open Sans"/>
              </a:rPr>
              <a:t>Trouver le plus court chemin de A à E:</a:t>
            </a:r>
          </a:p>
        </p:txBody>
      </p:sp>
      <p:sp>
        <p:nvSpPr>
          <p:cNvPr id="21" name="AutoShape 21"/>
          <p:cNvSpPr/>
          <p:nvPr/>
        </p:nvSpPr>
        <p:spPr>
          <a:xfrm>
            <a:off x="4007454" y="2813174"/>
            <a:ext cx="10273126" cy="3810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>
            <a:off x="5345378" y="1889373"/>
            <a:ext cx="19050" cy="791554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AutoShape 23"/>
          <p:cNvSpPr/>
          <p:nvPr/>
        </p:nvSpPr>
        <p:spPr>
          <a:xfrm>
            <a:off x="10970815" y="1889874"/>
            <a:ext cx="0" cy="784416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12820561" y="1889999"/>
            <a:ext cx="0" cy="7844036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3949934" y="8752795"/>
            <a:ext cx="10273126" cy="3810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3950217" y="3920747"/>
            <a:ext cx="10273126" cy="3810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3950288" y="5086350"/>
            <a:ext cx="10273126" cy="3810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>
            <a:off x="3950076" y="6305059"/>
            <a:ext cx="10273126" cy="3810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" name="AutoShape 29"/>
          <p:cNvSpPr/>
          <p:nvPr/>
        </p:nvSpPr>
        <p:spPr>
          <a:xfrm>
            <a:off x="3950005" y="7629027"/>
            <a:ext cx="10273126" cy="3810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" name="AutoShape 30"/>
          <p:cNvSpPr/>
          <p:nvPr/>
        </p:nvSpPr>
        <p:spPr>
          <a:xfrm>
            <a:off x="7074185" y="1890045"/>
            <a:ext cx="19050" cy="791554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1" name="AutoShape 31"/>
          <p:cNvSpPr/>
          <p:nvPr/>
        </p:nvSpPr>
        <p:spPr>
          <a:xfrm>
            <a:off x="9105900" y="1890091"/>
            <a:ext cx="19050" cy="791554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TextBox 32"/>
          <p:cNvSpPr txBox="1"/>
          <p:nvPr/>
        </p:nvSpPr>
        <p:spPr>
          <a:xfrm>
            <a:off x="5894029" y="1794841"/>
            <a:ext cx="7668667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A        B        C        D        E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4007454" y="4289356"/>
            <a:ext cx="1216986" cy="14511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22"/>
              </a:lnSpc>
            </a:pPr>
            <a:r>
              <a:rPr lang="en-US" sz="4158" dirty="0">
                <a:solidFill>
                  <a:srgbClr val="000000"/>
                </a:solidFill>
                <a:latin typeface="Open Sans Bold"/>
              </a:rPr>
              <a:t>A(0)</a:t>
            </a:r>
          </a:p>
          <a:p>
            <a:pPr algn="ctr">
              <a:lnSpc>
                <a:spcPts val="5822"/>
              </a:lnSpc>
            </a:pPr>
            <a:endParaRPr lang="en-US" sz="4158" dirty="0">
              <a:solidFill>
                <a:srgbClr val="000000"/>
              </a:solidFill>
              <a:latin typeface="Open Sans Bold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5890978" y="2916767"/>
            <a:ext cx="7674769" cy="92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5399">
                <a:solidFill>
                  <a:srgbClr val="000000"/>
                </a:solidFill>
                <a:latin typeface="Open Sans Bold"/>
              </a:rPr>
              <a:t>0        ∞        ∞       ∞       ∞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4820993" y="-16520530"/>
            <a:ext cx="23866556" cy="26843774"/>
          </a:xfrm>
          <a:custGeom>
            <a:avLst/>
            <a:gdLst/>
            <a:ahLst/>
            <a:cxnLst/>
            <a:rect l="l" t="t" r="r" b="b"/>
            <a:pathLst>
              <a:path w="23866556" h="26843774">
                <a:moveTo>
                  <a:pt x="0" y="0"/>
                </a:moveTo>
                <a:lnTo>
                  <a:pt x="23866555" y="0"/>
                </a:lnTo>
                <a:lnTo>
                  <a:pt x="23866555" y="26843774"/>
                </a:lnTo>
                <a:lnTo>
                  <a:pt x="0" y="268437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9734035"/>
            <a:ext cx="18803699" cy="589209"/>
            <a:chOff x="0" y="0"/>
            <a:chExt cx="4952414" cy="15518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952414" cy="155183"/>
            </a:xfrm>
            <a:custGeom>
              <a:avLst/>
              <a:gdLst/>
              <a:ahLst/>
              <a:cxnLst/>
              <a:rect l="l" t="t" r="r" b="b"/>
              <a:pathLst>
                <a:path w="4952414" h="155183">
                  <a:moveTo>
                    <a:pt x="0" y="0"/>
                  </a:moveTo>
                  <a:lnTo>
                    <a:pt x="4952414" y="0"/>
                  </a:lnTo>
                  <a:lnTo>
                    <a:pt x="4952414" y="155183"/>
                  </a:lnTo>
                  <a:lnTo>
                    <a:pt x="0" y="155183"/>
                  </a:lnTo>
                  <a:close/>
                </a:path>
              </a:pathLst>
            </a:custGeom>
            <a:gradFill rotWithShape="1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952414" cy="1932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374876" y="9747764"/>
            <a:ext cx="5979104" cy="505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46"/>
              </a:lnSpc>
            </a:pPr>
            <a:r>
              <a:rPr lang="en-US" sz="2961">
                <a:solidFill>
                  <a:srgbClr val="000000"/>
                </a:solidFill>
                <a:latin typeface="Open Sans"/>
              </a:rPr>
              <a:t>Master BDSaS - Graph Theory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935200" y="9705107"/>
            <a:ext cx="213360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2023/2024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20957592" y="1306006"/>
            <a:ext cx="968465" cy="1166984"/>
            <a:chOff x="0" y="0"/>
            <a:chExt cx="812800" cy="97941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979410"/>
            </a:xfrm>
            <a:custGeom>
              <a:avLst/>
              <a:gdLst/>
              <a:ahLst/>
              <a:cxnLst/>
              <a:rect l="l" t="t" r="r" b="b"/>
              <a:pathLst>
                <a:path w="812800" h="979410">
                  <a:moveTo>
                    <a:pt x="406400" y="0"/>
                  </a:moveTo>
                  <a:cubicBezTo>
                    <a:pt x="181951" y="0"/>
                    <a:pt x="0" y="219248"/>
                    <a:pt x="0" y="489705"/>
                  </a:cubicBezTo>
                  <a:cubicBezTo>
                    <a:pt x="0" y="760162"/>
                    <a:pt x="181951" y="979410"/>
                    <a:pt x="406400" y="979410"/>
                  </a:cubicBezTo>
                  <a:cubicBezTo>
                    <a:pt x="630849" y="979410"/>
                    <a:pt x="812800" y="760162"/>
                    <a:pt x="812800" y="489705"/>
                  </a:cubicBezTo>
                  <a:cubicBezTo>
                    <a:pt x="812800" y="219248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15620"/>
              <a:ext cx="660400" cy="8719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879"/>
                </a:lnSpc>
              </a:pPr>
              <a:r>
                <a:rPr lang="en-US" sz="4199">
                  <a:solidFill>
                    <a:srgbClr val="000000"/>
                  </a:solidFill>
                  <a:latin typeface="Open Sans"/>
                </a:rPr>
                <a:t>B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0967252" y="2267781"/>
            <a:ext cx="968465" cy="1166984"/>
            <a:chOff x="0" y="0"/>
            <a:chExt cx="812800" cy="97941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979410"/>
            </a:xfrm>
            <a:custGeom>
              <a:avLst/>
              <a:gdLst/>
              <a:ahLst/>
              <a:cxnLst/>
              <a:rect l="l" t="t" r="r" b="b"/>
              <a:pathLst>
                <a:path w="812800" h="979410">
                  <a:moveTo>
                    <a:pt x="406400" y="0"/>
                  </a:moveTo>
                  <a:cubicBezTo>
                    <a:pt x="181951" y="0"/>
                    <a:pt x="0" y="219248"/>
                    <a:pt x="0" y="489705"/>
                  </a:cubicBezTo>
                  <a:cubicBezTo>
                    <a:pt x="0" y="760162"/>
                    <a:pt x="181951" y="979410"/>
                    <a:pt x="406400" y="979410"/>
                  </a:cubicBezTo>
                  <a:cubicBezTo>
                    <a:pt x="630849" y="979410"/>
                    <a:pt x="812800" y="760162"/>
                    <a:pt x="812800" y="489705"/>
                  </a:cubicBezTo>
                  <a:cubicBezTo>
                    <a:pt x="812800" y="219248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15620"/>
              <a:ext cx="660400" cy="8719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879"/>
                </a:lnSpc>
              </a:pPr>
              <a:r>
                <a:rPr lang="en-US" sz="4199">
                  <a:solidFill>
                    <a:srgbClr val="000000"/>
                  </a:solidFill>
                  <a:latin typeface="Open Sans"/>
                </a:rPr>
                <a:t>D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21449799" y="2933232"/>
            <a:ext cx="968465" cy="968465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619"/>
                </a:lnSpc>
              </a:pPr>
              <a:r>
                <a:rPr lang="en-US" sz="3299">
                  <a:solidFill>
                    <a:srgbClr val="000000"/>
                  </a:solidFill>
                  <a:latin typeface="Open Sans"/>
                </a:rPr>
                <a:t>E</a:t>
              </a:r>
            </a:p>
          </p:txBody>
        </p:sp>
      </p:grpSp>
      <p:sp>
        <p:nvSpPr>
          <p:cNvPr id="17" name="AutoShape 17"/>
          <p:cNvSpPr/>
          <p:nvPr/>
        </p:nvSpPr>
        <p:spPr>
          <a:xfrm flipV="1">
            <a:off x="21441825" y="2267781"/>
            <a:ext cx="9660" cy="20520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 flipH="1">
            <a:off x="21451485" y="3417465"/>
            <a:ext cx="966780" cy="1730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/>
          <p:cNvSpPr/>
          <p:nvPr/>
        </p:nvSpPr>
        <p:spPr>
          <a:xfrm flipV="1">
            <a:off x="20967252" y="2851274"/>
            <a:ext cx="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TextBox 20"/>
          <p:cNvSpPr txBox="1"/>
          <p:nvPr/>
        </p:nvSpPr>
        <p:spPr>
          <a:xfrm>
            <a:off x="4007421" y="596583"/>
            <a:ext cx="10273159" cy="778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40"/>
              </a:lnSpc>
            </a:pPr>
            <a:r>
              <a:rPr lang="en-US" sz="4600">
                <a:solidFill>
                  <a:srgbClr val="000000"/>
                </a:solidFill>
                <a:latin typeface="Open Sans"/>
              </a:rPr>
              <a:t>Trouver le plus court chemin de A à E:</a:t>
            </a:r>
          </a:p>
        </p:txBody>
      </p:sp>
      <p:sp>
        <p:nvSpPr>
          <p:cNvPr id="21" name="AutoShape 21"/>
          <p:cNvSpPr/>
          <p:nvPr/>
        </p:nvSpPr>
        <p:spPr>
          <a:xfrm>
            <a:off x="4007454" y="2813174"/>
            <a:ext cx="10273126" cy="3810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>
            <a:off x="5345378" y="1889373"/>
            <a:ext cx="19050" cy="791554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AutoShape 23"/>
          <p:cNvSpPr/>
          <p:nvPr/>
        </p:nvSpPr>
        <p:spPr>
          <a:xfrm>
            <a:off x="10970815" y="1889874"/>
            <a:ext cx="0" cy="784416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12820561" y="1889999"/>
            <a:ext cx="0" cy="7844036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3949934" y="8752795"/>
            <a:ext cx="10273126" cy="3810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3950217" y="3920747"/>
            <a:ext cx="10273126" cy="3810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3950288" y="5086350"/>
            <a:ext cx="10273126" cy="3810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>
            <a:off x="3950076" y="6305059"/>
            <a:ext cx="10273126" cy="3810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" name="AutoShape 29"/>
          <p:cNvSpPr/>
          <p:nvPr/>
        </p:nvSpPr>
        <p:spPr>
          <a:xfrm>
            <a:off x="3950005" y="7629027"/>
            <a:ext cx="10273126" cy="3810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" name="AutoShape 30"/>
          <p:cNvSpPr/>
          <p:nvPr/>
        </p:nvSpPr>
        <p:spPr>
          <a:xfrm>
            <a:off x="7074185" y="1890045"/>
            <a:ext cx="19050" cy="791554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1" name="AutoShape 31"/>
          <p:cNvSpPr/>
          <p:nvPr/>
        </p:nvSpPr>
        <p:spPr>
          <a:xfrm>
            <a:off x="9105900" y="1890091"/>
            <a:ext cx="19050" cy="791554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TextBox 32"/>
          <p:cNvSpPr txBox="1"/>
          <p:nvPr/>
        </p:nvSpPr>
        <p:spPr>
          <a:xfrm>
            <a:off x="5894029" y="1794841"/>
            <a:ext cx="7668667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A        B        C        D        E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4007454" y="4289355"/>
            <a:ext cx="1192802" cy="14392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22"/>
              </a:lnSpc>
            </a:pPr>
            <a:r>
              <a:rPr lang="en-US" sz="4158" dirty="0">
                <a:solidFill>
                  <a:srgbClr val="000000"/>
                </a:solidFill>
                <a:latin typeface="Open Sans Bold"/>
              </a:rPr>
              <a:t>A(0)</a:t>
            </a:r>
          </a:p>
          <a:p>
            <a:pPr algn="ctr">
              <a:lnSpc>
                <a:spcPts val="5822"/>
              </a:lnSpc>
            </a:pPr>
            <a:endParaRPr lang="en-US" sz="4158" dirty="0">
              <a:solidFill>
                <a:srgbClr val="000000"/>
              </a:solidFill>
              <a:latin typeface="Open Sans Bold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5890978" y="2916767"/>
            <a:ext cx="7674769" cy="92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5399">
                <a:solidFill>
                  <a:srgbClr val="000000"/>
                </a:solidFill>
                <a:latin typeface="Open Sans Bold"/>
              </a:rPr>
              <a:t>0        ∞        ∞       ∞       ∞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112285" y="4025522"/>
            <a:ext cx="7173649" cy="92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5399">
                <a:solidFill>
                  <a:srgbClr val="000000"/>
                </a:solidFill>
                <a:latin typeface="Open Sans Bold"/>
              </a:rPr>
              <a:t>6       3         5       ∞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4820993" y="-16520530"/>
            <a:ext cx="23866556" cy="26843774"/>
          </a:xfrm>
          <a:custGeom>
            <a:avLst/>
            <a:gdLst/>
            <a:ahLst/>
            <a:cxnLst/>
            <a:rect l="l" t="t" r="r" b="b"/>
            <a:pathLst>
              <a:path w="23866556" h="26843774">
                <a:moveTo>
                  <a:pt x="0" y="0"/>
                </a:moveTo>
                <a:lnTo>
                  <a:pt x="23866555" y="0"/>
                </a:lnTo>
                <a:lnTo>
                  <a:pt x="23866555" y="26843774"/>
                </a:lnTo>
                <a:lnTo>
                  <a:pt x="0" y="268437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9734035"/>
            <a:ext cx="18803699" cy="589209"/>
            <a:chOff x="0" y="0"/>
            <a:chExt cx="4952414" cy="15518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952414" cy="155183"/>
            </a:xfrm>
            <a:custGeom>
              <a:avLst/>
              <a:gdLst/>
              <a:ahLst/>
              <a:cxnLst/>
              <a:rect l="l" t="t" r="r" b="b"/>
              <a:pathLst>
                <a:path w="4952414" h="155183">
                  <a:moveTo>
                    <a:pt x="0" y="0"/>
                  </a:moveTo>
                  <a:lnTo>
                    <a:pt x="4952414" y="0"/>
                  </a:lnTo>
                  <a:lnTo>
                    <a:pt x="4952414" y="155183"/>
                  </a:lnTo>
                  <a:lnTo>
                    <a:pt x="0" y="155183"/>
                  </a:lnTo>
                  <a:close/>
                </a:path>
              </a:pathLst>
            </a:custGeom>
            <a:gradFill rotWithShape="1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952414" cy="1932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374876" y="9747764"/>
            <a:ext cx="5979104" cy="505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46"/>
              </a:lnSpc>
            </a:pPr>
            <a:r>
              <a:rPr lang="en-US" sz="2961">
                <a:solidFill>
                  <a:srgbClr val="000000"/>
                </a:solidFill>
                <a:latin typeface="Open Sans"/>
              </a:rPr>
              <a:t>Master BDSaS - Graph Theory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935200" y="9705107"/>
            <a:ext cx="213360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2023/2024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20957592" y="1306006"/>
            <a:ext cx="968465" cy="1166984"/>
            <a:chOff x="0" y="0"/>
            <a:chExt cx="812800" cy="97941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979410"/>
            </a:xfrm>
            <a:custGeom>
              <a:avLst/>
              <a:gdLst/>
              <a:ahLst/>
              <a:cxnLst/>
              <a:rect l="l" t="t" r="r" b="b"/>
              <a:pathLst>
                <a:path w="812800" h="979410">
                  <a:moveTo>
                    <a:pt x="406400" y="0"/>
                  </a:moveTo>
                  <a:cubicBezTo>
                    <a:pt x="181951" y="0"/>
                    <a:pt x="0" y="219248"/>
                    <a:pt x="0" y="489705"/>
                  </a:cubicBezTo>
                  <a:cubicBezTo>
                    <a:pt x="0" y="760162"/>
                    <a:pt x="181951" y="979410"/>
                    <a:pt x="406400" y="979410"/>
                  </a:cubicBezTo>
                  <a:cubicBezTo>
                    <a:pt x="630849" y="979410"/>
                    <a:pt x="812800" y="760162"/>
                    <a:pt x="812800" y="489705"/>
                  </a:cubicBezTo>
                  <a:cubicBezTo>
                    <a:pt x="812800" y="219248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15620"/>
              <a:ext cx="660400" cy="8719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879"/>
                </a:lnSpc>
              </a:pPr>
              <a:r>
                <a:rPr lang="en-US" sz="4199">
                  <a:solidFill>
                    <a:srgbClr val="000000"/>
                  </a:solidFill>
                  <a:latin typeface="Open Sans"/>
                </a:rPr>
                <a:t>B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0967252" y="2267781"/>
            <a:ext cx="968465" cy="1166984"/>
            <a:chOff x="0" y="0"/>
            <a:chExt cx="812800" cy="97941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979410"/>
            </a:xfrm>
            <a:custGeom>
              <a:avLst/>
              <a:gdLst/>
              <a:ahLst/>
              <a:cxnLst/>
              <a:rect l="l" t="t" r="r" b="b"/>
              <a:pathLst>
                <a:path w="812800" h="979410">
                  <a:moveTo>
                    <a:pt x="406400" y="0"/>
                  </a:moveTo>
                  <a:cubicBezTo>
                    <a:pt x="181951" y="0"/>
                    <a:pt x="0" y="219248"/>
                    <a:pt x="0" y="489705"/>
                  </a:cubicBezTo>
                  <a:cubicBezTo>
                    <a:pt x="0" y="760162"/>
                    <a:pt x="181951" y="979410"/>
                    <a:pt x="406400" y="979410"/>
                  </a:cubicBezTo>
                  <a:cubicBezTo>
                    <a:pt x="630849" y="979410"/>
                    <a:pt x="812800" y="760162"/>
                    <a:pt x="812800" y="489705"/>
                  </a:cubicBezTo>
                  <a:cubicBezTo>
                    <a:pt x="812800" y="219248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15620"/>
              <a:ext cx="660400" cy="8719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879"/>
                </a:lnSpc>
              </a:pPr>
              <a:r>
                <a:rPr lang="en-US" sz="4199">
                  <a:solidFill>
                    <a:srgbClr val="000000"/>
                  </a:solidFill>
                  <a:latin typeface="Open Sans"/>
                </a:rPr>
                <a:t>D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21449799" y="2933232"/>
            <a:ext cx="968465" cy="968465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619"/>
                </a:lnSpc>
              </a:pPr>
              <a:r>
                <a:rPr lang="en-US" sz="3299">
                  <a:solidFill>
                    <a:srgbClr val="000000"/>
                  </a:solidFill>
                  <a:latin typeface="Open Sans"/>
                </a:rPr>
                <a:t>E</a:t>
              </a:r>
            </a:p>
          </p:txBody>
        </p:sp>
      </p:grpSp>
      <p:sp>
        <p:nvSpPr>
          <p:cNvPr id="17" name="AutoShape 17"/>
          <p:cNvSpPr/>
          <p:nvPr/>
        </p:nvSpPr>
        <p:spPr>
          <a:xfrm flipV="1">
            <a:off x="21441825" y="2267781"/>
            <a:ext cx="9660" cy="20520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 flipH="1">
            <a:off x="21451485" y="3417465"/>
            <a:ext cx="966780" cy="1730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/>
          <p:cNvSpPr/>
          <p:nvPr/>
        </p:nvSpPr>
        <p:spPr>
          <a:xfrm flipV="1">
            <a:off x="20967252" y="2851274"/>
            <a:ext cx="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TextBox 20"/>
          <p:cNvSpPr txBox="1"/>
          <p:nvPr/>
        </p:nvSpPr>
        <p:spPr>
          <a:xfrm>
            <a:off x="4007421" y="596583"/>
            <a:ext cx="10273159" cy="778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40"/>
              </a:lnSpc>
            </a:pPr>
            <a:r>
              <a:rPr lang="en-US" sz="4600">
                <a:solidFill>
                  <a:srgbClr val="000000"/>
                </a:solidFill>
                <a:latin typeface="Open Sans"/>
              </a:rPr>
              <a:t>Trouver le plus court chemin de A à E:</a:t>
            </a:r>
          </a:p>
        </p:txBody>
      </p:sp>
      <p:sp>
        <p:nvSpPr>
          <p:cNvPr id="21" name="AutoShape 21"/>
          <p:cNvSpPr/>
          <p:nvPr/>
        </p:nvSpPr>
        <p:spPr>
          <a:xfrm>
            <a:off x="4007454" y="2813174"/>
            <a:ext cx="10273126" cy="3810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>
            <a:off x="5345378" y="1889373"/>
            <a:ext cx="19050" cy="791554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AutoShape 23"/>
          <p:cNvSpPr/>
          <p:nvPr/>
        </p:nvSpPr>
        <p:spPr>
          <a:xfrm>
            <a:off x="10970815" y="1889874"/>
            <a:ext cx="0" cy="784416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12820561" y="1889999"/>
            <a:ext cx="0" cy="7844036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3949934" y="8752795"/>
            <a:ext cx="10273126" cy="3810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3950217" y="3920747"/>
            <a:ext cx="10273126" cy="3810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3950288" y="5086350"/>
            <a:ext cx="10273126" cy="3810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>
            <a:off x="3950076" y="6305059"/>
            <a:ext cx="10273126" cy="3810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" name="AutoShape 29"/>
          <p:cNvSpPr/>
          <p:nvPr/>
        </p:nvSpPr>
        <p:spPr>
          <a:xfrm>
            <a:off x="3950005" y="7629027"/>
            <a:ext cx="10273126" cy="3810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" name="AutoShape 30"/>
          <p:cNvSpPr/>
          <p:nvPr/>
        </p:nvSpPr>
        <p:spPr>
          <a:xfrm>
            <a:off x="7074185" y="1890045"/>
            <a:ext cx="19050" cy="791554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1" name="AutoShape 31"/>
          <p:cNvSpPr/>
          <p:nvPr/>
        </p:nvSpPr>
        <p:spPr>
          <a:xfrm>
            <a:off x="9105900" y="1890091"/>
            <a:ext cx="19050" cy="791554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TextBox 32"/>
          <p:cNvSpPr txBox="1"/>
          <p:nvPr/>
        </p:nvSpPr>
        <p:spPr>
          <a:xfrm>
            <a:off x="5894029" y="1794841"/>
            <a:ext cx="7668667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A        B        C        D        E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3972595" y="4035047"/>
            <a:ext cx="1280220" cy="1811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A(0)</a:t>
            </a:r>
          </a:p>
          <a:p>
            <a:pPr algn="ctr">
              <a:lnSpc>
                <a:spcPts val="7279"/>
              </a:lnSpc>
            </a:pPr>
            <a:endParaRPr lang="en-US" sz="5199">
              <a:solidFill>
                <a:srgbClr val="000000"/>
              </a:solidFill>
              <a:latin typeface="Open Sans Bold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5890978" y="2916767"/>
            <a:ext cx="7674769" cy="92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5399">
                <a:solidFill>
                  <a:srgbClr val="000000"/>
                </a:solidFill>
                <a:latin typeface="Open Sans Bold"/>
              </a:rPr>
              <a:t>0        ∞        ∞       ∞       ∞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112285" y="4025522"/>
            <a:ext cx="7173649" cy="92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5399">
                <a:solidFill>
                  <a:srgbClr val="000000"/>
                </a:solidFill>
                <a:latin typeface="Open Sans Bold"/>
              </a:rPr>
              <a:t>6       3         5       ∞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7383990" y="5231588"/>
            <a:ext cx="6901943" cy="92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5399">
                <a:solidFill>
                  <a:srgbClr val="000000"/>
                </a:solidFill>
                <a:latin typeface="Open Sans Bold"/>
              </a:rPr>
              <a:t>6                  4       14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4007421" y="5252861"/>
            <a:ext cx="1245394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C(3)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3579298" y="-17038143"/>
            <a:ext cx="23866556" cy="26843774"/>
          </a:xfrm>
          <a:custGeom>
            <a:avLst/>
            <a:gdLst/>
            <a:ahLst/>
            <a:cxnLst/>
            <a:rect l="l" t="t" r="r" b="b"/>
            <a:pathLst>
              <a:path w="23866556" h="26843774">
                <a:moveTo>
                  <a:pt x="0" y="0"/>
                </a:moveTo>
                <a:lnTo>
                  <a:pt x="23866556" y="0"/>
                </a:lnTo>
                <a:lnTo>
                  <a:pt x="23866556" y="26843774"/>
                </a:lnTo>
                <a:lnTo>
                  <a:pt x="0" y="268437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9734035"/>
            <a:ext cx="18803699" cy="589209"/>
            <a:chOff x="0" y="0"/>
            <a:chExt cx="4952414" cy="15518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952414" cy="155183"/>
            </a:xfrm>
            <a:custGeom>
              <a:avLst/>
              <a:gdLst/>
              <a:ahLst/>
              <a:cxnLst/>
              <a:rect l="l" t="t" r="r" b="b"/>
              <a:pathLst>
                <a:path w="4952414" h="155183">
                  <a:moveTo>
                    <a:pt x="0" y="0"/>
                  </a:moveTo>
                  <a:lnTo>
                    <a:pt x="4952414" y="0"/>
                  </a:lnTo>
                  <a:lnTo>
                    <a:pt x="4952414" y="155183"/>
                  </a:lnTo>
                  <a:lnTo>
                    <a:pt x="0" y="155183"/>
                  </a:lnTo>
                  <a:close/>
                </a:path>
              </a:pathLst>
            </a:custGeom>
            <a:gradFill rotWithShape="1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952414" cy="1932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374876" y="9747764"/>
            <a:ext cx="5979104" cy="505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46"/>
              </a:lnSpc>
            </a:pPr>
            <a:r>
              <a:rPr lang="en-US" sz="2961">
                <a:solidFill>
                  <a:srgbClr val="000000"/>
                </a:solidFill>
                <a:latin typeface="Open Sans"/>
              </a:rPr>
              <a:t>Master BDSaS - Graph Theory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935200" y="9705107"/>
            <a:ext cx="213360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2023/2024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20957592" y="1306006"/>
            <a:ext cx="968465" cy="1166984"/>
            <a:chOff x="0" y="0"/>
            <a:chExt cx="812800" cy="97941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979410"/>
            </a:xfrm>
            <a:custGeom>
              <a:avLst/>
              <a:gdLst/>
              <a:ahLst/>
              <a:cxnLst/>
              <a:rect l="l" t="t" r="r" b="b"/>
              <a:pathLst>
                <a:path w="812800" h="979410">
                  <a:moveTo>
                    <a:pt x="406400" y="0"/>
                  </a:moveTo>
                  <a:cubicBezTo>
                    <a:pt x="181951" y="0"/>
                    <a:pt x="0" y="219248"/>
                    <a:pt x="0" y="489705"/>
                  </a:cubicBezTo>
                  <a:cubicBezTo>
                    <a:pt x="0" y="760162"/>
                    <a:pt x="181951" y="979410"/>
                    <a:pt x="406400" y="979410"/>
                  </a:cubicBezTo>
                  <a:cubicBezTo>
                    <a:pt x="630849" y="979410"/>
                    <a:pt x="812800" y="760162"/>
                    <a:pt x="812800" y="489705"/>
                  </a:cubicBezTo>
                  <a:cubicBezTo>
                    <a:pt x="812800" y="219248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15620"/>
              <a:ext cx="660400" cy="8719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879"/>
                </a:lnSpc>
              </a:pPr>
              <a:r>
                <a:rPr lang="en-US" sz="4199">
                  <a:solidFill>
                    <a:srgbClr val="000000"/>
                  </a:solidFill>
                  <a:latin typeface="Open Sans"/>
                </a:rPr>
                <a:t>B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0967252" y="2267781"/>
            <a:ext cx="968465" cy="1166984"/>
            <a:chOff x="0" y="0"/>
            <a:chExt cx="812800" cy="97941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979410"/>
            </a:xfrm>
            <a:custGeom>
              <a:avLst/>
              <a:gdLst/>
              <a:ahLst/>
              <a:cxnLst/>
              <a:rect l="l" t="t" r="r" b="b"/>
              <a:pathLst>
                <a:path w="812800" h="979410">
                  <a:moveTo>
                    <a:pt x="406400" y="0"/>
                  </a:moveTo>
                  <a:cubicBezTo>
                    <a:pt x="181951" y="0"/>
                    <a:pt x="0" y="219248"/>
                    <a:pt x="0" y="489705"/>
                  </a:cubicBezTo>
                  <a:cubicBezTo>
                    <a:pt x="0" y="760162"/>
                    <a:pt x="181951" y="979410"/>
                    <a:pt x="406400" y="979410"/>
                  </a:cubicBezTo>
                  <a:cubicBezTo>
                    <a:pt x="630849" y="979410"/>
                    <a:pt x="812800" y="760162"/>
                    <a:pt x="812800" y="489705"/>
                  </a:cubicBezTo>
                  <a:cubicBezTo>
                    <a:pt x="812800" y="219248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15620"/>
              <a:ext cx="660400" cy="8719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879"/>
                </a:lnSpc>
              </a:pPr>
              <a:r>
                <a:rPr lang="en-US" sz="4199">
                  <a:solidFill>
                    <a:srgbClr val="000000"/>
                  </a:solidFill>
                  <a:latin typeface="Open Sans"/>
                </a:rPr>
                <a:t>D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21449799" y="2933232"/>
            <a:ext cx="968465" cy="968465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619"/>
                </a:lnSpc>
              </a:pPr>
              <a:r>
                <a:rPr lang="en-US" sz="3299">
                  <a:solidFill>
                    <a:srgbClr val="000000"/>
                  </a:solidFill>
                  <a:latin typeface="Open Sans"/>
                </a:rPr>
                <a:t>E</a:t>
              </a:r>
            </a:p>
          </p:txBody>
        </p:sp>
      </p:grpSp>
      <p:sp>
        <p:nvSpPr>
          <p:cNvPr id="17" name="AutoShape 17"/>
          <p:cNvSpPr/>
          <p:nvPr/>
        </p:nvSpPr>
        <p:spPr>
          <a:xfrm flipV="1">
            <a:off x="21441825" y="2267781"/>
            <a:ext cx="9660" cy="20520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 flipH="1">
            <a:off x="21451485" y="3417465"/>
            <a:ext cx="966780" cy="1730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/>
          <p:cNvSpPr/>
          <p:nvPr/>
        </p:nvSpPr>
        <p:spPr>
          <a:xfrm flipV="1">
            <a:off x="20967252" y="2851274"/>
            <a:ext cx="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TextBox 20"/>
          <p:cNvSpPr txBox="1"/>
          <p:nvPr/>
        </p:nvSpPr>
        <p:spPr>
          <a:xfrm>
            <a:off x="4265270" y="682194"/>
            <a:ext cx="10273159" cy="778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40"/>
              </a:lnSpc>
            </a:pPr>
            <a:r>
              <a:rPr lang="en-US" sz="4600">
                <a:solidFill>
                  <a:srgbClr val="000000"/>
                </a:solidFill>
                <a:latin typeface="Open Sans"/>
              </a:rPr>
              <a:t>Trouver le plus court chemin de A à E:</a:t>
            </a:r>
          </a:p>
        </p:txBody>
      </p:sp>
      <p:sp>
        <p:nvSpPr>
          <p:cNvPr id="21" name="AutoShape 21"/>
          <p:cNvSpPr/>
          <p:nvPr/>
        </p:nvSpPr>
        <p:spPr>
          <a:xfrm>
            <a:off x="4007454" y="2813174"/>
            <a:ext cx="10273126" cy="3810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>
            <a:off x="5345378" y="1889373"/>
            <a:ext cx="19050" cy="791554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AutoShape 23"/>
          <p:cNvSpPr/>
          <p:nvPr/>
        </p:nvSpPr>
        <p:spPr>
          <a:xfrm>
            <a:off x="10970815" y="1889874"/>
            <a:ext cx="0" cy="784416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12820561" y="1889999"/>
            <a:ext cx="0" cy="7844036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3949934" y="8752795"/>
            <a:ext cx="10273126" cy="3810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3950217" y="3920747"/>
            <a:ext cx="10273126" cy="3810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3950288" y="5086350"/>
            <a:ext cx="10273126" cy="3810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>
            <a:off x="3950076" y="6305059"/>
            <a:ext cx="10273126" cy="3810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" name="AutoShape 29"/>
          <p:cNvSpPr/>
          <p:nvPr/>
        </p:nvSpPr>
        <p:spPr>
          <a:xfrm>
            <a:off x="3950005" y="7629027"/>
            <a:ext cx="10273126" cy="3810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" name="AutoShape 30"/>
          <p:cNvSpPr/>
          <p:nvPr/>
        </p:nvSpPr>
        <p:spPr>
          <a:xfrm>
            <a:off x="7074185" y="1890045"/>
            <a:ext cx="19050" cy="791554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1" name="AutoShape 31"/>
          <p:cNvSpPr/>
          <p:nvPr/>
        </p:nvSpPr>
        <p:spPr>
          <a:xfrm>
            <a:off x="9105900" y="1890091"/>
            <a:ext cx="19050" cy="791554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TextBox 32"/>
          <p:cNvSpPr txBox="1"/>
          <p:nvPr/>
        </p:nvSpPr>
        <p:spPr>
          <a:xfrm>
            <a:off x="5894029" y="1794841"/>
            <a:ext cx="7668667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A        B        C        D        E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3972595" y="4035047"/>
            <a:ext cx="1280220" cy="1811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A(0)</a:t>
            </a:r>
          </a:p>
          <a:p>
            <a:pPr algn="ctr">
              <a:lnSpc>
                <a:spcPts val="7279"/>
              </a:lnSpc>
            </a:pPr>
            <a:endParaRPr lang="en-US" sz="5199">
              <a:solidFill>
                <a:srgbClr val="000000"/>
              </a:solidFill>
              <a:latin typeface="Open Sans Bold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6032588" y="2926292"/>
            <a:ext cx="7391549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0        ∞        ∞       ∞       ∞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112285" y="4035047"/>
            <a:ext cx="7173649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6       3         5       ∞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7383990" y="5241113"/>
            <a:ext cx="6901943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6                  4       14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4007421" y="5252861"/>
            <a:ext cx="1245394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C(3)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4051020" y="6494921"/>
            <a:ext cx="131340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D(4)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4707724" y="6562234"/>
            <a:ext cx="6901943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6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0114776" y="6562234"/>
            <a:ext cx="6901943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8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0166857" y="7781427"/>
            <a:ext cx="6901943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8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4073567" y="7718788"/>
            <a:ext cx="1268313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B(6)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4088003" y="8695645"/>
            <a:ext cx="1194346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E(8)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4820993" y="-16520530"/>
            <a:ext cx="23866556" cy="26843774"/>
          </a:xfrm>
          <a:custGeom>
            <a:avLst/>
            <a:gdLst/>
            <a:ahLst/>
            <a:cxnLst/>
            <a:rect l="l" t="t" r="r" b="b"/>
            <a:pathLst>
              <a:path w="23866556" h="26843774">
                <a:moveTo>
                  <a:pt x="0" y="0"/>
                </a:moveTo>
                <a:lnTo>
                  <a:pt x="23866555" y="0"/>
                </a:lnTo>
                <a:lnTo>
                  <a:pt x="23866555" y="26843774"/>
                </a:lnTo>
                <a:lnTo>
                  <a:pt x="0" y="268437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9734035"/>
            <a:ext cx="18803699" cy="589209"/>
            <a:chOff x="0" y="0"/>
            <a:chExt cx="4952414" cy="15518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952414" cy="155183"/>
            </a:xfrm>
            <a:custGeom>
              <a:avLst/>
              <a:gdLst/>
              <a:ahLst/>
              <a:cxnLst/>
              <a:rect l="l" t="t" r="r" b="b"/>
              <a:pathLst>
                <a:path w="4952414" h="155183">
                  <a:moveTo>
                    <a:pt x="0" y="0"/>
                  </a:moveTo>
                  <a:lnTo>
                    <a:pt x="4952414" y="0"/>
                  </a:lnTo>
                  <a:lnTo>
                    <a:pt x="4952414" y="155183"/>
                  </a:lnTo>
                  <a:lnTo>
                    <a:pt x="0" y="155183"/>
                  </a:lnTo>
                  <a:close/>
                </a:path>
              </a:pathLst>
            </a:custGeom>
            <a:gradFill rotWithShape="1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952414" cy="1932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627787" y="4560008"/>
            <a:ext cx="968465" cy="1166984"/>
            <a:chOff x="0" y="0"/>
            <a:chExt cx="812800" cy="97941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979410"/>
            </a:xfrm>
            <a:custGeom>
              <a:avLst/>
              <a:gdLst/>
              <a:ahLst/>
              <a:cxnLst/>
              <a:rect l="l" t="t" r="r" b="b"/>
              <a:pathLst>
                <a:path w="812800" h="979410">
                  <a:moveTo>
                    <a:pt x="406400" y="0"/>
                  </a:moveTo>
                  <a:cubicBezTo>
                    <a:pt x="181951" y="0"/>
                    <a:pt x="0" y="219248"/>
                    <a:pt x="0" y="489705"/>
                  </a:cubicBezTo>
                  <a:cubicBezTo>
                    <a:pt x="0" y="760162"/>
                    <a:pt x="181951" y="979410"/>
                    <a:pt x="406400" y="979410"/>
                  </a:cubicBezTo>
                  <a:cubicBezTo>
                    <a:pt x="630849" y="979410"/>
                    <a:pt x="812800" y="760162"/>
                    <a:pt x="812800" y="489705"/>
                  </a:cubicBezTo>
                  <a:cubicBezTo>
                    <a:pt x="812800" y="219248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15620"/>
              <a:ext cx="660400" cy="8719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879"/>
                </a:lnSpc>
              </a:pPr>
              <a:r>
                <a:rPr lang="en-US" sz="4199">
                  <a:solidFill>
                    <a:srgbClr val="000000"/>
                  </a:solidFill>
                  <a:latin typeface="Open Sans"/>
                </a:rPr>
                <a:t>A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374876" y="9747764"/>
            <a:ext cx="5979104" cy="505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46"/>
              </a:lnSpc>
            </a:pPr>
            <a:r>
              <a:rPr lang="en-US" sz="2961">
                <a:solidFill>
                  <a:srgbClr val="000000"/>
                </a:solidFill>
                <a:latin typeface="Open Sans"/>
              </a:rPr>
              <a:t>Master BDSaS - Graph Theory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935200" y="9705107"/>
            <a:ext cx="213360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2023/2024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376553" y="2534731"/>
            <a:ext cx="12297498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79"/>
              </a:lnSpc>
            </a:pPr>
            <a:r>
              <a:rPr lang="en-US" sz="3699">
                <a:solidFill>
                  <a:srgbClr val="000000"/>
                </a:solidFill>
                <a:latin typeface="Open Sans"/>
              </a:rPr>
              <a:t>Le plus court chemin trouvé par Dijkstra est: A C D E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0133010" y="4560008"/>
            <a:ext cx="968465" cy="1166984"/>
            <a:chOff x="0" y="0"/>
            <a:chExt cx="812800" cy="97941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979410"/>
            </a:xfrm>
            <a:custGeom>
              <a:avLst/>
              <a:gdLst/>
              <a:ahLst/>
              <a:cxnLst/>
              <a:rect l="l" t="t" r="r" b="b"/>
              <a:pathLst>
                <a:path w="812800" h="979410">
                  <a:moveTo>
                    <a:pt x="406400" y="0"/>
                  </a:moveTo>
                  <a:cubicBezTo>
                    <a:pt x="181951" y="0"/>
                    <a:pt x="0" y="219248"/>
                    <a:pt x="0" y="489705"/>
                  </a:cubicBezTo>
                  <a:cubicBezTo>
                    <a:pt x="0" y="760162"/>
                    <a:pt x="181951" y="979410"/>
                    <a:pt x="406400" y="979410"/>
                  </a:cubicBezTo>
                  <a:cubicBezTo>
                    <a:pt x="630849" y="979410"/>
                    <a:pt x="812800" y="760162"/>
                    <a:pt x="812800" y="489705"/>
                  </a:cubicBezTo>
                  <a:cubicBezTo>
                    <a:pt x="812800" y="219248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15620"/>
              <a:ext cx="660400" cy="8719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879"/>
                </a:lnSpc>
              </a:pPr>
              <a:r>
                <a:rPr lang="en-US" sz="4199">
                  <a:solidFill>
                    <a:srgbClr val="000000"/>
                  </a:solidFill>
                  <a:latin typeface="Open Sans"/>
                </a:rPr>
                <a:t>B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6627787" y="7067051"/>
            <a:ext cx="968465" cy="1166984"/>
            <a:chOff x="0" y="0"/>
            <a:chExt cx="812800" cy="97941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979410"/>
            </a:xfrm>
            <a:custGeom>
              <a:avLst/>
              <a:gdLst/>
              <a:ahLst/>
              <a:cxnLst/>
              <a:rect l="l" t="t" r="r" b="b"/>
              <a:pathLst>
                <a:path w="812800" h="979410">
                  <a:moveTo>
                    <a:pt x="406400" y="0"/>
                  </a:moveTo>
                  <a:cubicBezTo>
                    <a:pt x="181951" y="0"/>
                    <a:pt x="0" y="219248"/>
                    <a:pt x="0" y="489705"/>
                  </a:cubicBezTo>
                  <a:cubicBezTo>
                    <a:pt x="0" y="760162"/>
                    <a:pt x="181951" y="979410"/>
                    <a:pt x="406400" y="979410"/>
                  </a:cubicBezTo>
                  <a:cubicBezTo>
                    <a:pt x="630849" y="979410"/>
                    <a:pt x="812800" y="760162"/>
                    <a:pt x="812800" y="489705"/>
                  </a:cubicBezTo>
                  <a:cubicBezTo>
                    <a:pt x="812800" y="219248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15620"/>
              <a:ext cx="660400" cy="8719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879"/>
                </a:lnSpc>
              </a:pPr>
              <a:r>
                <a:rPr lang="en-US" sz="4199">
                  <a:solidFill>
                    <a:srgbClr val="000000"/>
                  </a:solidFill>
                  <a:latin typeface="Open Sans"/>
                </a:rPr>
                <a:t>C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0133010" y="7067051"/>
            <a:ext cx="968465" cy="1166984"/>
            <a:chOff x="0" y="0"/>
            <a:chExt cx="812800" cy="97941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979410"/>
            </a:xfrm>
            <a:custGeom>
              <a:avLst/>
              <a:gdLst/>
              <a:ahLst/>
              <a:cxnLst/>
              <a:rect l="l" t="t" r="r" b="b"/>
              <a:pathLst>
                <a:path w="812800" h="979410">
                  <a:moveTo>
                    <a:pt x="406400" y="0"/>
                  </a:moveTo>
                  <a:cubicBezTo>
                    <a:pt x="181951" y="0"/>
                    <a:pt x="0" y="219248"/>
                    <a:pt x="0" y="489705"/>
                  </a:cubicBezTo>
                  <a:cubicBezTo>
                    <a:pt x="0" y="760162"/>
                    <a:pt x="181951" y="979410"/>
                    <a:pt x="406400" y="979410"/>
                  </a:cubicBezTo>
                  <a:cubicBezTo>
                    <a:pt x="630849" y="979410"/>
                    <a:pt x="812800" y="760162"/>
                    <a:pt x="812800" y="489705"/>
                  </a:cubicBezTo>
                  <a:cubicBezTo>
                    <a:pt x="812800" y="219248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15620"/>
              <a:ext cx="660400" cy="8719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879"/>
                </a:lnSpc>
              </a:pPr>
              <a:r>
                <a:rPr lang="en-US" sz="4199">
                  <a:solidFill>
                    <a:srgbClr val="000000"/>
                  </a:solidFill>
                  <a:latin typeface="Open Sans"/>
                </a:rPr>
                <a:t>D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8399210" y="8743375"/>
            <a:ext cx="968465" cy="968465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619"/>
                </a:lnSpc>
              </a:pPr>
              <a:r>
                <a:rPr lang="en-US" sz="3299">
                  <a:solidFill>
                    <a:srgbClr val="000000"/>
                  </a:solidFill>
                  <a:latin typeface="Open Sans"/>
                </a:rPr>
                <a:t>E</a:t>
              </a:r>
            </a:p>
          </p:txBody>
        </p:sp>
      </p:grpSp>
      <p:sp>
        <p:nvSpPr>
          <p:cNvPr id="24" name="AutoShape 24"/>
          <p:cNvSpPr/>
          <p:nvPr/>
        </p:nvSpPr>
        <p:spPr>
          <a:xfrm flipH="1">
            <a:off x="7596252" y="5143500"/>
            <a:ext cx="2536758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10617243" y="5726992"/>
            <a:ext cx="0" cy="134005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7112020" y="5726992"/>
            <a:ext cx="0" cy="1340059"/>
          </a:xfrm>
          <a:prstGeom prst="line">
            <a:avLst/>
          </a:prstGeom>
          <a:ln w="104775" cap="flat">
            <a:solidFill>
              <a:srgbClr val="3C467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 flipH="1" flipV="1">
            <a:off x="7112020" y="8234035"/>
            <a:ext cx="1287190" cy="99357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 flipV="1">
            <a:off x="9367675" y="8234035"/>
            <a:ext cx="1249567" cy="993573"/>
          </a:xfrm>
          <a:prstGeom prst="line">
            <a:avLst/>
          </a:prstGeom>
          <a:ln w="104775" cap="flat">
            <a:solidFill>
              <a:srgbClr val="3C467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" name="AutoShape 29"/>
          <p:cNvSpPr/>
          <p:nvPr/>
        </p:nvSpPr>
        <p:spPr>
          <a:xfrm flipH="1" flipV="1">
            <a:off x="7112020" y="5726992"/>
            <a:ext cx="3020990" cy="192355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" name="TextBox 30"/>
          <p:cNvSpPr txBox="1"/>
          <p:nvPr/>
        </p:nvSpPr>
        <p:spPr>
          <a:xfrm>
            <a:off x="8684390" y="4442867"/>
            <a:ext cx="24690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6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6655831" y="6137835"/>
            <a:ext cx="24690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3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0826793" y="6073489"/>
            <a:ext cx="24690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2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8897094" y="6137835"/>
            <a:ext cx="24690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5</a:t>
            </a:r>
          </a:p>
        </p:txBody>
      </p:sp>
      <p:sp>
        <p:nvSpPr>
          <p:cNvPr id="34" name="AutoShape 34"/>
          <p:cNvSpPr/>
          <p:nvPr/>
        </p:nvSpPr>
        <p:spPr>
          <a:xfrm flipH="1">
            <a:off x="7596252" y="7650543"/>
            <a:ext cx="2536758" cy="0"/>
          </a:xfrm>
          <a:prstGeom prst="line">
            <a:avLst/>
          </a:prstGeom>
          <a:ln w="104775" cap="flat">
            <a:solidFill>
              <a:srgbClr val="3C467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TextBox 35"/>
          <p:cNvSpPr txBox="1"/>
          <p:nvPr/>
        </p:nvSpPr>
        <p:spPr>
          <a:xfrm>
            <a:off x="8570516" y="7124760"/>
            <a:ext cx="24690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1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6902737" y="8281660"/>
            <a:ext cx="493812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11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0370337" y="8206648"/>
            <a:ext cx="24690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670</Words>
  <Application>Microsoft Office PowerPoint</Application>
  <PresentationFormat>Personnalisé</PresentationFormat>
  <Paragraphs>167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9" baseType="lpstr">
      <vt:lpstr>DM Sans</vt:lpstr>
      <vt:lpstr>Belleza</vt:lpstr>
      <vt:lpstr>Calibri</vt:lpstr>
      <vt:lpstr>Open Sans</vt:lpstr>
      <vt:lpstr>Arial</vt:lpstr>
      <vt:lpstr>DM Sans Bold</vt:lpstr>
      <vt:lpstr>Open Sans Bold</vt:lpstr>
      <vt:lpstr>Alice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Algorithme Dijkstra</dc:title>
  <cp:lastModifiedBy>Ahlam Elboussadany</cp:lastModifiedBy>
  <cp:revision>4</cp:revision>
  <dcterms:created xsi:type="dcterms:W3CDTF">2006-08-16T00:00:00Z</dcterms:created>
  <dcterms:modified xsi:type="dcterms:W3CDTF">2024-02-08T09:57:07Z</dcterms:modified>
  <dc:identifier>DAF7vrOoxpM</dc:identifier>
</cp:coreProperties>
</file>